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858" r:id="rId1"/>
  </p:sldMasterIdLst>
  <p:notesMasterIdLst>
    <p:notesMasterId r:id="rId3"/>
  </p:notesMasterIdLst>
  <p:sldIdLst>
    <p:sldId id="256" r:id="rId2"/>
  </p:sldIdLst>
  <p:sldSz cx="25199975" cy="35999738"/>
  <p:notesSz cx="9947275" cy="14374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senza titolo" id="{4333DEDB-52E2-4874-ACE0-18AED2D4F058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600"/>
    <a:srgbClr val="FF5900"/>
    <a:srgbClr val="EE5814"/>
    <a:srgbClr val="D7582F"/>
    <a:srgbClr val="FBE5D6"/>
    <a:srgbClr val="FF3300"/>
    <a:srgbClr val="2951FB"/>
    <a:srgbClr val="071B50"/>
    <a:srgbClr val="FFFFFF"/>
    <a:srgbClr val="909A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0353" autoAdjust="0"/>
  </p:normalViewPr>
  <p:slideViewPr>
    <p:cSldViewPr snapToGrid="0">
      <p:cViewPr>
        <p:scale>
          <a:sx n="48" d="100"/>
          <a:sy n="48" d="100"/>
        </p:scale>
        <p:origin x="36" y="-23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10485" cy="721238"/>
          </a:xfrm>
          <a:prstGeom prst="rect">
            <a:avLst/>
          </a:prstGeom>
        </p:spPr>
        <p:txBody>
          <a:bodyPr vert="horz" lIns="138934" tIns="69465" rIns="138934" bIns="69465" rtlCol="0"/>
          <a:lstStyle>
            <a:lvl1pPr algn="l">
              <a:defRPr sz="17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34493" y="0"/>
            <a:ext cx="4310485" cy="721238"/>
          </a:xfrm>
          <a:prstGeom prst="rect">
            <a:avLst/>
          </a:prstGeom>
        </p:spPr>
        <p:txBody>
          <a:bodyPr vert="horz" lIns="138934" tIns="69465" rIns="138934" bIns="69465" rtlCol="0"/>
          <a:lstStyle>
            <a:lvl1pPr algn="r">
              <a:defRPr sz="1700"/>
            </a:lvl1pPr>
          </a:lstStyle>
          <a:p>
            <a:fld id="{CE711B93-8558-4CAE-A2C2-C3D3E4C8B28C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75013" y="1793875"/>
            <a:ext cx="3397250" cy="485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934" tIns="69465" rIns="138934" bIns="69465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4729" y="6917879"/>
            <a:ext cx="7957819" cy="5660083"/>
          </a:xfrm>
          <a:prstGeom prst="rect">
            <a:avLst/>
          </a:prstGeom>
        </p:spPr>
        <p:txBody>
          <a:bodyPr vert="horz" lIns="138934" tIns="69465" rIns="138934" bIns="69465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13653579"/>
            <a:ext cx="4310485" cy="721235"/>
          </a:xfrm>
          <a:prstGeom prst="rect">
            <a:avLst/>
          </a:prstGeom>
        </p:spPr>
        <p:txBody>
          <a:bodyPr vert="horz" lIns="138934" tIns="69465" rIns="138934" bIns="69465" rtlCol="0" anchor="b"/>
          <a:lstStyle>
            <a:lvl1pPr algn="l">
              <a:defRPr sz="17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34493" y="13653579"/>
            <a:ext cx="4310485" cy="721235"/>
          </a:xfrm>
          <a:prstGeom prst="rect">
            <a:avLst/>
          </a:prstGeom>
        </p:spPr>
        <p:txBody>
          <a:bodyPr vert="horz" lIns="138934" tIns="69465" rIns="138934" bIns="69465" rtlCol="0" anchor="b"/>
          <a:lstStyle>
            <a:lvl1pPr algn="r">
              <a:defRPr sz="1700"/>
            </a:lvl1pPr>
          </a:lstStyle>
          <a:p>
            <a:fld id="{1C3D858F-4105-4B1F-ADCE-8BCB0728591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37639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6" algn="l" defTabSz="9142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1" algn="l" defTabSz="9142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46" algn="l" defTabSz="9142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62" algn="l" defTabSz="9142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78" algn="l" defTabSz="9142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93" algn="l" defTabSz="9142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09" algn="l" defTabSz="9142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24" algn="l" defTabSz="91423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3985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940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67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183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3363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7460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687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390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6719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002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91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53AE5-9080-4190-BD48-0FED6D9249DF}" type="datetimeFigureOut">
              <a:rPr lang="it-IT" smtClean="0"/>
              <a:t>22/11/2019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A3C94-DA9D-4313-A778-37DD76266CC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078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4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3.emf"/><Relationship Id="rId5" Type="http://schemas.openxmlformats.org/officeDocument/2006/relationships/image" Target="../media/image6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5.png"/><Relationship Id="rId9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951FB"/>
            </a:gs>
            <a:gs pos="51000">
              <a:srgbClr val="FF59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Rettangolo arrotondato 33">
            <a:extLst>
              <a:ext uri="{FF2B5EF4-FFF2-40B4-BE49-F238E27FC236}">
                <a16:creationId xmlns:a16="http://schemas.microsoft.com/office/drawing/2014/main" id="{4F70EB6D-A3AC-45BC-8132-C8482331F6DE}"/>
              </a:ext>
            </a:extLst>
          </p:cNvPr>
          <p:cNvSpPr/>
          <p:nvPr/>
        </p:nvSpPr>
        <p:spPr>
          <a:xfrm>
            <a:off x="859387" y="16231540"/>
            <a:ext cx="9379861" cy="16341363"/>
          </a:xfrm>
          <a:prstGeom prst="roundRect">
            <a:avLst/>
          </a:prstGeom>
          <a:solidFill>
            <a:srgbClr val="FFFFFF">
              <a:alpha val="90000"/>
            </a:srgbClr>
          </a:solidFill>
          <a:ln w="76200" cmpd="dbl">
            <a:solidFill>
              <a:srgbClr val="071B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7" dirty="0"/>
          </a:p>
        </p:txBody>
      </p:sp>
      <p:sp>
        <p:nvSpPr>
          <p:cNvPr id="20" name="Rettangolo 19"/>
          <p:cNvSpPr/>
          <p:nvPr/>
        </p:nvSpPr>
        <p:spPr>
          <a:xfrm>
            <a:off x="-278" y="32979936"/>
            <a:ext cx="25200529" cy="1820534"/>
          </a:xfrm>
          <a:prstGeom prst="rect">
            <a:avLst/>
          </a:prstGeom>
          <a:solidFill>
            <a:srgbClr val="071B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33" dirty="0"/>
          </a:p>
        </p:txBody>
      </p:sp>
      <p:pic>
        <p:nvPicPr>
          <p:cNvPr id="1839" name="Picture 815" descr="http://www.unimi.it/aree_protette/cataloghi/id_ScienzeFarmaceutiche/MARCHI/png/marchio-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289" y="33165773"/>
            <a:ext cx="8129397" cy="144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arrotondato 16"/>
          <p:cNvSpPr/>
          <p:nvPr/>
        </p:nvSpPr>
        <p:spPr>
          <a:xfrm>
            <a:off x="10653658" y="16266396"/>
            <a:ext cx="13720271" cy="9597803"/>
          </a:xfrm>
          <a:prstGeom prst="roundRect">
            <a:avLst/>
          </a:prstGeom>
          <a:solidFill>
            <a:srgbClr val="FFFFFF">
              <a:alpha val="90000"/>
            </a:srgbClr>
          </a:solidFill>
          <a:ln w="76200" cmpd="dbl">
            <a:solidFill>
              <a:srgbClr val="071B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7" dirty="0"/>
          </a:p>
        </p:txBody>
      </p:sp>
      <p:graphicFrame>
        <p:nvGraphicFramePr>
          <p:cNvPr id="23" name="Tabel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894769"/>
              </p:ext>
            </p:extLst>
          </p:nvPr>
        </p:nvGraphicFramePr>
        <p:xfrm>
          <a:off x="11653374" y="18657637"/>
          <a:ext cx="11630274" cy="651946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367759">
                  <a:extLst>
                    <a:ext uri="{9D8B030D-6E8A-4147-A177-3AD203B41FA5}">
                      <a16:colId xmlns:a16="http://schemas.microsoft.com/office/drawing/2014/main" val="3776758449"/>
                    </a:ext>
                  </a:extLst>
                </a:gridCol>
                <a:gridCol w="1455676">
                  <a:extLst>
                    <a:ext uri="{9D8B030D-6E8A-4147-A177-3AD203B41FA5}">
                      <a16:colId xmlns:a16="http://schemas.microsoft.com/office/drawing/2014/main" val="1977541342"/>
                    </a:ext>
                  </a:extLst>
                </a:gridCol>
                <a:gridCol w="1455676">
                  <a:extLst>
                    <a:ext uri="{9D8B030D-6E8A-4147-A177-3AD203B41FA5}">
                      <a16:colId xmlns:a16="http://schemas.microsoft.com/office/drawing/2014/main" val="2819130034"/>
                    </a:ext>
                  </a:extLst>
                </a:gridCol>
                <a:gridCol w="1455676">
                  <a:extLst>
                    <a:ext uri="{9D8B030D-6E8A-4147-A177-3AD203B41FA5}">
                      <a16:colId xmlns:a16="http://schemas.microsoft.com/office/drawing/2014/main" val="163580985"/>
                    </a:ext>
                  </a:extLst>
                </a:gridCol>
                <a:gridCol w="1455676">
                  <a:extLst>
                    <a:ext uri="{9D8B030D-6E8A-4147-A177-3AD203B41FA5}">
                      <a16:colId xmlns:a16="http://schemas.microsoft.com/office/drawing/2014/main" val="3512659485"/>
                    </a:ext>
                  </a:extLst>
                </a:gridCol>
                <a:gridCol w="1455676">
                  <a:extLst>
                    <a:ext uri="{9D8B030D-6E8A-4147-A177-3AD203B41FA5}">
                      <a16:colId xmlns:a16="http://schemas.microsoft.com/office/drawing/2014/main" val="2873845876"/>
                    </a:ext>
                  </a:extLst>
                </a:gridCol>
                <a:gridCol w="1455676">
                  <a:extLst>
                    <a:ext uri="{9D8B030D-6E8A-4147-A177-3AD203B41FA5}">
                      <a16:colId xmlns:a16="http://schemas.microsoft.com/office/drawing/2014/main" val="2225727767"/>
                    </a:ext>
                  </a:extLst>
                </a:gridCol>
                <a:gridCol w="1528459">
                  <a:extLst>
                    <a:ext uri="{9D8B030D-6E8A-4147-A177-3AD203B41FA5}">
                      <a16:colId xmlns:a16="http://schemas.microsoft.com/office/drawing/2014/main" val="890277287"/>
                    </a:ext>
                  </a:extLst>
                </a:gridCol>
              </a:tblGrid>
              <a:tr h="42239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Compound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MSSA ATCC 29213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MRSA ATCC 43300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MRC-5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8482925"/>
                  </a:ext>
                </a:extLst>
              </a:tr>
              <a:tr h="95320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MIC</a:t>
                      </a:r>
                      <a:r>
                        <a:rPr lang="en-US" sz="1600" baseline="0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(µg/mL)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7645" algn="l"/>
                        </a:tabLst>
                      </a:pPr>
                      <a:r>
                        <a:rPr lang="en-US" sz="1600" dirty="0">
                          <a:effectLst/>
                        </a:rPr>
                        <a:t>MBC (µg/mL)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TI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MIC (µg/mL)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MBC </a:t>
                      </a:r>
                      <a:r>
                        <a:rPr lang="en-US" sz="1600" kern="1200" dirty="0">
                          <a:effectLst/>
                        </a:rPr>
                        <a:t>(µg/mL)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TI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TD 90 </a:t>
                      </a:r>
                      <a:r>
                        <a:rPr lang="en-US" sz="1600" kern="1200" dirty="0">
                          <a:effectLst/>
                        </a:rPr>
                        <a:t>(µg/mL)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977204"/>
                  </a:ext>
                </a:extLst>
              </a:tr>
              <a:tr h="422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DNFB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7645" algn="l"/>
                        </a:tabLst>
                      </a:pPr>
                      <a:r>
                        <a:rPr lang="en-US" sz="1600" kern="1200" dirty="0">
                          <a:effectLst/>
                        </a:rPr>
                        <a:t>1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&gt;200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&gt;200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827986"/>
                  </a:ext>
                </a:extLst>
              </a:tr>
              <a:tr h="422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7645" algn="l"/>
                        </a:tabLs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n.d.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6.3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n.d.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0183941"/>
                  </a:ext>
                </a:extLst>
              </a:tr>
              <a:tr h="422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III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0.6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7645" algn="l"/>
                        </a:tabLst>
                      </a:pPr>
                      <a:r>
                        <a:rPr lang="en-US" sz="1600" kern="1200" dirty="0">
                          <a:effectLst/>
                        </a:rPr>
                        <a:t>0.6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&gt;1280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n.d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n.d.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&gt;800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141692"/>
                  </a:ext>
                </a:extLst>
              </a:tr>
              <a:tr h="422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it-IT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</a:t>
                      </a:r>
                      <a:endParaRPr lang="it-IT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&gt;800</a:t>
                      </a:r>
                      <a:endParaRPr lang="it-IT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it-IT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</a:t>
                      </a:r>
                      <a:endParaRPr lang="it-IT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&gt;800</a:t>
                      </a:r>
                      <a:endParaRPr lang="it-IT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519995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effectLst/>
                        </a:rPr>
                        <a:t>&gt;800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602107"/>
                  </a:ext>
                </a:extLst>
              </a:tr>
              <a:tr h="4229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effectLst/>
                        </a:rPr>
                        <a:t>20</a:t>
                      </a:r>
                      <a:endParaRPr lang="it-IT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effectLst/>
                        </a:rPr>
                        <a:t>20</a:t>
                      </a:r>
                      <a:endParaRPr lang="it-IT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effectLst/>
                        </a:rPr>
                        <a:t>10</a:t>
                      </a:r>
                      <a:endParaRPr lang="it-IT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effectLst/>
                        </a:rPr>
                        <a:t>20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effectLst/>
                        </a:rPr>
                        <a:t>20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effectLst/>
                        </a:rPr>
                        <a:t>10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effectLst/>
                        </a:rPr>
                        <a:t>200 </a:t>
                      </a:r>
                      <a:r>
                        <a:rPr lang="en-US" sz="1600" kern="1200" dirty="0">
                          <a:effectLst/>
                        </a:rPr>
                        <a:t>± 4.3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144091"/>
                  </a:ext>
                </a:extLst>
              </a:tr>
              <a:tr h="4229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53341" marR="5334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53341" marR="5334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53341" marR="53341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53341" marR="5334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53341" marR="53341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 23.2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0637137"/>
                  </a:ext>
                </a:extLst>
              </a:tr>
              <a:tr h="422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991747"/>
                  </a:ext>
                </a:extLst>
              </a:tr>
              <a:tr h="4964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519995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0710"/>
                  </a:ext>
                </a:extLst>
              </a:tr>
              <a:tr h="422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483236"/>
                  </a:ext>
                </a:extLst>
              </a:tr>
              <a:tr h="422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1" marR="53341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647737"/>
                  </a:ext>
                </a:extLst>
              </a:tr>
              <a:tr h="422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443401"/>
                  </a:ext>
                </a:extLst>
              </a:tr>
              <a:tr h="422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23" marR="63423" marT="0" marB="0" anchor="ctr">
                    <a:solidFill>
                      <a:srgbClr val="071B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&gt;100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R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2519995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/</a:t>
                      </a:r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423" marR="63423" marT="0" marB="0" anchor="ctr">
                    <a:lnL w="12700" cap="flat" cmpd="sng" algn="ctr">
                      <a:solidFill>
                        <a:srgbClr val="071B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8681091"/>
                  </a:ext>
                </a:extLst>
              </a:tr>
            </a:tbl>
          </a:graphicData>
        </a:graphic>
      </p:graphicFrame>
      <p:sp>
        <p:nvSpPr>
          <p:cNvPr id="119" name="CasellaDiTesto 118"/>
          <p:cNvSpPr txBox="1"/>
          <p:nvPr/>
        </p:nvSpPr>
        <p:spPr>
          <a:xfrm>
            <a:off x="11273409" y="17182563"/>
            <a:ext cx="12391747" cy="1347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2000"/>
            </a:lvl1pPr>
          </a:lstStyle>
          <a:p>
            <a:r>
              <a:rPr lang="en-US" sz="1867" dirty="0">
                <a:solidFill>
                  <a:srgbClr val="071B50"/>
                </a:solidFill>
              </a:rPr>
              <a:t>Compounds</a:t>
            </a:r>
            <a:r>
              <a:rPr lang="en-US" sz="1867" b="1" dirty="0">
                <a:solidFill>
                  <a:srgbClr val="071B50"/>
                </a:solidFill>
              </a:rPr>
              <a:t> 1-9</a:t>
            </a:r>
            <a:r>
              <a:rPr lang="en-US" sz="1867" dirty="0">
                <a:solidFill>
                  <a:srgbClr val="071B50"/>
                </a:solidFill>
              </a:rPr>
              <a:t> and </a:t>
            </a:r>
            <a:r>
              <a:rPr lang="en-US" sz="1867" b="1" dirty="0">
                <a:solidFill>
                  <a:srgbClr val="071B50"/>
                </a:solidFill>
              </a:rPr>
              <a:t>I</a:t>
            </a:r>
            <a:r>
              <a:rPr lang="en-US" sz="1867" dirty="0">
                <a:solidFill>
                  <a:srgbClr val="071B50"/>
                </a:solidFill>
              </a:rPr>
              <a:t>, </a:t>
            </a:r>
            <a:r>
              <a:rPr lang="en-US" sz="1867" b="1" dirty="0">
                <a:solidFill>
                  <a:srgbClr val="071B50"/>
                </a:solidFill>
              </a:rPr>
              <a:t>III</a:t>
            </a:r>
            <a:r>
              <a:rPr lang="en-US" sz="1867" dirty="0">
                <a:solidFill>
                  <a:srgbClr val="071B50"/>
                </a:solidFill>
              </a:rPr>
              <a:t> and </a:t>
            </a:r>
            <a:r>
              <a:rPr lang="en-US" sz="1867" b="1" dirty="0">
                <a:solidFill>
                  <a:srgbClr val="071B50"/>
                </a:solidFill>
              </a:rPr>
              <a:t>DNFB</a:t>
            </a:r>
            <a:r>
              <a:rPr lang="en-US" sz="1867" dirty="0">
                <a:solidFill>
                  <a:srgbClr val="071B50"/>
                </a:solidFill>
              </a:rPr>
              <a:t> as references, were tested on Gram positive </a:t>
            </a:r>
            <a:r>
              <a:rPr lang="en-US" sz="1867" i="1" dirty="0">
                <a:solidFill>
                  <a:srgbClr val="071B50"/>
                </a:solidFill>
              </a:rPr>
              <a:t>S. aureus</a:t>
            </a:r>
            <a:r>
              <a:rPr lang="en-US" sz="1867" dirty="0">
                <a:solidFill>
                  <a:srgbClr val="071B50"/>
                </a:solidFill>
              </a:rPr>
              <a:t>, both methicillin-sensitive (</a:t>
            </a:r>
            <a:r>
              <a:rPr lang="en-US" sz="1867" b="1" dirty="0">
                <a:solidFill>
                  <a:srgbClr val="071B50"/>
                </a:solidFill>
              </a:rPr>
              <a:t>MSSA</a:t>
            </a:r>
            <a:r>
              <a:rPr lang="en-US" sz="1867" dirty="0">
                <a:solidFill>
                  <a:srgbClr val="071B50"/>
                </a:solidFill>
              </a:rPr>
              <a:t>) and methicillin-resistant (</a:t>
            </a:r>
            <a:r>
              <a:rPr lang="en-US" sz="1867" b="1" dirty="0">
                <a:solidFill>
                  <a:srgbClr val="071B50"/>
                </a:solidFill>
              </a:rPr>
              <a:t>MRSA</a:t>
            </a:r>
            <a:r>
              <a:rPr lang="en-US" sz="1867" dirty="0">
                <a:solidFill>
                  <a:srgbClr val="071B50"/>
                </a:solidFill>
              </a:rPr>
              <a:t>) strains. The most promising derivatives were also assessed for their cytotoxicity in human </a:t>
            </a:r>
            <a:r>
              <a:rPr lang="en-US" sz="1867" b="1" dirty="0">
                <a:solidFill>
                  <a:srgbClr val="071B50"/>
                </a:solidFill>
              </a:rPr>
              <a:t>MRC-5 cells</a:t>
            </a:r>
            <a:r>
              <a:rPr lang="en-US" sz="1867" dirty="0">
                <a:solidFill>
                  <a:srgbClr val="071B50"/>
                </a:solidFill>
              </a:rPr>
              <a:t>; all the results are shown below. </a:t>
            </a:r>
          </a:p>
        </p:txBody>
      </p:sp>
      <p:grpSp>
        <p:nvGrpSpPr>
          <p:cNvPr id="36" name="Gruppo 35"/>
          <p:cNvGrpSpPr/>
          <p:nvPr/>
        </p:nvGrpSpPr>
        <p:grpSpPr>
          <a:xfrm>
            <a:off x="10653659" y="26388709"/>
            <a:ext cx="7288294" cy="6184194"/>
            <a:chOff x="1116241" y="35910866"/>
            <a:chExt cx="22023742" cy="4176518"/>
          </a:xfrm>
        </p:grpSpPr>
        <p:sp>
          <p:nvSpPr>
            <p:cNvPr id="18" name="Rettangolo arrotondato 17"/>
            <p:cNvSpPr/>
            <p:nvPr/>
          </p:nvSpPr>
          <p:spPr>
            <a:xfrm>
              <a:off x="1116241" y="35910866"/>
              <a:ext cx="22023742" cy="4176518"/>
            </a:xfrm>
            <a:prstGeom prst="roundRect">
              <a:avLst/>
            </a:prstGeom>
            <a:solidFill>
              <a:srgbClr val="FFFFFF">
                <a:alpha val="90000"/>
              </a:srgbClr>
            </a:solidFill>
            <a:ln w="76200" cmpd="dbl">
              <a:solidFill>
                <a:srgbClr val="071B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7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6391530" y="36045888"/>
              <a:ext cx="10884364" cy="863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4000" b="1" u="sng">
                  <a:solidFill>
                    <a:srgbClr val="E63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defRPr>
              </a:lvl1pPr>
            </a:lstStyle>
            <a:p>
              <a:r>
                <a:rPr lang="en-US" sz="3733" dirty="0">
                  <a:effectLst/>
                </a:rPr>
                <a:t>DISCUSSION</a:t>
              </a:r>
            </a:p>
          </p:txBody>
        </p:sp>
        <p:sp>
          <p:nvSpPr>
            <p:cNvPr id="204" name="CasellaDiTesto 203"/>
            <p:cNvSpPr txBox="1"/>
            <p:nvPr/>
          </p:nvSpPr>
          <p:spPr>
            <a:xfrm>
              <a:off x="1645850" y="36147115"/>
              <a:ext cx="9972355" cy="3603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933"/>
                </a:spcAft>
                <a:buSzPct val="120000"/>
              </a:pPr>
              <a:endParaRPr lang="en-US" sz="1867" b="1" dirty="0">
                <a:solidFill>
                  <a:srgbClr val="071B50"/>
                </a:solidFill>
                <a:cs typeface="Arial" panose="020B0604020202020204" pitchFamily="34" charset="0"/>
              </a:endParaRPr>
            </a:p>
            <a:p>
              <a:pPr marL="317115" indent="-317115" algn="just">
                <a:lnSpc>
                  <a:spcPct val="150000"/>
                </a:lnSpc>
                <a:buSzPct val="120000"/>
                <a:buFont typeface="Wingdings" panose="05000000000000000000" pitchFamily="2" charset="2"/>
                <a:buChar char="Ø"/>
              </a:pP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Promising MICs and MBCs of </a:t>
              </a:r>
              <a:r>
                <a:rPr lang="en-US" sz="1867" b="1" dirty="0">
                  <a:solidFill>
                    <a:srgbClr val="FF0000"/>
                  </a:solidFill>
                  <a:cs typeface="Arial" panose="020B0604020202020204" pitchFamily="34" charset="0"/>
                </a:rPr>
                <a:t>1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 and </a:t>
              </a:r>
              <a:r>
                <a:rPr lang="en-US" sz="1867" b="1" dirty="0">
                  <a:solidFill>
                    <a:srgbClr val="FF0000"/>
                  </a:solidFill>
                  <a:cs typeface="Arial" panose="020B0604020202020204" pitchFamily="34" charset="0"/>
                </a:rPr>
                <a:t>3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 points out a productive </a:t>
              </a:r>
              <a:r>
                <a:rPr lang="en-US" sz="1867" b="1" dirty="0">
                  <a:solidFill>
                    <a:srgbClr val="071B50"/>
                  </a:solidFill>
                  <a:cs typeface="Arial" panose="020B0604020202020204" pitchFamily="34" charset="0"/>
                </a:rPr>
                <a:t>substitution of benzodioxane O(4) with Sulfur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;</a:t>
              </a:r>
            </a:p>
            <a:p>
              <a:pPr marL="317115" indent="-317115" algn="just">
                <a:lnSpc>
                  <a:spcPct val="150000"/>
                </a:lnSpc>
                <a:buSzPct val="120000"/>
                <a:buFont typeface="Wingdings" panose="05000000000000000000" pitchFamily="2" charset="2"/>
                <a:buChar char="Ø"/>
              </a:pP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The differences in antimicrobial activities strengthened the </a:t>
              </a:r>
              <a:r>
                <a:rPr lang="en-US" sz="1867" b="1" dirty="0">
                  <a:solidFill>
                    <a:srgbClr val="071B50"/>
                  </a:solidFill>
                  <a:cs typeface="Arial" panose="020B0604020202020204" pitchFamily="34" charset="0"/>
                </a:rPr>
                <a:t>importance of keeping benzodioxane O(1)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 to allow a strong target interaction;  </a:t>
              </a:r>
            </a:p>
          </p:txBody>
        </p:sp>
        <p:sp>
          <p:nvSpPr>
            <p:cNvPr id="207" name="CasellaDiTesto 206"/>
            <p:cNvSpPr txBox="1"/>
            <p:nvPr/>
          </p:nvSpPr>
          <p:spPr>
            <a:xfrm>
              <a:off x="11888394" y="36514799"/>
              <a:ext cx="10444534" cy="2295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17115" indent="-317115" algn="just">
                <a:lnSpc>
                  <a:spcPct val="150000"/>
                </a:lnSpc>
                <a:buSzPct val="120000"/>
                <a:buFont typeface="Wingdings" panose="05000000000000000000" pitchFamily="2" charset="2"/>
                <a:buChar char="Ø"/>
              </a:pP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The loss of antibacterial activity of </a:t>
              </a:r>
              <a:r>
                <a:rPr lang="en-US" sz="1867" b="1" dirty="0">
                  <a:solidFill>
                    <a:srgbClr val="FF0000"/>
                  </a:solidFill>
                  <a:cs typeface="Arial" panose="020B0604020202020204" pitchFamily="34" charset="0"/>
                </a:rPr>
                <a:t>7, 8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 and </a:t>
              </a:r>
              <a:r>
                <a:rPr lang="en-US" sz="1867" b="1" dirty="0">
                  <a:solidFill>
                    <a:srgbClr val="FF0000"/>
                  </a:solidFill>
                  <a:cs typeface="Arial" panose="020B0604020202020204" pitchFamily="34" charset="0"/>
                </a:rPr>
                <a:t>9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 indicates how the </a:t>
              </a:r>
              <a:r>
                <a:rPr lang="en-US" sz="1867" b="1" dirty="0">
                  <a:solidFill>
                    <a:srgbClr val="071B50"/>
                  </a:solidFill>
                  <a:cs typeface="Arial" panose="020B0604020202020204" pitchFamily="34" charset="0"/>
                </a:rPr>
                <a:t>steric hindrance in both positions 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of the benzodioxane ring is </a:t>
              </a:r>
              <a:r>
                <a:rPr lang="en-US" sz="1867" b="1" dirty="0">
                  <a:solidFill>
                    <a:srgbClr val="071B50"/>
                  </a:solidFill>
                  <a:cs typeface="Arial" panose="020B0604020202020204" pitchFamily="34" charset="0"/>
                </a:rPr>
                <a:t>poorly tolerated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; </a:t>
              </a:r>
            </a:p>
            <a:p>
              <a:pPr marL="317115" indent="-317115" algn="just">
                <a:lnSpc>
                  <a:spcPct val="150000"/>
                </a:lnSpc>
                <a:buSzPct val="120000"/>
                <a:buFont typeface="Wingdings" panose="05000000000000000000" pitchFamily="2" charset="2"/>
                <a:buChar char="Ø"/>
              </a:pP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Considering the impressive bactericidal potency of </a:t>
              </a:r>
              <a:r>
                <a:rPr lang="en-US" sz="1867" b="1" dirty="0">
                  <a:solidFill>
                    <a:srgbClr val="FF0000"/>
                  </a:solidFill>
                  <a:cs typeface="Arial" panose="020B0604020202020204" pitchFamily="34" charset="0"/>
                </a:rPr>
                <a:t>1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, compared to its reference compound I</a:t>
              </a:r>
              <a:r>
                <a:rPr lang="en-US" sz="1867" b="1" dirty="0">
                  <a:cs typeface="Arial" panose="020B0604020202020204" pitchFamily="34" charset="0"/>
                </a:rPr>
                <a:t>,</a:t>
              </a:r>
              <a:r>
                <a:rPr lang="en-US" sz="1867" dirty="0">
                  <a:solidFill>
                    <a:srgbClr val="FF0000"/>
                  </a:solidFill>
                  <a:cs typeface="Arial" panose="020B0604020202020204" pitchFamily="34" charset="0"/>
                </a:rPr>
                <a:t> </a:t>
              </a:r>
              <a:r>
                <a:rPr lang="en-US" sz="1867" b="1" dirty="0">
                  <a:solidFill>
                    <a:srgbClr val="071B50"/>
                  </a:solidFill>
                  <a:cs typeface="Arial" panose="020B0604020202020204" pitchFamily="34" charset="0"/>
                </a:rPr>
                <a:t>Sulfur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 could be an </a:t>
              </a:r>
              <a:r>
                <a:rPr lang="en-US" sz="1867" b="1" dirty="0">
                  <a:solidFill>
                    <a:srgbClr val="071B50"/>
                  </a:solidFill>
                  <a:cs typeface="Arial" panose="020B0604020202020204" pitchFamily="34" charset="0"/>
                </a:rPr>
                <a:t>effective bioisoster</a:t>
              </a:r>
              <a:r>
                <a:rPr lang="en-US" sz="1867" dirty="0">
                  <a:solidFill>
                    <a:srgbClr val="071B50"/>
                  </a:solidFill>
                  <a:cs typeface="Arial" panose="020B0604020202020204" pitchFamily="34" charset="0"/>
                </a:rPr>
                <a:t> of the </a:t>
              </a:r>
              <a:r>
                <a:rPr lang="en-US" sz="1867" b="1" dirty="0">
                  <a:solidFill>
                    <a:srgbClr val="071B50"/>
                  </a:solidFill>
                  <a:cs typeface="Arial" panose="020B0604020202020204" pitchFamily="34" charset="0"/>
                </a:rPr>
                <a:t>benzodioxane O(4).</a:t>
              </a:r>
              <a:endParaRPr lang="en-US" sz="1867" dirty="0">
                <a:solidFill>
                  <a:srgbClr val="071B5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4" name="Gruppo 3"/>
          <p:cNvGrpSpPr/>
          <p:nvPr/>
        </p:nvGrpSpPr>
        <p:grpSpPr>
          <a:xfrm>
            <a:off x="826047" y="1899283"/>
            <a:ext cx="23547882" cy="4621104"/>
            <a:chOff x="1062038" y="919258"/>
            <a:chExt cx="30275213" cy="5941295"/>
          </a:xfrm>
          <a:solidFill>
            <a:srgbClr val="00B050"/>
          </a:solidFill>
        </p:grpSpPr>
        <p:sp>
          <p:nvSpPr>
            <p:cNvPr id="26" name="Rettangolo arrotondato 25"/>
            <p:cNvSpPr/>
            <p:nvPr/>
          </p:nvSpPr>
          <p:spPr>
            <a:xfrm>
              <a:off x="1062038" y="919258"/>
              <a:ext cx="30275213" cy="5941295"/>
            </a:xfrm>
            <a:prstGeom prst="roundRect">
              <a:avLst/>
            </a:prstGeom>
            <a:solidFill>
              <a:srgbClr val="EE58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7" dirty="0">
                <a:solidFill>
                  <a:schemeClr val="bg1"/>
                </a:solidFill>
              </a:endParaRPr>
            </a:p>
            <a:p>
              <a:pPr algn="ctr"/>
              <a:r>
                <a:rPr lang="en-US" sz="1987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534887" y="1204840"/>
              <a:ext cx="28400604" cy="5457753"/>
            </a:xfrm>
            <a:prstGeom prst="rect">
              <a:avLst/>
            </a:prstGeom>
            <a:solidFill>
              <a:srgbClr val="EE5814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667"/>
                </a:lnSpc>
              </a:pPr>
              <a:r>
                <a:rPr lang="en-US" sz="4200" b="1" dirty="0">
                  <a:solidFill>
                    <a:schemeClr val="bg1"/>
                  </a:solidFill>
                </a:rPr>
                <a:t>STUDY OF ISOSTERIC SUBSTITUTION OF THE</a:t>
              </a:r>
            </a:p>
            <a:p>
              <a:pPr algn="ctr">
                <a:lnSpc>
                  <a:spcPts val="4667"/>
                </a:lnSpc>
              </a:pPr>
              <a:r>
                <a:rPr lang="en-US" sz="4200" b="1" dirty="0">
                  <a:solidFill>
                    <a:schemeClr val="bg1"/>
                  </a:solidFill>
                </a:rPr>
                <a:t>1,4-BENZODIOXANE OXYGEN ATOMS IN</a:t>
              </a:r>
            </a:p>
            <a:p>
              <a:pPr algn="ctr">
                <a:lnSpc>
                  <a:spcPts val="4667"/>
                </a:lnSpc>
              </a:pPr>
              <a:r>
                <a:rPr lang="en-US" sz="4200" b="1" dirty="0">
                  <a:solidFill>
                    <a:schemeClr val="bg1"/>
                  </a:solidFill>
                </a:rPr>
                <a:t>BENZAMIDES FTSZ INHIBITORS.</a:t>
              </a:r>
            </a:p>
            <a:p>
              <a:pPr algn="ctr">
                <a:lnSpc>
                  <a:spcPts val="4667"/>
                </a:lnSpc>
              </a:pPr>
              <a:endParaRPr lang="en-US" sz="4200" b="1" dirty="0">
                <a:solidFill>
                  <a:schemeClr val="bg1"/>
                </a:solidFill>
              </a:endParaRPr>
            </a:p>
            <a:p>
              <a:pPr algn="ctr">
                <a:lnSpc>
                  <a:spcPts val="4667"/>
                </a:lnSpc>
              </a:pPr>
              <a:r>
                <a:rPr lang="en-US" sz="2489" i="1" u="sng" dirty="0">
                  <a:solidFill>
                    <a:schemeClr val="bg1"/>
                  </a:solidFill>
                </a:rPr>
                <a:t>Lorenzo Suigo</a:t>
              </a:r>
              <a:r>
                <a:rPr lang="en-US" sz="2489" i="1" dirty="0">
                  <a:solidFill>
                    <a:schemeClr val="bg1"/>
                  </a:solidFill>
                </a:rPr>
                <a:t>, Valentina </a:t>
              </a:r>
              <a:r>
                <a:rPr lang="en-US" sz="2489" i="1" dirty="0" err="1">
                  <a:solidFill>
                    <a:schemeClr val="bg1"/>
                  </a:solidFill>
                </a:rPr>
                <a:t>Straniero</a:t>
              </a:r>
              <a:r>
                <a:rPr lang="en-US" sz="2489" i="1" dirty="0">
                  <a:solidFill>
                    <a:schemeClr val="bg1"/>
                  </a:solidFill>
                </a:rPr>
                <a:t>, Andrea Casiraghi, Ermanno Valoti</a:t>
              </a:r>
              <a:endParaRPr lang="en-US" sz="2489" i="1" baseline="30000" dirty="0">
                <a:solidFill>
                  <a:schemeClr val="bg1"/>
                </a:solidFill>
              </a:endParaRPr>
            </a:p>
            <a:p>
              <a:pPr algn="just">
                <a:lnSpc>
                  <a:spcPts val="4667"/>
                </a:lnSpc>
              </a:pPr>
              <a:endParaRPr lang="en-US" sz="2489" i="1" baseline="30000" dirty="0">
                <a:solidFill>
                  <a:schemeClr val="bg1"/>
                </a:solidFill>
              </a:endParaRPr>
            </a:p>
            <a:p>
              <a:pPr algn="ctr">
                <a:lnSpc>
                  <a:spcPts val="4667"/>
                </a:lnSpc>
              </a:pPr>
              <a:r>
                <a:rPr lang="en-US" sz="2489" i="1" dirty="0">
                  <a:solidFill>
                    <a:schemeClr val="bg1"/>
                  </a:solidFill>
                </a:rPr>
                <a:t>Department of Pharmaceutical Sciences, </a:t>
              </a:r>
              <a:r>
                <a:rPr lang="en-US" sz="2489" i="1" dirty="0" err="1">
                  <a:solidFill>
                    <a:schemeClr val="bg1"/>
                  </a:solidFill>
                </a:rPr>
                <a:t>Università</a:t>
              </a:r>
              <a:r>
                <a:rPr lang="en-US" sz="2489" i="1" dirty="0">
                  <a:solidFill>
                    <a:schemeClr val="bg1"/>
                  </a:solidFill>
                </a:rPr>
                <a:t> </a:t>
              </a:r>
              <a:r>
                <a:rPr lang="en-US" sz="2489" i="1" dirty="0" err="1">
                  <a:solidFill>
                    <a:schemeClr val="bg1"/>
                  </a:solidFill>
                </a:rPr>
                <a:t>degli</a:t>
              </a:r>
              <a:r>
                <a:rPr lang="en-US" sz="2489" i="1" dirty="0">
                  <a:solidFill>
                    <a:schemeClr val="bg1"/>
                  </a:solidFill>
                </a:rPr>
                <a:t> </a:t>
              </a:r>
              <a:r>
                <a:rPr lang="en-US" sz="2489" i="1" dirty="0" err="1">
                  <a:solidFill>
                    <a:schemeClr val="bg1"/>
                  </a:solidFill>
                </a:rPr>
                <a:t>Studi</a:t>
              </a:r>
              <a:r>
                <a:rPr lang="en-US" sz="2489" i="1" dirty="0">
                  <a:solidFill>
                    <a:schemeClr val="bg1"/>
                  </a:solidFill>
                </a:rPr>
                <a:t> di Milano, via Luigi Mangiagalli 25, 20133 Milano</a:t>
              </a:r>
              <a:endParaRPr lang="en-US" sz="2489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uppo 5"/>
          <p:cNvGrpSpPr/>
          <p:nvPr/>
        </p:nvGrpSpPr>
        <p:grpSpPr>
          <a:xfrm>
            <a:off x="807770" y="7080398"/>
            <a:ext cx="10198363" cy="8493648"/>
            <a:chOff x="1052439" y="7560489"/>
            <a:chExt cx="13111906" cy="10845063"/>
          </a:xfrm>
        </p:grpSpPr>
        <p:sp>
          <p:nvSpPr>
            <p:cNvPr id="34" name="Rettangolo arrotondato 33"/>
            <p:cNvSpPr/>
            <p:nvPr/>
          </p:nvSpPr>
          <p:spPr>
            <a:xfrm>
              <a:off x="1052439" y="7560489"/>
              <a:ext cx="13111906" cy="10845063"/>
            </a:xfrm>
            <a:prstGeom prst="roundRect">
              <a:avLst/>
            </a:prstGeom>
            <a:solidFill>
              <a:srgbClr val="FFFFFF">
                <a:alpha val="90000"/>
              </a:srgbClr>
            </a:solidFill>
            <a:ln w="76200" cmpd="dbl">
              <a:solidFill>
                <a:srgbClr val="071B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7" dirty="0"/>
            </a:p>
          </p:txBody>
        </p:sp>
        <p:sp>
          <p:nvSpPr>
            <p:cNvPr id="105" name="CasellaDiTesto 104"/>
            <p:cNvSpPr txBox="1"/>
            <p:nvPr/>
          </p:nvSpPr>
          <p:spPr>
            <a:xfrm>
              <a:off x="1057898" y="7852429"/>
              <a:ext cx="12379684" cy="857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33" b="1" u="sng" dirty="0">
                  <a:solidFill>
                    <a:srgbClr val="E63600"/>
                  </a:solidFill>
                  <a:cs typeface="Arial" panose="020B0604020202020204" pitchFamily="34" charset="0"/>
                </a:rPr>
                <a:t>FtsZ &amp; STATE OF THE ART</a:t>
              </a:r>
            </a:p>
          </p:txBody>
        </p:sp>
        <p:grpSp>
          <p:nvGrpSpPr>
            <p:cNvPr id="1799" name="Gruppo 1798"/>
            <p:cNvGrpSpPr/>
            <p:nvPr/>
          </p:nvGrpSpPr>
          <p:grpSpPr>
            <a:xfrm>
              <a:off x="1488782" y="8824091"/>
              <a:ext cx="11941026" cy="9027089"/>
              <a:chOff x="1492923" y="8241831"/>
              <a:chExt cx="11941026" cy="9027089"/>
            </a:xfrm>
          </p:grpSpPr>
          <p:sp>
            <p:nvSpPr>
              <p:cNvPr id="48" name="Rettangolo 47"/>
              <p:cNvSpPr/>
              <p:nvPr/>
            </p:nvSpPr>
            <p:spPr>
              <a:xfrm>
                <a:off x="1528941" y="8241831"/>
                <a:ext cx="11905008" cy="22776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867" b="1" dirty="0">
                    <a:solidFill>
                      <a:srgbClr val="071B5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Antibiotic resistance </a:t>
                </a:r>
                <a:r>
                  <a:rPr lang="en-US" sz="1867" dirty="0">
                    <a:solidFill>
                      <a:srgbClr val="071B5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is rising to dangerously high levels in all parts of the world. Thence there is the urgent need of efficient antibiotics with innovative mechanisms of action. An interesting promising target is </a:t>
                </a:r>
                <a:r>
                  <a:rPr lang="en-US" sz="1867" dirty="0">
                    <a:solidFill>
                      <a:srgbClr val="071B50"/>
                    </a:solidFill>
                    <a:cs typeface="Arial" panose="020B0604020202020204" pitchFamily="34" charset="0"/>
                  </a:rPr>
                  <a:t>the cell division process, together with its essential proteins.</a:t>
                </a:r>
                <a:r>
                  <a:rPr lang="en-US" sz="1867" baseline="30000" dirty="0">
                    <a:solidFill>
                      <a:srgbClr val="071B50"/>
                    </a:solidFill>
                    <a:cs typeface="Arial" panose="020B0604020202020204" pitchFamily="34" charset="0"/>
                  </a:rPr>
                  <a:t> [1]</a:t>
                </a:r>
              </a:p>
              <a:p>
                <a:pPr algn="just">
                  <a:lnSpc>
                    <a:spcPct val="150000"/>
                  </a:lnSpc>
                </a:pPr>
                <a:endParaRPr lang="en-US" sz="1867" dirty="0">
                  <a:solidFill>
                    <a:srgbClr val="071B5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Rettangolo 44"/>
              <p:cNvSpPr/>
              <p:nvPr/>
            </p:nvSpPr>
            <p:spPr>
              <a:xfrm>
                <a:off x="1551747" y="14437275"/>
                <a:ext cx="11882201" cy="28316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867" dirty="0">
                    <a:solidFill>
                      <a:srgbClr val="071B50"/>
                    </a:solidFill>
                  </a:rPr>
                  <a:t>Starting from </a:t>
                </a:r>
                <a:r>
                  <a:rPr lang="en-US" sz="1867" b="1" dirty="0">
                    <a:solidFill>
                      <a:srgbClr val="E63600"/>
                    </a:solidFill>
                  </a:rPr>
                  <a:t>3-MBA</a:t>
                </a:r>
                <a:r>
                  <a:rPr lang="en-US" sz="1867" dirty="0">
                    <a:solidFill>
                      <a:srgbClr val="071B50"/>
                    </a:solidFill>
                  </a:rPr>
                  <a:t>, which proved to modestly interfere with the GTPasic activity of FtsZ, and from its more potent analogs </a:t>
                </a:r>
                <a:r>
                  <a:rPr lang="en-US" sz="1867" b="1" dirty="0">
                    <a:solidFill>
                      <a:srgbClr val="E63600"/>
                    </a:solidFill>
                  </a:rPr>
                  <a:t>PC190723</a:t>
                </a:r>
                <a:r>
                  <a:rPr lang="en-US" sz="1867" dirty="0">
                    <a:solidFill>
                      <a:srgbClr val="071B50"/>
                    </a:solidFill>
                  </a:rPr>
                  <a:t> and </a:t>
                </a:r>
                <a:r>
                  <a:rPr lang="en-US" sz="1867" b="1" dirty="0">
                    <a:solidFill>
                      <a:srgbClr val="E63600"/>
                    </a:solidFill>
                  </a:rPr>
                  <a:t>DFNB</a:t>
                </a:r>
                <a:r>
                  <a:rPr lang="en-US" sz="1867" dirty="0">
                    <a:solidFill>
                      <a:srgbClr val="071B50"/>
                    </a:solidFill>
                  </a:rPr>
                  <a:t>, </a:t>
                </a:r>
                <a:r>
                  <a:rPr lang="en-US" sz="1867" baseline="30000" dirty="0">
                    <a:solidFill>
                      <a:srgbClr val="071B50"/>
                    </a:solidFill>
                  </a:rPr>
                  <a:t>[4-6]</a:t>
                </a:r>
                <a:r>
                  <a:rPr lang="en-US" sz="1867" dirty="0">
                    <a:solidFill>
                      <a:srgbClr val="071B50"/>
                    </a:solidFill>
                  </a:rPr>
                  <a:t> we recently prepared a series of benzodioxanes,</a:t>
                </a:r>
                <a:r>
                  <a:rPr lang="en-US" sz="1867" baseline="30000" dirty="0">
                    <a:solidFill>
                      <a:srgbClr val="071B50"/>
                    </a:solidFill>
                  </a:rPr>
                  <a:t>[7-9]</a:t>
                </a:r>
                <a:r>
                  <a:rPr lang="en-US" sz="1867" dirty="0">
                    <a:solidFill>
                      <a:srgbClr val="071B50"/>
                    </a:solidFill>
                  </a:rPr>
                  <a:t> linked by a methylenoxy bridge to a 2,6-difluorobenzamide (Compounds I-III). They have interesting antimicrobial activity vs </a:t>
                </a:r>
                <a:r>
                  <a:rPr lang="en-US" sz="1867" i="1" dirty="0">
                    <a:solidFill>
                      <a:srgbClr val="071B50"/>
                    </a:solidFill>
                  </a:rPr>
                  <a:t>S. aureus </a:t>
                </a:r>
                <a:r>
                  <a:rPr lang="en-US" sz="1867" dirty="0">
                    <a:solidFill>
                      <a:srgbClr val="071B50"/>
                    </a:solidFill>
                  </a:rPr>
                  <a:t>(</a:t>
                </a:r>
                <a:r>
                  <a:rPr lang="en-US" sz="1867" i="1" dirty="0">
                    <a:solidFill>
                      <a:srgbClr val="071B50"/>
                    </a:solidFill>
                  </a:rPr>
                  <a:t>Sa</a:t>
                </a:r>
                <a:r>
                  <a:rPr lang="en-US" sz="1867" dirty="0">
                    <a:solidFill>
                      <a:srgbClr val="071B50"/>
                    </a:solidFill>
                  </a:rPr>
                  <a:t>), </a:t>
                </a:r>
                <a:r>
                  <a:rPr lang="en-US" sz="1867" i="1" dirty="0">
                    <a:solidFill>
                      <a:srgbClr val="071B50"/>
                    </a:solidFill>
                  </a:rPr>
                  <a:t>E. faecalis </a:t>
                </a:r>
                <a:r>
                  <a:rPr lang="en-US" sz="1867" dirty="0">
                    <a:solidFill>
                      <a:srgbClr val="071B50"/>
                    </a:solidFill>
                  </a:rPr>
                  <a:t>and </a:t>
                </a:r>
                <a:r>
                  <a:rPr lang="en-US" sz="1867" i="1" dirty="0">
                    <a:solidFill>
                      <a:srgbClr val="071B50"/>
                    </a:solidFill>
                  </a:rPr>
                  <a:t>M. tuberculosis</a:t>
                </a:r>
                <a:r>
                  <a:rPr lang="en-US" sz="1867" dirty="0">
                    <a:solidFill>
                      <a:srgbClr val="071B50"/>
                    </a:solidFill>
                  </a:rPr>
                  <a:t>. Here we report our recent updates on the SAR of these bactericides</a:t>
                </a:r>
                <a:r>
                  <a:rPr lang="en-US" sz="1867" dirty="0">
                    <a:solidFill>
                      <a:srgbClr val="071B5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. </a:t>
                </a:r>
                <a:endParaRPr lang="en-US" sz="1867" baseline="30000" dirty="0">
                  <a:solidFill>
                    <a:srgbClr val="071B5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10" name="Rettangolo 209"/>
              <p:cNvSpPr/>
              <p:nvPr/>
            </p:nvSpPr>
            <p:spPr>
              <a:xfrm>
                <a:off x="1492923" y="9997651"/>
                <a:ext cx="11933591" cy="50141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867" dirty="0">
                    <a:solidFill>
                      <a:srgbClr val="071B50"/>
                    </a:solidFill>
                  </a:rPr>
                  <a:t>Among them </a:t>
                </a:r>
                <a:r>
                  <a:rPr lang="en-US" sz="1867" b="1" dirty="0">
                    <a:solidFill>
                      <a:srgbClr val="071B50"/>
                    </a:solidFill>
                  </a:rPr>
                  <a:t>FtsZ</a:t>
                </a:r>
                <a:r>
                  <a:rPr lang="en-US" sz="1867" dirty="0">
                    <a:solidFill>
                      <a:srgbClr val="071B50"/>
                    </a:solidFill>
                  </a:rPr>
                  <a:t> plays a crucial role;</a:t>
                </a:r>
                <a:r>
                  <a:rPr lang="en-US" sz="1867" baseline="30000" dirty="0">
                    <a:solidFill>
                      <a:srgbClr val="071B50"/>
                    </a:solidFill>
                  </a:rPr>
                  <a:t> [2]</a:t>
                </a:r>
                <a:r>
                  <a:rPr lang="en-US" sz="1867" dirty="0">
                    <a:solidFill>
                      <a:srgbClr val="071B50"/>
                    </a:solidFill>
                  </a:rPr>
                  <a:t> it is:</a:t>
                </a:r>
              </a:p>
              <a:p>
                <a:pPr marL="266708" indent="-266708" algn="just">
                  <a:lnSpc>
                    <a:spcPct val="150000"/>
                  </a:lnSpc>
                  <a:buFontTx/>
                  <a:buChar char="-"/>
                </a:pPr>
                <a:r>
                  <a:rPr lang="en-US" sz="1867" dirty="0">
                    <a:solidFill>
                      <a:srgbClr val="071B50"/>
                    </a:solidFill>
                  </a:rPr>
                  <a:t>A self-assembling GTPase;</a:t>
                </a:r>
              </a:p>
              <a:p>
                <a:pPr marL="266708" indent="-266708" algn="just">
                  <a:lnSpc>
                    <a:spcPct val="150000"/>
                  </a:lnSpc>
                  <a:buFontTx/>
                  <a:buChar char="-"/>
                </a:pPr>
                <a:r>
                  <a:rPr lang="en-US" sz="1867" dirty="0">
                    <a:solidFill>
                      <a:srgbClr val="071B50"/>
                    </a:solidFill>
                  </a:rPr>
                  <a:t>A β-tubulin homologue;</a:t>
                </a:r>
              </a:p>
              <a:p>
                <a:pPr marL="266708" indent="-266708" algn="just">
                  <a:lnSpc>
                    <a:spcPct val="150000"/>
                  </a:lnSpc>
                  <a:buFontTx/>
                  <a:buChar char="-"/>
                </a:pPr>
                <a:r>
                  <a:rPr lang="en-US" sz="1867" dirty="0">
                    <a:solidFill>
                      <a:srgbClr val="071B50"/>
                    </a:solidFill>
                  </a:rPr>
                  <a:t>Widely conserved among bacteria; </a:t>
                </a:r>
              </a:p>
              <a:p>
                <a:pPr marL="266708" indent="-266708" algn="just">
                  <a:lnSpc>
                    <a:spcPct val="150000"/>
                  </a:lnSpc>
                  <a:buFontTx/>
                  <a:buChar char="-"/>
                </a:pPr>
                <a:r>
                  <a:rPr lang="en-US" sz="1867" dirty="0">
                    <a:solidFill>
                      <a:srgbClr val="071B50"/>
                    </a:solidFill>
                  </a:rPr>
                  <a:t>Able to polymerize forming the Z-ring, a membrane-associated structure recruiting a protein complex that enables cell constriction, formation of the mesosome and of the two daughter cells. </a:t>
                </a:r>
                <a:r>
                  <a:rPr lang="en-US" sz="1867" baseline="30000" dirty="0">
                    <a:solidFill>
                      <a:srgbClr val="071B50"/>
                    </a:solidFill>
                  </a:rPr>
                  <a:t>[3]</a:t>
                </a:r>
                <a:endParaRPr lang="en-US" sz="1867" dirty="0">
                  <a:solidFill>
                    <a:srgbClr val="071B50"/>
                  </a:solidFill>
                </a:endParaRPr>
              </a:p>
              <a:p>
                <a:pPr marL="266708" indent="-266708" algn="just">
                  <a:lnSpc>
                    <a:spcPct val="150000"/>
                  </a:lnSpc>
                  <a:buFontTx/>
                  <a:buChar char="-"/>
                </a:pPr>
                <a:endParaRPr lang="en-US" sz="1867" dirty="0">
                  <a:solidFill>
                    <a:srgbClr val="071B50"/>
                  </a:solidFill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867" dirty="0">
                  <a:solidFill>
                    <a:srgbClr val="071B5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12" name="Rettangolo 211"/>
              <p:cNvSpPr/>
              <p:nvPr/>
            </p:nvSpPr>
            <p:spPr>
              <a:xfrm>
                <a:off x="1798547" y="12720345"/>
                <a:ext cx="11627968" cy="6114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endParaRPr lang="en-US" sz="1867" dirty="0">
                  <a:solidFill>
                    <a:srgbClr val="071B50"/>
                  </a:solidFill>
                </a:endParaRPr>
              </a:p>
            </p:txBody>
          </p:sp>
          <p:cxnSp>
            <p:nvCxnSpPr>
              <p:cNvPr id="213" name="Connettore diritto 212"/>
              <p:cNvCxnSpPr/>
              <p:nvPr/>
            </p:nvCxnSpPr>
            <p:spPr>
              <a:xfrm rot="5400000">
                <a:off x="7251880" y="11171898"/>
                <a:ext cx="0" cy="6091366"/>
              </a:xfrm>
              <a:prstGeom prst="line">
                <a:avLst/>
              </a:prstGeom>
              <a:ln w="38100">
                <a:solidFill>
                  <a:srgbClr val="071B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97" name="Rettangolo 1796"/>
          <p:cNvSpPr/>
          <p:nvPr/>
        </p:nvSpPr>
        <p:spPr>
          <a:xfrm>
            <a:off x="11011244" y="5259894"/>
            <a:ext cx="3174267" cy="475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89" i="1" dirty="0">
                <a:solidFill>
                  <a:schemeClr val="bg1"/>
                </a:solidFill>
              </a:rPr>
              <a:t>lorenzo.suigo@unimi.it</a:t>
            </a:r>
            <a:endParaRPr lang="en-US" sz="2489" dirty="0">
              <a:solidFill>
                <a:schemeClr val="bg1"/>
              </a:solidFill>
            </a:endParaRPr>
          </a:p>
        </p:txBody>
      </p:sp>
      <p:grpSp>
        <p:nvGrpSpPr>
          <p:cNvPr id="33" name="Gruppo 32"/>
          <p:cNvGrpSpPr/>
          <p:nvPr/>
        </p:nvGrpSpPr>
        <p:grpSpPr>
          <a:xfrm>
            <a:off x="18467522" y="26424216"/>
            <a:ext cx="5920436" cy="6148687"/>
            <a:chOff x="23801804" y="35137133"/>
            <a:chExt cx="7593792" cy="4950252"/>
          </a:xfrm>
        </p:grpSpPr>
        <p:sp>
          <p:nvSpPr>
            <p:cNvPr id="59" name="Rettangolo arrotondato 58"/>
            <p:cNvSpPr/>
            <p:nvPr/>
          </p:nvSpPr>
          <p:spPr>
            <a:xfrm>
              <a:off x="23801804" y="35137133"/>
              <a:ext cx="7593792" cy="4950252"/>
            </a:xfrm>
            <a:prstGeom prst="roundRect">
              <a:avLst/>
            </a:prstGeom>
            <a:solidFill>
              <a:srgbClr val="FFFFFF">
                <a:alpha val="90000"/>
              </a:srgbClr>
            </a:solidFill>
            <a:ln w="76200" cmpd="dbl">
              <a:solidFill>
                <a:srgbClr val="071B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50000"/>
                </a:lnSpc>
              </a:pPr>
              <a:endParaRPr lang="en-US" sz="1479" dirty="0">
                <a:solidFill>
                  <a:srgbClr val="071B50"/>
                </a:solidFill>
              </a:endParaRPr>
            </a:p>
          </p:txBody>
        </p:sp>
        <p:sp>
          <p:nvSpPr>
            <p:cNvPr id="3" name="Rettangolo 2"/>
            <p:cNvSpPr/>
            <p:nvPr/>
          </p:nvSpPr>
          <p:spPr>
            <a:xfrm>
              <a:off x="24220570" y="35894002"/>
              <a:ext cx="6756261" cy="3659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900" b="1" dirty="0">
                  <a:solidFill>
                    <a:srgbClr val="071B50"/>
                  </a:solidFill>
                </a:rPr>
                <a:t>[1] </a:t>
              </a:r>
              <a:r>
                <a:rPr lang="en-US" sz="1900" i="1" dirty="0">
                  <a:solidFill>
                    <a:srgbClr val="071B50"/>
                  </a:solidFill>
                </a:rPr>
                <a:t>Nature Reviews Drug Discovery </a:t>
              </a:r>
              <a:r>
                <a:rPr lang="en-US" sz="1900" b="1" dirty="0">
                  <a:solidFill>
                    <a:srgbClr val="071B50"/>
                  </a:solidFill>
                </a:rPr>
                <a:t>2008</a:t>
              </a:r>
              <a:r>
                <a:rPr lang="en-US" sz="1900" dirty="0">
                  <a:solidFill>
                    <a:srgbClr val="071B50"/>
                  </a:solidFill>
                </a:rPr>
                <a:t>, 7, 324-338</a:t>
              </a:r>
              <a:r>
                <a:rPr lang="en-US" sz="1900" b="1" dirty="0">
                  <a:solidFill>
                    <a:srgbClr val="071B50"/>
                  </a:solidFill>
                </a:rPr>
                <a:t>; [2]</a:t>
              </a:r>
              <a:r>
                <a:rPr lang="en-US" sz="1900" i="1" dirty="0">
                  <a:solidFill>
                    <a:srgbClr val="071B50"/>
                  </a:solidFill>
                </a:rPr>
                <a:t> Journal of Molecular Biology</a:t>
              </a:r>
              <a:r>
                <a:rPr lang="en-US" sz="1900" dirty="0">
                  <a:solidFill>
                    <a:srgbClr val="071B50"/>
                  </a:solidFill>
                </a:rPr>
                <a:t> </a:t>
              </a:r>
              <a:r>
                <a:rPr lang="en-US" sz="1900" b="1" dirty="0">
                  <a:solidFill>
                    <a:srgbClr val="071B50"/>
                  </a:solidFill>
                </a:rPr>
                <a:t>2004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342</a:t>
              </a:r>
              <a:r>
                <a:rPr lang="en-US" sz="1900" dirty="0">
                  <a:solidFill>
                    <a:srgbClr val="071B50"/>
                  </a:solidFill>
                </a:rPr>
                <a:t>, 953–970</a:t>
              </a:r>
              <a:r>
                <a:rPr lang="en-US" sz="1900" b="1" dirty="0">
                  <a:solidFill>
                    <a:srgbClr val="071B50"/>
                  </a:solidFill>
                </a:rPr>
                <a:t>; [3] </a:t>
              </a:r>
              <a:r>
                <a:rPr lang="en-US" sz="1900" i="1" dirty="0">
                  <a:solidFill>
                    <a:srgbClr val="071B50"/>
                  </a:solidFill>
                </a:rPr>
                <a:t>Nature Reviews Molecular Cell Biology</a:t>
              </a:r>
              <a:r>
                <a:rPr lang="en-US" sz="1900" dirty="0">
                  <a:solidFill>
                    <a:srgbClr val="071B50"/>
                  </a:solidFill>
                </a:rPr>
                <a:t> </a:t>
              </a:r>
              <a:r>
                <a:rPr lang="en-US" sz="1900" b="1" dirty="0">
                  <a:solidFill>
                    <a:srgbClr val="071B50"/>
                  </a:solidFill>
                </a:rPr>
                <a:t>2005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6</a:t>
              </a:r>
              <a:r>
                <a:rPr lang="en-US" sz="1900" dirty="0">
                  <a:solidFill>
                    <a:srgbClr val="071B50"/>
                  </a:solidFill>
                </a:rPr>
                <a:t>, 862-872</a:t>
              </a:r>
              <a:r>
                <a:rPr lang="en-US" sz="1900" b="1" dirty="0">
                  <a:solidFill>
                    <a:srgbClr val="071B50"/>
                  </a:solidFill>
                </a:rPr>
                <a:t>; [4] </a:t>
              </a:r>
              <a:r>
                <a:rPr lang="en-US" sz="1900" i="1" dirty="0">
                  <a:solidFill>
                    <a:srgbClr val="071B50"/>
                  </a:solidFill>
                </a:rPr>
                <a:t>Science </a:t>
              </a:r>
              <a:r>
                <a:rPr lang="en-US" sz="1900" b="1" dirty="0">
                  <a:solidFill>
                    <a:srgbClr val="071B50"/>
                  </a:solidFill>
                </a:rPr>
                <a:t>2008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321</a:t>
              </a:r>
              <a:r>
                <a:rPr lang="en-US" sz="1900" dirty="0">
                  <a:solidFill>
                    <a:srgbClr val="071B50"/>
                  </a:solidFill>
                </a:rPr>
                <a:t>, 1673-1675</a:t>
              </a:r>
              <a:r>
                <a:rPr lang="en-US" sz="1900" b="1" dirty="0">
                  <a:solidFill>
                    <a:srgbClr val="071B50"/>
                  </a:solidFill>
                </a:rPr>
                <a:t>; [5] </a:t>
              </a:r>
              <a:r>
                <a:rPr lang="en-US" sz="1900" i="1" dirty="0">
                  <a:solidFill>
                    <a:srgbClr val="071B50"/>
                  </a:solidFill>
                </a:rPr>
                <a:t>BMCL</a:t>
              </a:r>
              <a:r>
                <a:rPr lang="en-US" sz="1900" dirty="0">
                  <a:solidFill>
                    <a:srgbClr val="071B50"/>
                  </a:solidFill>
                </a:rPr>
                <a:t> </a:t>
              </a:r>
              <a:r>
                <a:rPr lang="en-US" sz="1900" b="1" dirty="0">
                  <a:solidFill>
                    <a:srgbClr val="071B50"/>
                  </a:solidFill>
                </a:rPr>
                <a:t>2009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19</a:t>
              </a:r>
              <a:r>
                <a:rPr lang="en-US" sz="1900" dirty="0">
                  <a:solidFill>
                    <a:srgbClr val="071B50"/>
                  </a:solidFill>
                </a:rPr>
                <a:t>, 524-527</a:t>
              </a:r>
              <a:r>
                <a:rPr lang="en-US" sz="1900" b="1" dirty="0">
                  <a:solidFill>
                    <a:srgbClr val="071B50"/>
                  </a:solidFill>
                </a:rPr>
                <a:t>; [6] </a:t>
              </a:r>
              <a:r>
                <a:rPr lang="en-US" sz="1900" i="1" dirty="0">
                  <a:solidFill>
                    <a:srgbClr val="071B50"/>
                  </a:solidFill>
                </a:rPr>
                <a:t>BMCL</a:t>
              </a:r>
              <a:r>
                <a:rPr lang="en-US" sz="1900" dirty="0">
                  <a:solidFill>
                    <a:srgbClr val="071B50"/>
                  </a:solidFill>
                </a:rPr>
                <a:t> </a:t>
              </a:r>
              <a:r>
                <a:rPr lang="en-US" sz="1900" b="1" dirty="0">
                  <a:solidFill>
                    <a:srgbClr val="071B50"/>
                  </a:solidFill>
                </a:rPr>
                <a:t>2014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24</a:t>
              </a:r>
              <a:r>
                <a:rPr lang="en-US" sz="1900" dirty="0">
                  <a:solidFill>
                    <a:srgbClr val="071B50"/>
                  </a:solidFill>
                </a:rPr>
                <a:t>, 353-359</a:t>
              </a:r>
              <a:r>
                <a:rPr lang="en-US" sz="1900" b="1" dirty="0">
                  <a:solidFill>
                    <a:srgbClr val="071B50"/>
                  </a:solidFill>
                </a:rPr>
                <a:t>; [7] </a:t>
              </a:r>
              <a:r>
                <a:rPr lang="en-US" sz="1900" i="1" dirty="0">
                  <a:solidFill>
                    <a:srgbClr val="071B50"/>
                  </a:solidFill>
                </a:rPr>
                <a:t>EJMC</a:t>
              </a:r>
              <a:r>
                <a:rPr lang="en-US" sz="1900" dirty="0">
                  <a:solidFill>
                    <a:srgbClr val="071B50"/>
                  </a:solidFill>
                </a:rPr>
                <a:t> </a:t>
              </a:r>
              <a:r>
                <a:rPr lang="en-US" sz="1900" b="1" dirty="0">
                  <a:solidFill>
                    <a:srgbClr val="071B50"/>
                  </a:solidFill>
                </a:rPr>
                <a:t>2015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89</a:t>
              </a:r>
              <a:r>
                <a:rPr lang="en-US" sz="1900" dirty="0">
                  <a:solidFill>
                    <a:srgbClr val="071B50"/>
                  </a:solidFill>
                </a:rPr>
                <a:t>, 252-265</a:t>
              </a:r>
              <a:r>
                <a:rPr lang="en-US" sz="1900" b="1" dirty="0">
                  <a:solidFill>
                    <a:srgbClr val="071B50"/>
                  </a:solidFill>
                </a:rPr>
                <a:t>; [8] </a:t>
              </a:r>
              <a:r>
                <a:rPr lang="en-US" sz="1900" i="1" dirty="0">
                  <a:solidFill>
                    <a:srgbClr val="071B50"/>
                  </a:solidFill>
                </a:rPr>
                <a:t>EJMC</a:t>
              </a:r>
              <a:r>
                <a:rPr lang="en-US" sz="1900" dirty="0">
                  <a:solidFill>
                    <a:srgbClr val="071B50"/>
                  </a:solidFill>
                </a:rPr>
                <a:t> </a:t>
              </a:r>
              <a:r>
                <a:rPr lang="en-US" sz="1900" b="1" dirty="0">
                  <a:solidFill>
                    <a:srgbClr val="071B50"/>
                  </a:solidFill>
                </a:rPr>
                <a:t>2016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120</a:t>
              </a:r>
              <a:r>
                <a:rPr lang="en-US" sz="1900" dirty="0">
                  <a:solidFill>
                    <a:srgbClr val="071B50"/>
                  </a:solidFill>
                </a:rPr>
                <a:t>, 227-243</a:t>
              </a:r>
              <a:r>
                <a:rPr lang="en-US" sz="1900" b="1" dirty="0">
                  <a:solidFill>
                    <a:srgbClr val="071B50"/>
                  </a:solidFill>
                </a:rPr>
                <a:t>; [9] </a:t>
              </a:r>
              <a:r>
                <a:rPr lang="en-US" sz="1900" i="1" dirty="0">
                  <a:solidFill>
                    <a:srgbClr val="071B50"/>
                  </a:solidFill>
                </a:rPr>
                <a:t>ChemMedChem </a:t>
              </a:r>
              <a:r>
                <a:rPr lang="en-US" sz="1900" b="1" dirty="0">
                  <a:solidFill>
                    <a:srgbClr val="071B50"/>
                  </a:solidFill>
                </a:rPr>
                <a:t>2017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12</a:t>
              </a:r>
              <a:r>
                <a:rPr lang="en-US" sz="1900" dirty="0">
                  <a:solidFill>
                    <a:srgbClr val="071B50"/>
                  </a:solidFill>
                </a:rPr>
                <a:t>, 1303 –1318</a:t>
              </a:r>
              <a:r>
                <a:rPr lang="en-US" sz="1900" b="1" dirty="0">
                  <a:solidFill>
                    <a:srgbClr val="071B50"/>
                  </a:solidFill>
                </a:rPr>
                <a:t>; [10] </a:t>
              </a:r>
              <a:r>
                <a:rPr lang="en-US" sz="1900" i="1" dirty="0">
                  <a:solidFill>
                    <a:srgbClr val="071B50"/>
                  </a:solidFill>
                </a:rPr>
                <a:t>Journal of Biological Chemistry</a:t>
              </a:r>
              <a:r>
                <a:rPr lang="en-US" sz="1900" dirty="0">
                  <a:solidFill>
                    <a:srgbClr val="071B50"/>
                  </a:solidFill>
                </a:rPr>
                <a:t> </a:t>
              </a:r>
              <a:r>
                <a:rPr lang="en-US" sz="1900" b="1" dirty="0">
                  <a:solidFill>
                    <a:srgbClr val="071B50"/>
                  </a:solidFill>
                </a:rPr>
                <a:t>2010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285</a:t>
              </a:r>
              <a:r>
                <a:rPr lang="en-US" sz="1900" dirty="0">
                  <a:solidFill>
                    <a:srgbClr val="071B50"/>
                  </a:solidFill>
                </a:rPr>
                <a:t>, 14239–14246</a:t>
              </a:r>
              <a:r>
                <a:rPr lang="en-US" sz="1900" b="1" dirty="0">
                  <a:solidFill>
                    <a:srgbClr val="071B50"/>
                  </a:solidFill>
                </a:rPr>
                <a:t>; [11]</a:t>
              </a:r>
              <a:r>
                <a:rPr lang="en-US" sz="1900" i="1" dirty="0">
                  <a:solidFill>
                    <a:srgbClr val="071B50"/>
                  </a:solidFill>
                </a:rPr>
                <a:t> Journal of Biological Chemistry</a:t>
              </a:r>
              <a:r>
                <a:rPr lang="en-US" sz="1900" dirty="0">
                  <a:solidFill>
                    <a:srgbClr val="071B50"/>
                  </a:solidFill>
                </a:rPr>
                <a:t> </a:t>
              </a:r>
              <a:r>
                <a:rPr lang="en-US" sz="1900" b="1" dirty="0">
                  <a:solidFill>
                    <a:srgbClr val="071B50"/>
                  </a:solidFill>
                </a:rPr>
                <a:t>2005</a:t>
              </a:r>
              <a:r>
                <a:rPr lang="en-US" sz="1900" dirty="0">
                  <a:solidFill>
                    <a:srgbClr val="071B50"/>
                  </a:solidFill>
                </a:rPr>
                <a:t>, </a:t>
              </a:r>
              <a:r>
                <a:rPr lang="en-US" sz="1900" i="1" dirty="0">
                  <a:solidFill>
                    <a:srgbClr val="071B50"/>
                  </a:solidFill>
                </a:rPr>
                <a:t>280</a:t>
              </a:r>
              <a:r>
                <a:rPr lang="en-US" sz="1900" dirty="0">
                  <a:solidFill>
                    <a:srgbClr val="071B50"/>
                  </a:solidFill>
                </a:rPr>
                <a:t>, 39709–39715. </a:t>
              </a:r>
            </a:p>
          </p:txBody>
        </p:sp>
        <p:sp>
          <p:nvSpPr>
            <p:cNvPr id="198" name="CasellaDiTesto 197"/>
            <p:cNvSpPr txBox="1"/>
            <p:nvPr/>
          </p:nvSpPr>
          <p:spPr>
            <a:xfrm>
              <a:off x="23801804" y="35288121"/>
              <a:ext cx="7535445" cy="86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4000" b="1" u="sng">
                  <a:solidFill>
                    <a:srgbClr val="E63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defRPr>
              </a:lvl1pPr>
            </a:lstStyle>
            <a:p>
              <a:r>
                <a:rPr lang="en-US" sz="3733" dirty="0">
                  <a:effectLst/>
                </a:rPr>
                <a:t>REFERENCES</a:t>
              </a:r>
            </a:p>
          </p:txBody>
        </p:sp>
      </p:grpSp>
      <p:pic>
        <p:nvPicPr>
          <p:cNvPr id="16" name="Immagine 15" descr="Immagine che contiene disegnando, stanza&#10;&#10;Descrizione generata automaticamente">
            <a:extLst>
              <a:ext uri="{FF2B5EF4-FFF2-40B4-BE49-F238E27FC236}">
                <a16:creationId xmlns:a16="http://schemas.microsoft.com/office/drawing/2014/main" id="{3B617D35-940C-4B71-AE2C-8CBEA572FB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375" y="3172843"/>
            <a:ext cx="5268176" cy="2099039"/>
          </a:xfrm>
          <a:prstGeom prst="rect">
            <a:avLst/>
          </a:prstGeom>
        </p:spPr>
      </p:pic>
      <p:pic>
        <p:nvPicPr>
          <p:cNvPr id="1792" name="Immagine 1791" descr="Immagine che contiene segnale, luce, disegnando&#10;&#10;Descrizione generata automaticamente">
            <a:extLst>
              <a:ext uri="{FF2B5EF4-FFF2-40B4-BE49-F238E27FC236}">
                <a16:creationId xmlns:a16="http://schemas.microsoft.com/office/drawing/2014/main" id="{28564C43-1E31-4885-BC45-7F62F97DCD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591" y="2738636"/>
            <a:ext cx="3833645" cy="2680871"/>
          </a:xfrm>
          <a:prstGeom prst="rect">
            <a:avLst/>
          </a:prstGeom>
        </p:spPr>
      </p:pic>
      <p:sp>
        <p:nvSpPr>
          <p:cNvPr id="199" name="CasellaDiTesto 198">
            <a:extLst>
              <a:ext uri="{FF2B5EF4-FFF2-40B4-BE49-F238E27FC236}">
                <a16:creationId xmlns:a16="http://schemas.microsoft.com/office/drawing/2014/main" id="{A70318EA-6E75-4035-A7D0-3E6D68DF2110}"/>
              </a:ext>
            </a:extLst>
          </p:cNvPr>
          <p:cNvSpPr txBox="1"/>
          <p:nvPr/>
        </p:nvSpPr>
        <p:spPr>
          <a:xfrm>
            <a:off x="1024813" y="16418744"/>
            <a:ext cx="9628845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33" b="1" u="sng" dirty="0">
                <a:solidFill>
                  <a:srgbClr val="E63600"/>
                </a:solidFill>
                <a:cs typeface="Arial" panose="020B0604020202020204" pitchFamily="34" charset="0"/>
              </a:rPr>
              <a:t>CHEMISTRY</a:t>
            </a:r>
          </a:p>
        </p:txBody>
      </p:sp>
      <p:sp>
        <p:nvSpPr>
          <p:cNvPr id="286" name="CasellaDiTesto 285">
            <a:extLst>
              <a:ext uri="{FF2B5EF4-FFF2-40B4-BE49-F238E27FC236}">
                <a16:creationId xmlns:a16="http://schemas.microsoft.com/office/drawing/2014/main" id="{1D190025-7AB6-4BDE-A18F-F8001BFB7967}"/>
              </a:ext>
            </a:extLst>
          </p:cNvPr>
          <p:cNvSpPr txBox="1"/>
          <p:nvPr/>
        </p:nvSpPr>
        <p:spPr>
          <a:xfrm>
            <a:off x="12654088" y="16433908"/>
            <a:ext cx="9628845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33" b="1" u="sng" dirty="0">
                <a:solidFill>
                  <a:srgbClr val="E63600"/>
                </a:solidFill>
                <a:cs typeface="Arial" panose="020B0604020202020204" pitchFamily="34" charset="0"/>
              </a:rPr>
              <a:t>BIOLOGICAL EVALUATION</a:t>
            </a:r>
          </a:p>
        </p:txBody>
      </p:sp>
      <p:sp>
        <p:nvSpPr>
          <p:cNvPr id="288" name="Rettangolo arrotondato 33">
            <a:extLst>
              <a:ext uri="{FF2B5EF4-FFF2-40B4-BE49-F238E27FC236}">
                <a16:creationId xmlns:a16="http://schemas.microsoft.com/office/drawing/2014/main" id="{E86DAF88-899B-4B25-BDB1-FD28A3A16CEC}"/>
              </a:ext>
            </a:extLst>
          </p:cNvPr>
          <p:cNvSpPr/>
          <p:nvPr/>
        </p:nvSpPr>
        <p:spPr>
          <a:xfrm>
            <a:off x="11462762" y="7080399"/>
            <a:ext cx="12929443" cy="8466506"/>
          </a:xfrm>
          <a:prstGeom prst="roundRect">
            <a:avLst/>
          </a:prstGeom>
          <a:solidFill>
            <a:srgbClr val="FFFFFF">
              <a:alpha val="90000"/>
            </a:srgbClr>
          </a:solidFill>
          <a:ln w="76200" cmpd="dbl">
            <a:solidFill>
              <a:srgbClr val="071B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7" dirty="0"/>
          </a:p>
        </p:txBody>
      </p:sp>
      <p:graphicFrame>
        <p:nvGraphicFramePr>
          <p:cNvPr id="289" name="Oggetto 288">
            <a:extLst>
              <a:ext uri="{FF2B5EF4-FFF2-40B4-BE49-F238E27FC236}">
                <a16:creationId xmlns:a16="http://schemas.microsoft.com/office/drawing/2014/main" id="{FBE1A6C2-AB25-490B-8594-43F8DCDACA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397336"/>
              </p:ext>
            </p:extLst>
          </p:nvPr>
        </p:nvGraphicFramePr>
        <p:xfrm>
          <a:off x="19872540" y="7439651"/>
          <a:ext cx="3758543" cy="7991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CS ChemDraw Drawing" r:id="rId6" imgW="2646861" imgH="5627777" progId="ChemDraw.Document.6.0">
                  <p:embed/>
                </p:oleObj>
              </mc:Choice>
              <mc:Fallback>
                <p:oleObj name="CS ChemDraw Drawing" r:id="rId6" imgW="2646861" imgH="5627777" progId="ChemDraw.Document.6.0">
                  <p:embed/>
                  <p:pic>
                    <p:nvPicPr>
                      <p:cNvPr id="1801" name="Oggetto 180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872540" y="7439651"/>
                        <a:ext cx="3758543" cy="7991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" name="CasellaDiTesto 290">
            <a:extLst>
              <a:ext uri="{FF2B5EF4-FFF2-40B4-BE49-F238E27FC236}">
                <a16:creationId xmlns:a16="http://schemas.microsoft.com/office/drawing/2014/main" id="{C1AFA940-A7D6-4C63-B9A7-32DD6CD8082F}"/>
              </a:ext>
            </a:extLst>
          </p:cNvPr>
          <p:cNvSpPr txBox="1"/>
          <p:nvPr/>
        </p:nvSpPr>
        <p:spPr>
          <a:xfrm>
            <a:off x="11157300" y="7278117"/>
            <a:ext cx="9628845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33" b="1" u="sng" dirty="0">
                <a:solidFill>
                  <a:srgbClr val="E63600"/>
                </a:solidFill>
                <a:cs typeface="Arial" panose="020B0604020202020204" pitchFamily="34" charset="0"/>
              </a:rPr>
              <a:t>SAR STUDY</a:t>
            </a:r>
          </a:p>
        </p:txBody>
      </p:sp>
      <p:sp>
        <p:nvSpPr>
          <p:cNvPr id="294" name="CasellaDiTesto 293">
            <a:extLst>
              <a:ext uri="{FF2B5EF4-FFF2-40B4-BE49-F238E27FC236}">
                <a16:creationId xmlns:a16="http://schemas.microsoft.com/office/drawing/2014/main" id="{FC028728-2D91-45DD-ADF3-9280D115CCF9}"/>
              </a:ext>
            </a:extLst>
          </p:cNvPr>
          <p:cNvSpPr txBox="1"/>
          <p:nvPr/>
        </p:nvSpPr>
        <p:spPr>
          <a:xfrm>
            <a:off x="11813571" y="11276422"/>
            <a:ext cx="7621747" cy="392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867" dirty="0">
                <a:solidFill>
                  <a:srgbClr val="071B50"/>
                </a:solidFill>
              </a:rPr>
              <a:t>Specifically, we designed </a:t>
            </a:r>
            <a:r>
              <a:rPr lang="en-US" sz="1867" b="1" dirty="0">
                <a:solidFill>
                  <a:srgbClr val="071B50"/>
                </a:solidFill>
              </a:rPr>
              <a:t>Compounds 1-9</a:t>
            </a:r>
            <a:r>
              <a:rPr lang="en-US" sz="1867" dirty="0">
                <a:solidFill>
                  <a:srgbClr val="071B50"/>
                </a:solidFill>
              </a:rPr>
              <a:t> reported here aside, modifying the Scaffold A of </a:t>
            </a:r>
            <a:r>
              <a:rPr lang="en-US" sz="1867" b="1" dirty="0">
                <a:solidFill>
                  <a:srgbClr val="071B50"/>
                </a:solidFill>
              </a:rPr>
              <a:t>I</a:t>
            </a:r>
            <a:r>
              <a:rPr lang="en-US" sz="1867" dirty="0">
                <a:solidFill>
                  <a:srgbClr val="071B50"/>
                </a:solidFill>
              </a:rPr>
              <a:t>, </a:t>
            </a:r>
            <a:r>
              <a:rPr lang="en-US" sz="1867" b="1" dirty="0">
                <a:solidFill>
                  <a:srgbClr val="071B50"/>
                </a:solidFill>
                <a:cs typeface="Arial" panose="020B0604020202020204" pitchFamily="34" charset="0"/>
              </a:rPr>
              <a:t>substituting the benzodioxane O(1) and/or O(4) with: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67" b="1" dirty="0">
                <a:solidFill>
                  <a:srgbClr val="071B50"/>
                </a:solidFill>
                <a:cs typeface="Arial" panose="020B0604020202020204" pitchFamily="34" charset="0"/>
              </a:rPr>
              <a:t>Sulfur</a:t>
            </a:r>
            <a:r>
              <a:rPr lang="en-US" sz="1867" dirty="0">
                <a:solidFill>
                  <a:srgbClr val="071B50"/>
                </a:solidFill>
                <a:cs typeface="Arial" panose="020B0604020202020204" pitchFamily="34" charset="0"/>
              </a:rPr>
              <a:t>, an interesting heteroatom with peculiar lipophilicity, HBA potency and</a:t>
            </a:r>
            <a:r>
              <a:rPr lang="en-US" sz="1867" dirty="0">
                <a:solidFill>
                  <a:srgbClr val="FFFF00"/>
                </a:solidFill>
                <a:cs typeface="Arial" panose="020B0604020202020204" pitchFamily="34" charset="0"/>
              </a:rPr>
              <a:t> </a:t>
            </a:r>
            <a:r>
              <a:rPr lang="en-US" sz="1867" dirty="0">
                <a:solidFill>
                  <a:srgbClr val="071B50"/>
                </a:solidFill>
                <a:cs typeface="Arial" panose="020B0604020202020204" pitchFamily="34" charset="0"/>
              </a:rPr>
              <a:t>steric hindrance (</a:t>
            </a:r>
            <a:r>
              <a:rPr lang="en-US" sz="1867" b="1" dirty="0">
                <a:solidFill>
                  <a:srgbClr val="071B50"/>
                </a:solidFill>
                <a:cs typeface="Arial" panose="020B0604020202020204" pitchFamily="34" charset="0"/>
              </a:rPr>
              <a:t>Compounds 1-3</a:t>
            </a:r>
            <a:r>
              <a:rPr lang="en-US" sz="1867" dirty="0">
                <a:solidFill>
                  <a:srgbClr val="071B50"/>
                </a:solidFill>
                <a:cs typeface="Arial" panose="020B0604020202020204" pitchFamily="34" charset="0"/>
              </a:rPr>
              <a:t>);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67" b="1" dirty="0">
                <a:solidFill>
                  <a:srgbClr val="071B50"/>
                </a:solidFill>
              </a:rPr>
              <a:t>Carbon</a:t>
            </a:r>
            <a:r>
              <a:rPr lang="en-US" sz="1867" dirty="0">
                <a:solidFill>
                  <a:srgbClr val="071B50"/>
                </a:solidFill>
              </a:rPr>
              <a:t>, in order to evaluate the importance of the HBA property of both Oxygen atoms </a:t>
            </a:r>
            <a:r>
              <a:rPr lang="en-US" sz="1867" dirty="0">
                <a:solidFill>
                  <a:srgbClr val="071B50"/>
                </a:solidFill>
                <a:cs typeface="Arial" panose="020B0604020202020204" pitchFamily="34" charset="0"/>
              </a:rPr>
              <a:t>(</a:t>
            </a:r>
            <a:r>
              <a:rPr lang="en-US" sz="1867" b="1" dirty="0">
                <a:solidFill>
                  <a:srgbClr val="071B50"/>
                </a:solidFill>
                <a:cs typeface="Arial" panose="020B0604020202020204" pitchFamily="34" charset="0"/>
              </a:rPr>
              <a:t>Compounds 4-6</a:t>
            </a:r>
            <a:r>
              <a:rPr lang="en-US" sz="1867" dirty="0">
                <a:solidFill>
                  <a:srgbClr val="071B50"/>
                </a:solidFill>
                <a:cs typeface="Arial" panose="020B0604020202020204" pitchFamily="34" charset="0"/>
              </a:rPr>
              <a:t>);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67" b="1" dirty="0">
                <a:solidFill>
                  <a:srgbClr val="071B50"/>
                </a:solidFill>
                <a:cs typeface="Arial" panose="020B0604020202020204" pitchFamily="34" charset="0"/>
              </a:rPr>
              <a:t>Tertiary Nitrogen</a:t>
            </a:r>
            <a:r>
              <a:rPr lang="en-US" sz="1867" dirty="0">
                <a:solidFill>
                  <a:srgbClr val="071B50"/>
                </a:solidFill>
                <a:cs typeface="Arial" panose="020B0604020202020204" pitchFamily="34" charset="0"/>
              </a:rPr>
              <a:t>, keeping the HBA nature while slightly increasing the steric hindrance of the substituent. (</a:t>
            </a:r>
            <a:r>
              <a:rPr lang="en-US" sz="1867" b="1" dirty="0">
                <a:solidFill>
                  <a:srgbClr val="071B50"/>
                </a:solidFill>
                <a:cs typeface="Arial" panose="020B0604020202020204" pitchFamily="34" charset="0"/>
              </a:rPr>
              <a:t>Compounds 7-9</a:t>
            </a:r>
            <a:r>
              <a:rPr lang="en-US" sz="1867" dirty="0">
                <a:solidFill>
                  <a:srgbClr val="071B50"/>
                </a:solidFill>
                <a:cs typeface="Arial" panose="020B0604020202020204" pitchFamily="34" charset="0"/>
              </a:rPr>
              <a:t>). </a:t>
            </a:r>
            <a:endParaRPr lang="en-US" sz="1867" b="1" dirty="0">
              <a:solidFill>
                <a:srgbClr val="071B50"/>
              </a:solidFill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67" dirty="0">
              <a:solidFill>
                <a:srgbClr val="071B50"/>
              </a:solidFill>
              <a:cs typeface="Arial" panose="020B0604020202020204" pitchFamily="34" charset="0"/>
            </a:endParaRPr>
          </a:p>
        </p:txBody>
      </p:sp>
      <p:sp>
        <p:nvSpPr>
          <p:cNvPr id="295" name="CasellaDiTesto 294">
            <a:extLst>
              <a:ext uri="{FF2B5EF4-FFF2-40B4-BE49-F238E27FC236}">
                <a16:creationId xmlns:a16="http://schemas.microsoft.com/office/drawing/2014/main" id="{EAE9FF7A-8D2B-41F1-80C2-2461DCC7E71D}"/>
              </a:ext>
            </a:extLst>
          </p:cNvPr>
          <p:cNvSpPr txBox="1"/>
          <p:nvPr/>
        </p:nvSpPr>
        <p:spPr>
          <a:xfrm>
            <a:off x="11813571" y="8055603"/>
            <a:ext cx="7572569" cy="134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867" dirty="0">
                <a:solidFill>
                  <a:srgbClr val="071B50"/>
                </a:solidFill>
              </a:rPr>
              <a:t>The SAR study started considering the mandatory features pointed out in our previous results; specifically the </a:t>
            </a:r>
            <a:r>
              <a:rPr lang="en-US" sz="1867" b="1" dirty="0">
                <a:solidFill>
                  <a:srgbClr val="071B50"/>
                </a:solidFill>
              </a:rPr>
              <a:t>maintenance of the primary amide</a:t>
            </a:r>
            <a:r>
              <a:rPr lang="en-US" sz="1867" dirty="0">
                <a:solidFill>
                  <a:srgbClr val="071B50"/>
                </a:solidFill>
              </a:rPr>
              <a:t>, as well of a </a:t>
            </a:r>
            <a:r>
              <a:rPr lang="en-US" sz="1867" b="1" dirty="0">
                <a:solidFill>
                  <a:srgbClr val="071B50"/>
                </a:solidFill>
              </a:rPr>
              <a:t>defined distance</a:t>
            </a:r>
            <a:r>
              <a:rPr lang="en-US" sz="1867" dirty="0">
                <a:solidFill>
                  <a:srgbClr val="071B50"/>
                </a:solidFill>
              </a:rPr>
              <a:t> between </a:t>
            </a:r>
            <a:r>
              <a:rPr lang="en-US" sz="1867" b="1" dirty="0">
                <a:solidFill>
                  <a:srgbClr val="E63600"/>
                </a:solidFill>
              </a:rPr>
              <a:t>Scaffold A</a:t>
            </a:r>
            <a:r>
              <a:rPr lang="en-US" sz="1867" dirty="0">
                <a:solidFill>
                  <a:srgbClr val="071B50"/>
                </a:solidFill>
              </a:rPr>
              <a:t> and </a:t>
            </a:r>
            <a:r>
              <a:rPr lang="en-US" sz="1867" b="1" dirty="0">
                <a:solidFill>
                  <a:srgbClr val="2951FB"/>
                </a:solidFill>
              </a:rPr>
              <a:t>Scaffold B</a:t>
            </a:r>
            <a:r>
              <a:rPr lang="en-US" sz="1867" dirty="0">
                <a:solidFill>
                  <a:srgbClr val="071B50"/>
                </a:solidFill>
              </a:rPr>
              <a:t>. 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CC33469E-B86F-43E5-B86C-DE4E3D69B887}"/>
              </a:ext>
            </a:extLst>
          </p:cNvPr>
          <p:cNvGrpSpPr/>
          <p:nvPr/>
        </p:nvGrpSpPr>
        <p:grpSpPr>
          <a:xfrm>
            <a:off x="12167249" y="9576728"/>
            <a:ext cx="6412835" cy="1635263"/>
            <a:chOff x="12167249" y="9769232"/>
            <a:chExt cx="6412835" cy="1635263"/>
          </a:xfrm>
        </p:grpSpPr>
        <p:graphicFrame>
          <p:nvGraphicFramePr>
            <p:cNvPr id="296" name="Oggetto 295">
              <a:extLst>
                <a:ext uri="{FF2B5EF4-FFF2-40B4-BE49-F238E27FC236}">
                  <a16:creationId xmlns:a16="http://schemas.microsoft.com/office/drawing/2014/main" id="{50978186-0190-4660-B455-7419107B245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5239556"/>
                </p:ext>
              </p:extLst>
            </p:nvPr>
          </p:nvGraphicFramePr>
          <p:xfrm>
            <a:off x="14091634" y="10036252"/>
            <a:ext cx="2611323" cy="1118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8" name="CS ChemDraw Drawing" r:id="rId8" imgW="1838960" imgH="787616" progId="ChemDraw.Document.6.0">
                    <p:embed/>
                  </p:oleObj>
                </mc:Choice>
                <mc:Fallback>
                  <p:oleObj name="CS ChemDraw Drawing" r:id="rId8" imgW="1838960" imgH="787616" progId="ChemDraw.Document.6.0">
                    <p:embed/>
                    <p:pic>
                      <p:nvPicPr>
                        <p:cNvPr id="221" name="Oggetto 220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4091634" y="10036252"/>
                          <a:ext cx="2611323" cy="11184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" name="Arco 296">
              <a:extLst>
                <a:ext uri="{FF2B5EF4-FFF2-40B4-BE49-F238E27FC236}">
                  <a16:creationId xmlns:a16="http://schemas.microsoft.com/office/drawing/2014/main" id="{7BE5CA89-9798-4EB1-B937-77C730B1ABF0}"/>
                </a:ext>
              </a:extLst>
            </p:cNvPr>
            <p:cNvSpPr/>
            <p:nvPr/>
          </p:nvSpPr>
          <p:spPr>
            <a:xfrm>
              <a:off x="15829852" y="9769232"/>
              <a:ext cx="1227440" cy="1121493"/>
            </a:xfrm>
            <a:prstGeom prst="arc">
              <a:avLst/>
            </a:prstGeom>
            <a:ln w="38100">
              <a:solidFill>
                <a:srgbClr val="131BB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33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98" name="Arco 297">
              <a:extLst>
                <a:ext uri="{FF2B5EF4-FFF2-40B4-BE49-F238E27FC236}">
                  <a16:creationId xmlns:a16="http://schemas.microsoft.com/office/drawing/2014/main" id="{A7722D1A-70AA-4F17-88E7-854AA992B491}"/>
                </a:ext>
              </a:extLst>
            </p:cNvPr>
            <p:cNvSpPr/>
            <p:nvPr/>
          </p:nvSpPr>
          <p:spPr>
            <a:xfrm rot="10800000">
              <a:off x="13736748" y="10283002"/>
              <a:ext cx="1227440" cy="1121493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33" dirty="0"/>
            </a:p>
          </p:txBody>
        </p:sp>
        <p:sp>
          <p:nvSpPr>
            <p:cNvPr id="299" name="CasellaDiTesto 298">
              <a:extLst>
                <a:ext uri="{FF2B5EF4-FFF2-40B4-BE49-F238E27FC236}">
                  <a16:creationId xmlns:a16="http://schemas.microsoft.com/office/drawing/2014/main" id="{30C1318B-AC19-4F67-AD72-02FEEF65953E}"/>
                </a:ext>
              </a:extLst>
            </p:cNvPr>
            <p:cNvSpPr txBox="1"/>
            <p:nvPr/>
          </p:nvSpPr>
          <p:spPr>
            <a:xfrm>
              <a:off x="17075567" y="9860632"/>
              <a:ext cx="1504517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56" dirty="0">
                  <a:solidFill>
                    <a:srgbClr val="131BB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SCAFFOLD</a:t>
              </a:r>
              <a:r>
                <a:rPr lang="en-US" sz="1867" dirty="0">
                  <a:solidFill>
                    <a:srgbClr val="131BB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556" dirty="0">
                  <a:solidFill>
                    <a:srgbClr val="131BB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300" name="CasellaDiTesto 299">
              <a:extLst>
                <a:ext uri="{FF2B5EF4-FFF2-40B4-BE49-F238E27FC236}">
                  <a16:creationId xmlns:a16="http://schemas.microsoft.com/office/drawing/2014/main" id="{F5E3EDD0-1553-4F95-B251-F4C7B09CE34D}"/>
                </a:ext>
              </a:extLst>
            </p:cNvPr>
            <p:cNvSpPr txBox="1"/>
            <p:nvPr/>
          </p:nvSpPr>
          <p:spPr>
            <a:xfrm>
              <a:off x="12167249" y="10894265"/>
              <a:ext cx="1469239" cy="331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56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SCAFFOLD A</a:t>
              </a:r>
            </a:p>
          </p:txBody>
        </p:sp>
      </p:grpSp>
      <p:graphicFrame>
        <p:nvGraphicFramePr>
          <p:cNvPr id="13" name="Oggetto 12">
            <a:extLst>
              <a:ext uri="{FF2B5EF4-FFF2-40B4-BE49-F238E27FC236}">
                <a16:creationId xmlns:a16="http://schemas.microsoft.com/office/drawing/2014/main" id="{CA00D4AA-D4CD-4A0A-84BC-02AA11A77A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442797"/>
              </p:ext>
            </p:extLst>
          </p:nvPr>
        </p:nvGraphicFramePr>
        <p:xfrm>
          <a:off x="1695450" y="17233900"/>
          <a:ext cx="7699375" cy="151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CS ChemDraw Drawing" r:id="rId10" imgW="5421943" imgH="10638499" progId="ChemDraw.Document.6.0">
                  <p:embed/>
                </p:oleObj>
              </mc:Choice>
              <mc:Fallback>
                <p:oleObj name="CS ChemDraw Drawing" r:id="rId10" imgW="5421943" imgH="1063849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95450" y="17233900"/>
                        <a:ext cx="7699375" cy="15106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9170DB17-E9CF-4F2D-A9BD-38C22EAA3E1C}"/>
              </a:ext>
            </a:extLst>
          </p:cNvPr>
          <p:cNvSpPr txBox="1"/>
          <p:nvPr/>
        </p:nvSpPr>
        <p:spPr>
          <a:xfrm>
            <a:off x="21432373" y="733058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951FB"/>
                </a:solidFill>
              </a:rPr>
              <a:t>B</a:t>
            </a:r>
            <a:endParaRPr lang="en-GB" dirty="0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4CF274A3-990E-4CD6-8750-C8C45A352F58}"/>
              </a:ext>
            </a:extLst>
          </p:cNvPr>
          <p:cNvSpPr txBox="1"/>
          <p:nvPr/>
        </p:nvSpPr>
        <p:spPr>
          <a:xfrm>
            <a:off x="23523071" y="79803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951FB"/>
                </a:solidFill>
              </a:rPr>
              <a:t>B</a:t>
            </a:r>
            <a:endParaRPr lang="en-GB" dirty="0"/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852407D5-06EF-490E-8A04-7A9D17D51A1C}"/>
              </a:ext>
            </a:extLst>
          </p:cNvPr>
          <p:cNvSpPr txBox="1"/>
          <p:nvPr/>
        </p:nvSpPr>
        <p:spPr>
          <a:xfrm>
            <a:off x="21432373" y="899857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951FB"/>
                </a:solidFill>
              </a:rPr>
              <a:t>B</a:t>
            </a:r>
            <a:endParaRPr lang="en-GB" dirty="0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DE854047-9150-45B5-B6F1-E11CE1EDB29A}"/>
              </a:ext>
            </a:extLst>
          </p:cNvPr>
          <p:cNvSpPr txBox="1"/>
          <p:nvPr/>
        </p:nvSpPr>
        <p:spPr>
          <a:xfrm>
            <a:off x="23523071" y="952598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951FB"/>
                </a:solidFill>
              </a:rPr>
              <a:t>B</a:t>
            </a:r>
            <a:endParaRPr lang="en-GB" dirty="0"/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92C1BD73-4BF3-47E8-94D1-DBD613890F8F}"/>
              </a:ext>
            </a:extLst>
          </p:cNvPr>
          <p:cNvSpPr txBox="1"/>
          <p:nvPr/>
        </p:nvSpPr>
        <p:spPr>
          <a:xfrm>
            <a:off x="21432373" y="106676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951FB"/>
                </a:solidFill>
              </a:rPr>
              <a:t>B</a:t>
            </a:r>
            <a:endParaRPr lang="en-GB" dirty="0"/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0B4EAB8-4FDE-4A6E-AAC9-84254923EE27}"/>
              </a:ext>
            </a:extLst>
          </p:cNvPr>
          <p:cNvSpPr txBox="1"/>
          <p:nvPr/>
        </p:nvSpPr>
        <p:spPr>
          <a:xfrm>
            <a:off x="23523071" y="1136677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951FB"/>
                </a:solidFill>
              </a:rPr>
              <a:t>B</a:t>
            </a:r>
            <a:endParaRPr lang="en-GB" dirty="0"/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EF4D002B-2DE3-406D-9025-669E7A926A8C}"/>
              </a:ext>
            </a:extLst>
          </p:cNvPr>
          <p:cNvSpPr txBox="1"/>
          <p:nvPr/>
        </p:nvSpPr>
        <p:spPr>
          <a:xfrm>
            <a:off x="21432373" y="1250549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951FB"/>
                </a:solidFill>
              </a:rPr>
              <a:t>B</a:t>
            </a:r>
            <a:endParaRPr lang="en-GB" dirty="0"/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0A934200-95C0-40FC-AF59-AA92EFD6E0B0}"/>
              </a:ext>
            </a:extLst>
          </p:cNvPr>
          <p:cNvSpPr txBox="1"/>
          <p:nvPr/>
        </p:nvSpPr>
        <p:spPr>
          <a:xfrm>
            <a:off x="23523071" y="1325115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951FB"/>
                </a:solidFill>
              </a:rPr>
              <a:t>B</a:t>
            </a:r>
            <a:endParaRPr lang="en-GB" dirty="0"/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D506EFB4-7101-43D2-8CC7-FC08F565E839}"/>
              </a:ext>
            </a:extLst>
          </p:cNvPr>
          <p:cNvSpPr txBox="1"/>
          <p:nvPr/>
        </p:nvSpPr>
        <p:spPr>
          <a:xfrm>
            <a:off x="21432373" y="1436803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951FB"/>
                </a:solidFill>
              </a:rPr>
              <a:t>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38214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5890</TotalTime>
  <Words>846</Words>
  <Application>Microsoft Office PowerPoint</Application>
  <PresentationFormat>Personalizzato</PresentationFormat>
  <Paragraphs>153</Paragraphs>
  <Slides>1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Tema di Office</vt:lpstr>
      <vt:lpstr>CS ChemDraw Drawing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Lab_Val_2</dc:creator>
  <cp:lastModifiedBy>Lorenzo Suigo</cp:lastModifiedBy>
  <cp:revision>567</cp:revision>
  <cp:lastPrinted>2019-11-19T14:09:22Z</cp:lastPrinted>
  <dcterms:created xsi:type="dcterms:W3CDTF">2015-07-05T07:57:09Z</dcterms:created>
  <dcterms:modified xsi:type="dcterms:W3CDTF">2019-11-22T10:49:33Z</dcterms:modified>
</cp:coreProperties>
</file>