
<file path=[Content_Types].xml><?xml version="1.0" encoding="utf-8"?>
<Types xmlns="http://schemas.openxmlformats.org/package/2006/content-types">
  <Default Extension="bin" ContentType="application/vnd.openxmlformats-officedocument.oleObject"/>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882" r:id="rId1"/>
  </p:sldMasterIdLst>
  <p:notesMasterIdLst>
    <p:notesMasterId r:id="rId3"/>
  </p:notesMasterIdLst>
  <p:sldIdLst>
    <p:sldId id="256" r:id="rId2"/>
  </p:sldIdLst>
  <p:sldSz cx="25199975" cy="36001325"/>
  <p:notesSz cx="7102475" cy="102330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senza titolo" id="{4333DEDB-52E2-4874-ACE0-18AED2D4F058}">
          <p14:sldIdLst>
            <p14:sldId id="256"/>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33BC6B8-F555-F912-D5A7-0A07756DA11C}" name="Valentina Straniero" initials="VS" userId="S::valentina.straniero@unimi.it::3d41b395-3369-435a-a932-6b15edcc3a2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Valentina Straniero" initials="VS" lastIdx="2" clrIdx="0">
    <p:extLst>
      <p:ext uri="{19B8F6BF-5375-455C-9EA6-DF929625EA0E}">
        <p15:presenceInfo xmlns:p15="http://schemas.microsoft.com/office/powerpoint/2012/main" userId="S::valentina.straniero@unimi.it::3d41b395-3369-435a-a932-6b15edcc3a2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8235"/>
    <a:srgbClr val="FFFFFF"/>
    <a:srgbClr val="E63600"/>
    <a:srgbClr val="FF5900"/>
    <a:srgbClr val="46557D"/>
    <a:srgbClr val="071B50"/>
    <a:srgbClr val="EE5814"/>
    <a:srgbClr val="6BC98A"/>
    <a:srgbClr val="8C3A3A"/>
    <a:srgbClr val="FBE5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06799F8-075E-4A3A-A7F6-7FBC6576F1A4}" styleName="Stile con tema 2 - Colore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B344D84-9AFB-497E-A393-DC336BA19D2E}" styleName="Stile medio 3 - Colore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74C1A8A3-306A-4EB7-A6B1-4F7E0EB9C5D6}" styleName="Stile medio 3 - Colore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C083E6E3-FA7D-4D7B-A595-EF9225AFEA82}" styleName="Stile chiaro 1 - Colore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Stile chiaro 1 - Colore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57" autoAdjust="0"/>
    <p:restoredTop sz="95760" autoAdjust="0"/>
  </p:normalViewPr>
  <p:slideViewPr>
    <p:cSldViewPr snapToGrid="0">
      <p:cViewPr>
        <p:scale>
          <a:sx n="50" d="100"/>
          <a:sy n="50" d="100"/>
        </p:scale>
        <p:origin x="1098" y="-45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0"/>
            <a:ext cx="3077739" cy="513429"/>
          </a:xfrm>
          <a:prstGeom prst="rect">
            <a:avLst/>
          </a:prstGeom>
        </p:spPr>
        <p:txBody>
          <a:bodyPr vert="horz" lIns="99047" tIns="49523" rIns="99047" bIns="49523" rtlCol="0"/>
          <a:lstStyle>
            <a:lvl1pPr algn="l">
              <a:defRPr sz="1200"/>
            </a:lvl1pPr>
          </a:lstStyle>
          <a:p>
            <a:endParaRPr lang="it-IT" dirty="0"/>
          </a:p>
        </p:txBody>
      </p:sp>
      <p:sp>
        <p:nvSpPr>
          <p:cNvPr id="3" name="Segnaposto data 2"/>
          <p:cNvSpPr>
            <a:spLocks noGrp="1"/>
          </p:cNvSpPr>
          <p:nvPr>
            <p:ph type="dt" idx="1"/>
          </p:nvPr>
        </p:nvSpPr>
        <p:spPr>
          <a:xfrm>
            <a:off x="4023094" y="0"/>
            <a:ext cx="3077739" cy="513429"/>
          </a:xfrm>
          <a:prstGeom prst="rect">
            <a:avLst/>
          </a:prstGeom>
        </p:spPr>
        <p:txBody>
          <a:bodyPr vert="horz" lIns="99047" tIns="49523" rIns="99047" bIns="49523" rtlCol="0"/>
          <a:lstStyle>
            <a:lvl1pPr algn="r">
              <a:defRPr sz="1200"/>
            </a:lvl1pPr>
          </a:lstStyle>
          <a:p>
            <a:fld id="{CE711B93-8558-4CAE-A2C2-C3D3E4C8B28C}" type="datetimeFigureOut">
              <a:rPr lang="it-IT" smtClean="0"/>
              <a:t>17/11/2022</a:t>
            </a:fld>
            <a:endParaRPr lang="it-IT" dirty="0"/>
          </a:p>
        </p:txBody>
      </p:sp>
      <p:sp>
        <p:nvSpPr>
          <p:cNvPr id="4" name="Segnaposto immagine diapositiva 3"/>
          <p:cNvSpPr>
            <a:spLocks noGrp="1" noRot="1" noChangeAspect="1"/>
          </p:cNvSpPr>
          <p:nvPr>
            <p:ph type="sldImg" idx="2"/>
          </p:nvPr>
        </p:nvSpPr>
        <p:spPr>
          <a:xfrm>
            <a:off x="2341563" y="1277938"/>
            <a:ext cx="2419350" cy="3454400"/>
          </a:xfrm>
          <a:prstGeom prst="rect">
            <a:avLst/>
          </a:prstGeom>
          <a:noFill/>
          <a:ln w="12700">
            <a:solidFill>
              <a:prstClr val="black"/>
            </a:solidFill>
          </a:ln>
        </p:spPr>
        <p:txBody>
          <a:bodyPr vert="horz" lIns="99047" tIns="49523" rIns="99047" bIns="49523" rtlCol="0" anchor="ctr"/>
          <a:lstStyle/>
          <a:p>
            <a:endParaRPr lang="it-IT" dirty="0"/>
          </a:p>
        </p:txBody>
      </p:sp>
      <p:sp>
        <p:nvSpPr>
          <p:cNvPr id="5" name="Segnaposto note 4"/>
          <p:cNvSpPr>
            <a:spLocks noGrp="1"/>
          </p:cNvSpPr>
          <p:nvPr>
            <p:ph type="body" sz="quarter" idx="3"/>
          </p:nvPr>
        </p:nvSpPr>
        <p:spPr>
          <a:xfrm>
            <a:off x="710248" y="4924644"/>
            <a:ext cx="5681980" cy="4029254"/>
          </a:xfrm>
          <a:prstGeom prst="rect">
            <a:avLst/>
          </a:prstGeom>
        </p:spPr>
        <p:txBody>
          <a:bodyPr vert="horz" lIns="99047" tIns="49523" rIns="99047" bIns="49523"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1" y="9719599"/>
            <a:ext cx="3077739" cy="513427"/>
          </a:xfrm>
          <a:prstGeom prst="rect">
            <a:avLst/>
          </a:prstGeom>
        </p:spPr>
        <p:txBody>
          <a:bodyPr vert="horz" lIns="99047" tIns="49523" rIns="99047" bIns="49523" rtlCol="0" anchor="b"/>
          <a:lstStyle>
            <a:lvl1pPr algn="l">
              <a:defRPr sz="1200"/>
            </a:lvl1pPr>
          </a:lstStyle>
          <a:p>
            <a:endParaRPr lang="it-IT" dirty="0"/>
          </a:p>
        </p:txBody>
      </p:sp>
      <p:sp>
        <p:nvSpPr>
          <p:cNvPr id="7" name="Segnaposto numero diapositiva 6"/>
          <p:cNvSpPr>
            <a:spLocks noGrp="1"/>
          </p:cNvSpPr>
          <p:nvPr>
            <p:ph type="sldNum" sz="quarter" idx="5"/>
          </p:nvPr>
        </p:nvSpPr>
        <p:spPr>
          <a:xfrm>
            <a:off x="4023094" y="9719599"/>
            <a:ext cx="3077739" cy="513427"/>
          </a:xfrm>
          <a:prstGeom prst="rect">
            <a:avLst/>
          </a:prstGeom>
        </p:spPr>
        <p:txBody>
          <a:bodyPr vert="horz" lIns="99047" tIns="49523" rIns="99047" bIns="49523" rtlCol="0" anchor="b"/>
          <a:lstStyle>
            <a:lvl1pPr algn="r">
              <a:defRPr sz="1200"/>
            </a:lvl1pPr>
          </a:lstStyle>
          <a:p>
            <a:fld id="{1C3D858F-4105-4B1F-ADCE-8BCB07285911}" type="slidenum">
              <a:rPr lang="it-IT" smtClean="0"/>
              <a:t>‹N›</a:t>
            </a:fld>
            <a:endParaRPr lang="it-IT" dirty="0"/>
          </a:p>
        </p:txBody>
      </p:sp>
    </p:spTree>
    <p:extLst>
      <p:ext uri="{BB962C8B-B14F-4D97-AF65-F5344CB8AC3E}">
        <p14:creationId xmlns:p14="http://schemas.microsoft.com/office/powerpoint/2010/main" val="2037639064"/>
      </p:ext>
    </p:extLst>
  </p:cSld>
  <p:clrMap bg1="lt1" tx1="dk1" bg2="lt2" tx2="dk2" accent1="accent1" accent2="accent2" accent3="accent3" accent4="accent4" accent5="accent5" accent6="accent6" hlink="hlink" folHlink="folHlink"/>
  <p:notesStyle>
    <a:lvl1pPr marL="0" algn="l" defTabSz="914186" rtl="0" eaLnBrk="1" latinLnBrk="0" hangingPunct="1">
      <a:defRPr sz="1200" kern="1200">
        <a:solidFill>
          <a:schemeClr val="tx1"/>
        </a:solidFill>
        <a:latin typeface="+mn-lt"/>
        <a:ea typeface="+mn-ea"/>
        <a:cs typeface="+mn-cs"/>
      </a:defRPr>
    </a:lvl1pPr>
    <a:lvl2pPr marL="457094" algn="l" defTabSz="914186" rtl="0" eaLnBrk="1" latinLnBrk="0" hangingPunct="1">
      <a:defRPr sz="1200" kern="1200">
        <a:solidFill>
          <a:schemeClr val="tx1"/>
        </a:solidFill>
        <a:latin typeface="+mn-lt"/>
        <a:ea typeface="+mn-ea"/>
        <a:cs typeface="+mn-cs"/>
      </a:defRPr>
    </a:lvl2pPr>
    <a:lvl3pPr marL="914186" algn="l" defTabSz="914186" rtl="0" eaLnBrk="1" latinLnBrk="0" hangingPunct="1">
      <a:defRPr sz="1200" kern="1200">
        <a:solidFill>
          <a:schemeClr val="tx1"/>
        </a:solidFill>
        <a:latin typeface="+mn-lt"/>
        <a:ea typeface="+mn-ea"/>
        <a:cs typeface="+mn-cs"/>
      </a:defRPr>
    </a:lvl3pPr>
    <a:lvl4pPr marL="1371279" algn="l" defTabSz="914186" rtl="0" eaLnBrk="1" latinLnBrk="0" hangingPunct="1">
      <a:defRPr sz="1200" kern="1200">
        <a:solidFill>
          <a:schemeClr val="tx1"/>
        </a:solidFill>
        <a:latin typeface="+mn-lt"/>
        <a:ea typeface="+mn-ea"/>
        <a:cs typeface="+mn-cs"/>
      </a:defRPr>
    </a:lvl4pPr>
    <a:lvl5pPr marL="1828373" algn="l" defTabSz="914186" rtl="0" eaLnBrk="1" latinLnBrk="0" hangingPunct="1">
      <a:defRPr sz="1200" kern="1200">
        <a:solidFill>
          <a:schemeClr val="tx1"/>
        </a:solidFill>
        <a:latin typeface="+mn-lt"/>
        <a:ea typeface="+mn-ea"/>
        <a:cs typeface="+mn-cs"/>
      </a:defRPr>
    </a:lvl5pPr>
    <a:lvl6pPr marL="2285466" algn="l" defTabSz="914186" rtl="0" eaLnBrk="1" latinLnBrk="0" hangingPunct="1">
      <a:defRPr sz="1200" kern="1200">
        <a:solidFill>
          <a:schemeClr val="tx1"/>
        </a:solidFill>
        <a:latin typeface="+mn-lt"/>
        <a:ea typeface="+mn-ea"/>
        <a:cs typeface="+mn-cs"/>
      </a:defRPr>
    </a:lvl6pPr>
    <a:lvl7pPr marL="2742559" algn="l" defTabSz="914186" rtl="0" eaLnBrk="1" latinLnBrk="0" hangingPunct="1">
      <a:defRPr sz="1200" kern="1200">
        <a:solidFill>
          <a:schemeClr val="tx1"/>
        </a:solidFill>
        <a:latin typeface="+mn-lt"/>
        <a:ea typeface="+mn-ea"/>
        <a:cs typeface="+mn-cs"/>
      </a:defRPr>
    </a:lvl7pPr>
    <a:lvl8pPr marL="3199653" algn="l" defTabSz="914186" rtl="0" eaLnBrk="1" latinLnBrk="0" hangingPunct="1">
      <a:defRPr sz="1200" kern="1200">
        <a:solidFill>
          <a:schemeClr val="tx1"/>
        </a:solidFill>
        <a:latin typeface="+mn-lt"/>
        <a:ea typeface="+mn-ea"/>
        <a:cs typeface="+mn-cs"/>
      </a:defRPr>
    </a:lvl8pPr>
    <a:lvl9pPr marL="3656745" algn="l" defTabSz="914186"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889998" y="5891886"/>
            <a:ext cx="21419979" cy="12533795"/>
          </a:xfrm>
        </p:spPr>
        <p:txBody>
          <a:bodyPr anchor="b"/>
          <a:lstStyle>
            <a:lvl1pPr algn="ctr">
              <a:defRPr sz="16535"/>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3149997" y="18909032"/>
            <a:ext cx="18899981" cy="8691984"/>
          </a:xfrm>
        </p:spPr>
        <p:txBody>
          <a:bodyPr/>
          <a:lstStyle>
            <a:lvl1pPr marL="0" indent="0" algn="ctr">
              <a:buNone/>
              <a:defRPr sz="6614"/>
            </a:lvl1pPr>
            <a:lvl2pPr marL="1259997" indent="0" algn="ctr">
              <a:buNone/>
              <a:defRPr sz="5512"/>
            </a:lvl2pPr>
            <a:lvl3pPr marL="2519995" indent="0" algn="ctr">
              <a:buNone/>
              <a:defRPr sz="4961"/>
            </a:lvl3pPr>
            <a:lvl4pPr marL="3779992" indent="0" algn="ctr">
              <a:buNone/>
              <a:defRPr sz="4409"/>
            </a:lvl4pPr>
            <a:lvl5pPr marL="5039990" indent="0" algn="ctr">
              <a:buNone/>
              <a:defRPr sz="4409"/>
            </a:lvl5pPr>
            <a:lvl6pPr marL="6299987" indent="0" algn="ctr">
              <a:buNone/>
              <a:defRPr sz="4409"/>
            </a:lvl6pPr>
            <a:lvl7pPr marL="7559985" indent="0" algn="ctr">
              <a:buNone/>
              <a:defRPr sz="4409"/>
            </a:lvl7pPr>
            <a:lvl8pPr marL="8819982" indent="0" algn="ctr">
              <a:buNone/>
              <a:defRPr sz="4409"/>
            </a:lvl8pPr>
            <a:lvl9pPr marL="10079980" indent="0" algn="ctr">
              <a:buNone/>
              <a:defRPr sz="4409"/>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05A53AE5-9080-4190-BD48-0FED6D9249DF}" type="datetimeFigureOut">
              <a:rPr lang="it-IT" smtClean="0"/>
              <a:t>17/11/2022</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7ECA3C94-DA9D-4313-A778-37DD76266CC4}" type="slidenum">
              <a:rPr lang="it-IT" smtClean="0"/>
              <a:t>‹N›</a:t>
            </a:fld>
            <a:endParaRPr lang="it-IT" dirty="0"/>
          </a:p>
        </p:txBody>
      </p:sp>
    </p:spTree>
    <p:extLst>
      <p:ext uri="{BB962C8B-B14F-4D97-AF65-F5344CB8AC3E}">
        <p14:creationId xmlns:p14="http://schemas.microsoft.com/office/powerpoint/2010/main" val="2763120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5A53AE5-9080-4190-BD48-0FED6D9249DF}" type="datetimeFigureOut">
              <a:rPr lang="it-IT" smtClean="0"/>
              <a:t>17/11/2022</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7ECA3C94-DA9D-4313-A778-37DD76266CC4}" type="slidenum">
              <a:rPr lang="it-IT" smtClean="0"/>
              <a:t>‹N›</a:t>
            </a:fld>
            <a:endParaRPr lang="it-IT" dirty="0"/>
          </a:p>
        </p:txBody>
      </p:sp>
    </p:spTree>
    <p:extLst>
      <p:ext uri="{BB962C8B-B14F-4D97-AF65-F5344CB8AC3E}">
        <p14:creationId xmlns:p14="http://schemas.microsoft.com/office/powerpoint/2010/main" val="3377975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8033733" y="1916737"/>
            <a:ext cx="5433745" cy="30509459"/>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732500" y="1916737"/>
            <a:ext cx="15986234" cy="30509459"/>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5A53AE5-9080-4190-BD48-0FED6D9249DF}" type="datetimeFigureOut">
              <a:rPr lang="it-IT" smtClean="0"/>
              <a:t>17/11/2022</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7ECA3C94-DA9D-4313-A778-37DD76266CC4}" type="slidenum">
              <a:rPr lang="it-IT" smtClean="0"/>
              <a:t>‹N›</a:t>
            </a:fld>
            <a:endParaRPr lang="it-IT" dirty="0"/>
          </a:p>
        </p:txBody>
      </p:sp>
    </p:spTree>
    <p:extLst>
      <p:ext uri="{BB962C8B-B14F-4D97-AF65-F5344CB8AC3E}">
        <p14:creationId xmlns:p14="http://schemas.microsoft.com/office/powerpoint/2010/main" val="1313046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5A53AE5-9080-4190-BD48-0FED6D9249DF}" type="datetimeFigureOut">
              <a:rPr lang="it-IT" smtClean="0"/>
              <a:t>17/11/2022</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7ECA3C94-DA9D-4313-A778-37DD76266CC4}" type="slidenum">
              <a:rPr lang="it-IT" smtClean="0"/>
              <a:t>‹N›</a:t>
            </a:fld>
            <a:endParaRPr lang="it-IT" dirty="0"/>
          </a:p>
        </p:txBody>
      </p:sp>
    </p:spTree>
    <p:extLst>
      <p:ext uri="{BB962C8B-B14F-4D97-AF65-F5344CB8AC3E}">
        <p14:creationId xmlns:p14="http://schemas.microsoft.com/office/powerpoint/2010/main" val="2941766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719375" y="8975341"/>
            <a:ext cx="21734978" cy="14975549"/>
          </a:xfrm>
        </p:spPr>
        <p:txBody>
          <a:bodyPr anchor="b"/>
          <a:lstStyle>
            <a:lvl1pPr>
              <a:defRPr sz="16535"/>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719375" y="24092564"/>
            <a:ext cx="21734978" cy="7875287"/>
          </a:xfrm>
        </p:spPr>
        <p:txBody>
          <a:bodyPr/>
          <a:lstStyle>
            <a:lvl1pPr marL="0" indent="0">
              <a:buNone/>
              <a:defRPr sz="6614">
                <a:solidFill>
                  <a:schemeClr val="tx1"/>
                </a:solidFill>
              </a:defRPr>
            </a:lvl1pPr>
            <a:lvl2pPr marL="1259997" indent="0">
              <a:buNone/>
              <a:defRPr sz="5512">
                <a:solidFill>
                  <a:schemeClr val="tx1">
                    <a:tint val="75000"/>
                  </a:schemeClr>
                </a:solidFill>
              </a:defRPr>
            </a:lvl2pPr>
            <a:lvl3pPr marL="2519995" indent="0">
              <a:buNone/>
              <a:defRPr sz="4961">
                <a:solidFill>
                  <a:schemeClr val="tx1">
                    <a:tint val="75000"/>
                  </a:schemeClr>
                </a:solidFill>
              </a:defRPr>
            </a:lvl3pPr>
            <a:lvl4pPr marL="3779992" indent="0">
              <a:buNone/>
              <a:defRPr sz="4409">
                <a:solidFill>
                  <a:schemeClr val="tx1">
                    <a:tint val="75000"/>
                  </a:schemeClr>
                </a:solidFill>
              </a:defRPr>
            </a:lvl4pPr>
            <a:lvl5pPr marL="5039990" indent="0">
              <a:buNone/>
              <a:defRPr sz="4409">
                <a:solidFill>
                  <a:schemeClr val="tx1">
                    <a:tint val="75000"/>
                  </a:schemeClr>
                </a:solidFill>
              </a:defRPr>
            </a:lvl5pPr>
            <a:lvl6pPr marL="6299987" indent="0">
              <a:buNone/>
              <a:defRPr sz="4409">
                <a:solidFill>
                  <a:schemeClr val="tx1">
                    <a:tint val="75000"/>
                  </a:schemeClr>
                </a:solidFill>
              </a:defRPr>
            </a:lvl6pPr>
            <a:lvl7pPr marL="7559985" indent="0">
              <a:buNone/>
              <a:defRPr sz="4409">
                <a:solidFill>
                  <a:schemeClr val="tx1">
                    <a:tint val="75000"/>
                  </a:schemeClr>
                </a:solidFill>
              </a:defRPr>
            </a:lvl7pPr>
            <a:lvl8pPr marL="8819982" indent="0">
              <a:buNone/>
              <a:defRPr sz="4409">
                <a:solidFill>
                  <a:schemeClr val="tx1">
                    <a:tint val="75000"/>
                  </a:schemeClr>
                </a:solidFill>
              </a:defRPr>
            </a:lvl8pPr>
            <a:lvl9pPr marL="10079980" indent="0">
              <a:buNone/>
              <a:defRPr sz="4409">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5A53AE5-9080-4190-BD48-0FED6D9249DF}" type="datetimeFigureOut">
              <a:rPr lang="it-IT" smtClean="0"/>
              <a:t>17/11/2022</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7ECA3C94-DA9D-4313-A778-37DD76266CC4}" type="slidenum">
              <a:rPr lang="it-IT" smtClean="0"/>
              <a:t>‹N›</a:t>
            </a:fld>
            <a:endParaRPr lang="it-IT" dirty="0"/>
          </a:p>
        </p:txBody>
      </p:sp>
    </p:spTree>
    <p:extLst>
      <p:ext uri="{BB962C8B-B14F-4D97-AF65-F5344CB8AC3E}">
        <p14:creationId xmlns:p14="http://schemas.microsoft.com/office/powerpoint/2010/main" val="2335299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1732498" y="9583686"/>
            <a:ext cx="10709989" cy="2284251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12757488" y="9583686"/>
            <a:ext cx="10709989" cy="2284251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05A53AE5-9080-4190-BD48-0FED6D9249DF}" type="datetimeFigureOut">
              <a:rPr lang="it-IT" smtClean="0"/>
              <a:t>17/11/2022</a:t>
            </a:fld>
            <a:endParaRPr lang="it-IT" dirty="0"/>
          </a:p>
        </p:txBody>
      </p:sp>
      <p:sp>
        <p:nvSpPr>
          <p:cNvPr id="6" name="Footer Placeholder 5"/>
          <p:cNvSpPr>
            <a:spLocks noGrp="1"/>
          </p:cNvSpPr>
          <p:nvPr>
            <p:ph type="ftr" sz="quarter" idx="11"/>
          </p:nvPr>
        </p:nvSpPr>
        <p:spPr/>
        <p:txBody>
          <a:bodyPr/>
          <a:lstStyle/>
          <a:p>
            <a:endParaRPr lang="it-IT" dirty="0"/>
          </a:p>
        </p:txBody>
      </p:sp>
      <p:sp>
        <p:nvSpPr>
          <p:cNvPr id="7" name="Slide Number Placeholder 6"/>
          <p:cNvSpPr>
            <a:spLocks noGrp="1"/>
          </p:cNvSpPr>
          <p:nvPr>
            <p:ph type="sldNum" sz="quarter" idx="12"/>
          </p:nvPr>
        </p:nvSpPr>
        <p:spPr/>
        <p:txBody>
          <a:bodyPr/>
          <a:lstStyle/>
          <a:p>
            <a:fld id="{7ECA3C94-DA9D-4313-A778-37DD76266CC4}" type="slidenum">
              <a:rPr lang="it-IT" smtClean="0"/>
              <a:t>‹N›</a:t>
            </a:fld>
            <a:endParaRPr lang="it-IT" dirty="0"/>
          </a:p>
        </p:txBody>
      </p:sp>
    </p:spTree>
    <p:extLst>
      <p:ext uri="{BB962C8B-B14F-4D97-AF65-F5344CB8AC3E}">
        <p14:creationId xmlns:p14="http://schemas.microsoft.com/office/powerpoint/2010/main" val="1707126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1735781" y="1916745"/>
            <a:ext cx="21734978" cy="6958592"/>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735783" y="8825327"/>
            <a:ext cx="10660769" cy="4325157"/>
          </a:xfrm>
        </p:spPr>
        <p:txBody>
          <a:bodyPr anchor="b"/>
          <a:lstStyle>
            <a:lvl1pPr marL="0" indent="0">
              <a:buNone/>
              <a:defRPr sz="6614" b="1"/>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it-IT"/>
              <a:t>Fare clic per modificare gli stili del testo dello schema</a:t>
            </a:r>
          </a:p>
        </p:txBody>
      </p:sp>
      <p:sp>
        <p:nvSpPr>
          <p:cNvPr id="4" name="Content Placeholder 3"/>
          <p:cNvSpPr>
            <a:spLocks noGrp="1"/>
          </p:cNvSpPr>
          <p:nvPr>
            <p:ph sz="half" idx="2"/>
          </p:nvPr>
        </p:nvSpPr>
        <p:spPr>
          <a:xfrm>
            <a:off x="1735783" y="13150484"/>
            <a:ext cx="10660769" cy="1934238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12757489" y="8825327"/>
            <a:ext cx="10713272" cy="4325157"/>
          </a:xfrm>
        </p:spPr>
        <p:txBody>
          <a:bodyPr anchor="b"/>
          <a:lstStyle>
            <a:lvl1pPr marL="0" indent="0">
              <a:buNone/>
              <a:defRPr sz="6614" b="1"/>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it-IT"/>
              <a:t>Fare clic per modificare gli stili del testo dello schema</a:t>
            </a:r>
          </a:p>
        </p:txBody>
      </p:sp>
      <p:sp>
        <p:nvSpPr>
          <p:cNvPr id="6" name="Content Placeholder 5"/>
          <p:cNvSpPr>
            <a:spLocks noGrp="1"/>
          </p:cNvSpPr>
          <p:nvPr>
            <p:ph sz="quarter" idx="4"/>
          </p:nvPr>
        </p:nvSpPr>
        <p:spPr>
          <a:xfrm>
            <a:off x="12757489" y="13150484"/>
            <a:ext cx="10713272" cy="1934238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05A53AE5-9080-4190-BD48-0FED6D9249DF}" type="datetimeFigureOut">
              <a:rPr lang="it-IT" smtClean="0"/>
              <a:t>17/11/2022</a:t>
            </a:fld>
            <a:endParaRPr lang="it-IT" dirty="0"/>
          </a:p>
        </p:txBody>
      </p:sp>
      <p:sp>
        <p:nvSpPr>
          <p:cNvPr id="8" name="Footer Placeholder 7"/>
          <p:cNvSpPr>
            <a:spLocks noGrp="1"/>
          </p:cNvSpPr>
          <p:nvPr>
            <p:ph type="ftr" sz="quarter" idx="11"/>
          </p:nvPr>
        </p:nvSpPr>
        <p:spPr/>
        <p:txBody>
          <a:bodyPr/>
          <a:lstStyle/>
          <a:p>
            <a:endParaRPr lang="it-IT" dirty="0"/>
          </a:p>
        </p:txBody>
      </p:sp>
      <p:sp>
        <p:nvSpPr>
          <p:cNvPr id="9" name="Slide Number Placeholder 8"/>
          <p:cNvSpPr>
            <a:spLocks noGrp="1"/>
          </p:cNvSpPr>
          <p:nvPr>
            <p:ph type="sldNum" sz="quarter" idx="12"/>
          </p:nvPr>
        </p:nvSpPr>
        <p:spPr/>
        <p:txBody>
          <a:bodyPr/>
          <a:lstStyle/>
          <a:p>
            <a:fld id="{7ECA3C94-DA9D-4313-A778-37DD76266CC4}" type="slidenum">
              <a:rPr lang="it-IT" smtClean="0"/>
              <a:t>‹N›</a:t>
            </a:fld>
            <a:endParaRPr lang="it-IT" dirty="0"/>
          </a:p>
        </p:txBody>
      </p:sp>
    </p:spTree>
    <p:extLst>
      <p:ext uri="{BB962C8B-B14F-4D97-AF65-F5344CB8AC3E}">
        <p14:creationId xmlns:p14="http://schemas.microsoft.com/office/powerpoint/2010/main" val="146586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05A53AE5-9080-4190-BD48-0FED6D9249DF}" type="datetimeFigureOut">
              <a:rPr lang="it-IT" smtClean="0"/>
              <a:t>17/11/2022</a:t>
            </a:fld>
            <a:endParaRPr lang="it-IT" dirty="0"/>
          </a:p>
        </p:txBody>
      </p:sp>
      <p:sp>
        <p:nvSpPr>
          <p:cNvPr id="4" name="Footer Placeholder 3"/>
          <p:cNvSpPr>
            <a:spLocks noGrp="1"/>
          </p:cNvSpPr>
          <p:nvPr>
            <p:ph type="ftr" sz="quarter" idx="11"/>
          </p:nvPr>
        </p:nvSpPr>
        <p:spPr/>
        <p:txBody>
          <a:bodyPr/>
          <a:lstStyle/>
          <a:p>
            <a:endParaRPr lang="it-IT" dirty="0"/>
          </a:p>
        </p:txBody>
      </p:sp>
      <p:sp>
        <p:nvSpPr>
          <p:cNvPr id="5" name="Slide Number Placeholder 4"/>
          <p:cNvSpPr>
            <a:spLocks noGrp="1"/>
          </p:cNvSpPr>
          <p:nvPr>
            <p:ph type="sldNum" sz="quarter" idx="12"/>
          </p:nvPr>
        </p:nvSpPr>
        <p:spPr/>
        <p:txBody>
          <a:bodyPr/>
          <a:lstStyle/>
          <a:p>
            <a:fld id="{7ECA3C94-DA9D-4313-A778-37DD76266CC4}" type="slidenum">
              <a:rPr lang="it-IT" smtClean="0"/>
              <a:t>‹N›</a:t>
            </a:fld>
            <a:endParaRPr lang="it-IT" dirty="0"/>
          </a:p>
        </p:txBody>
      </p:sp>
    </p:spTree>
    <p:extLst>
      <p:ext uri="{BB962C8B-B14F-4D97-AF65-F5344CB8AC3E}">
        <p14:creationId xmlns:p14="http://schemas.microsoft.com/office/powerpoint/2010/main" val="3681738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A53AE5-9080-4190-BD48-0FED6D9249DF}" type="datetimeFigureOut">
              <a:rPr lang="it-IT" smtClean="0"/>
              <a:t>17/11/2022</a:t>
            </a:fld>
            <a:endParaRPr lang="it-IT" dirty="0"/>
          </a:p>
        </p:txBody>
      </p:sp>
      <p:sp>
        <p:nvSpPr>
          <p:cNvPr id="3" name="Footer Placeholder 2"/>
          <p:cNvSpPr>
            <a:spLocks noGrp="1"/>
          </p:cNvSpPr>
          <p:nvPr>
            <p:ph type="ftr" sz="quarter" idx="11"/>
          </p:nvPr>
        </p:nvSpPr>
        <p:spPr/>
        <p:txBody>
          <a:bodyPr/>
          <a:lstStyle/>
          <a:p>
            <a:endParaRPr lang="it-IT" dirty="0"/>
          </a:p>
        </p:txBody>
      </p:sp>
      <p:sp>
        <p:nvSpPr>
          <p:cNvPr id="4" name="Slide Number Placeholder 3"/>
          <p:cNvSpPr>
            <a:spLocks noGrp="1"/>
          </p:cNvSpPr>
          <p:nvPr>
            <p:ph type="sldNum" sz="quarter" idx="12"/>
          </p:nvPr>
        </p:nvSpPr>
        <p:spPr/>
        <p:txBody>
          <a:bodyPr/>
          <a:lstStyle/>
          <a:p>
            <a:fld id="{7ECA3C94-DA9D-4313-A778-37DD76266CC4}" type="slidenum">
              <a:rPr lang="it-IT" smtClean="0"/>
              <a:t>‹N›</a:t>
            </a:fld>
            <a:endParaRPr lang="it-IT" dirty="0"/>
          </a:p>
        </p:txBody>
      </p:sp>
    </p:spTree>
    <p:extLst>
      <p:ext uri="{BB962C8B-B14F-4D97-AF65-F5344CB8AC3E}">
        <p14:creationId xmlns:p14="http://schemas.microsoft.com/office/powerpoint/2010/main" val="3684109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35780" y="2400088"/>
            <a:ext cx="8127648" cy="8400309"/>
          </a:xfrm>
        </p:spPr>
        <p:txBody>
          <a:bodyPr anchor="b"/>
          <a:lstStyle>
            <a:lvl1pPr>
              <a:defRPr sz="8819"/>
            </a:lvl1pPr>
          </a:lstStyle>
          <a:p>
            <a:r>
              <a:rPr lang="it-IT"/>
              <a:t>Fare clic per modificare lo stile del titolo dello schema</a:t>
            </a:r>
            <a:endParaRPr lang="en-US" dirty="0"/>
          </a:p>
        </p:txBody>
      </p:sp>
      <p:sp>
        <p:nvSpPr>
          <p:cNvPr id="3" name="Content Placeholder 2"/>
          <p:cNvSpPr>
            <a:spLocks noGrp="1"/>
          </p:cNvSpPr>
          <p:nvPr>
            <p:ph idx="1"/>
          </p:nvPr>
        </p:nvSpPr>
        <p:spPr>
          <a:xfrm>
            <a:off x="10713272" y="5183532"/>
            <a:ext cx="12757487" cy="25584275"/>
          </a:xfrm>
        </p:spPr>
        <p:txBody>
          <a:bodyPr/>
          <a:lstStyle>
            <a:lvl1pPr>
              <a:defRPr sz="8819"/>
            </a:lvl1pPr>
            <a:lvl2pPr>
              <a:defRPr sz="7717"/>
            </a:lvl2pPr>
            <a:lvl3pPr>
              <a:defRPr sz="6614"/>
            </a:lvl3pPr>
            <a:lvl4pPr>
              <a:defRPr sz="5512"/>
            </a:lvl4pPr>
            <a:lvl5pPr>
              <a:defRPr sz="5512"/>
            </a:lvl5pPr>
            <a:lvl6pPr>
              <a:defRPr sz="5512"/>
            </a:lvl6pPr>
            <a:lvl7pPr>
              <a:defRPr sz="5512"/>
            </a:lvl7pPr>
            <a:lvl8pPr>
              <a:defRPr sz="5512"/>
            </a:lvl8pPr>
            <a:lvl9pPr>
              <a:defRPr sz="5512"/>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735780" y="10800398"/>
            <a:ext cx="8127648" cy="20009072"/>
          </a:xfrm>
        </p:spPr>
        <p:txBody>
          <a:bodyPr/>
          <a:lstStyle>
            <a:lvl1pPr marL="0" indent="0">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05A53AE5-9080-4190-BD48-0FED6D9249DF}" type="datetimeFigureOut">
              <a:rPr lang="it-IT" smtClean="0"/>
              <a:t>17/11/2022</a:t>
            </a:fld>
            <a:endParaRPr lang="it-IT" dirty="0"/>
          </a:p>
        </p:txBody>
      </p:sp>
      <p:sp>
        <p:nvSpPr>
          <p:cNvPr id="6" name="Footer Placeholder 5"/>
          <p:cNvSpPr>
            <a:spLocks noGrp="1"/>
          </p:cNvSpPr>
          <p:nvPr>
            <p:ph type="ftr" sz="quarter" idx="11"/>
          </p:nvPr>
        </p:nvSpPr>
        <p:spPr/>
        <p:txBody>
          <a:bodyPr/>
          <a:lstStyle/>
          <a:p>
            <a:endParaRPr lang="it-IT" dirty="0"/>
          </a:p>
        </p:txBody>
      </p:sp>
      <p:sp>
        <p:nvSpPr>
          <p:cNvPr id="7" name="Slide Number Placeholder 6"/>
          <p:cNvSpPr>
            <a:spLocks noGrp="1"/>
          </p:cNvSpPr>
          <p:nvPr>
            <p:ph type="sldNum" sz="quarter" idx="12"/>
          </p:nvPr>
        </p:nvSpPr>
        <p:spPr/>
        <p:txBody>
          <a:bodyPr/>
          <a:lstStyle/>
          <a:p>
            <a:fld id="{7ECA3C94-DA9D-4313-A778-37DD76266CC4}" type="slidenum">
              <a:rPr lang="it-IT" smtClean="0"/>
              <a:t>‹N›</a:t>
            </a:fld>
            <a:endParaRPr lang="it-IT" dirty="0"/>
          </a:p>
        </p:txBody>
      </p:sp>
    </p:spTree>
    <p:extLst>
      <p:ext uri="{BB962C8B-B14F-4D97-AF65-F5344CB8AC3E}">
        <p14:creationId xmlns:p14="http://schemas.microsoft.com/office/powerpoint/2010/main" val="34278394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35780" y="2400088"/>
            <a:ext cx="8127648" cy="8400309"/>
          </a:xfrm>
        </p:spPr>
        <p:txBody>
          <a:bodyPr anchor="b"/>
          <a:lstStyle>
            <a:lvl1pPr>
              <a:defRPr sz="8819"/>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10713272" y="5183532"/>
            <a:ext cx="12757487" cy="25584275"/>
          </a:xfrm>
        </p:spPr>
        <p:txBody>
          <a:bodyPr anchor="t"/>
          <a:lstStyle>
            <a:lvl1pPr marL="0" indent="0">
              <a:buNone/>
              <a:defRPr sz="8819"/>
            </a:lvl1pPr>
            <a:lvl2pPr marL="1259997" indent="0">
              <a:buNone/>
              <a:defRPr sz="7717"/>
            </a:lvl2pPr>
            <a:lvl3pPr marL="2519995" indent="0">
              <a:buNone/>
              <a:defRPr sz="6614"/>
            </a:lvl3pPr>
            <a:lvl4pPr marL="3779992" indent="0">
              <a:buNone/>
              <a:defRPr sz="5512"/>
            </a:lvl4pPr>
            <a:lvl5pPr marL="5039990" indent="0">
              <a:buNone/>
              <a:defRPr sz="5512"/>
            </a:lvl5pPr>
            <a:lvl6pPr marL="6299987" indent="0">
              <a:buNone/>
              <a:defRPr sz="5512"/>
            </a:lvl6pPr>
            <a:lvl7pPr marL="7559985" indent="0">
              <a:buNone/>
              <a:defRPr sz="5512"/>
            </a:lvl7pPr>
            <a:lvl8pPr marL="8819982" indent="0">
              <a:buNone/>
              <a:defRPr sz="5512"/>
            </a:lvl8pPr>
            <a:lvl9pPr marL="10079980" indent="0">
              <a:buNone/>
              <a:defRPr sz="5512"/>
            </a:lvl9pPr>
          </a:lstStyle>
          <a:p>
            <a:r>
              <a:rPr lang="it-IT"/>
              <a:t>Fare clic sull'icona per inserire un'immagine</a:t>
            </a:r>
            <a:endParaRPr lang="en-US" dirty="0"/>
          </a:p>
        </p:txBody>
      </p:sp>
      <p:sp>
        <p:nvSpPr>
          <p:cNvPr id="4" name="Text Placeholder 3"/>
          <p:cNvSpPr>
            <a:spLocks noGrp="1"/>
          </p:cNvSpPr>
          <p:nvPr>
            <p:ph type="body" sz="half" idx="2"/>
          </p:nvPr>
        </p:nvSpPr>
        <p:spPr>
          <a:xfrm>
            <a:off x="1735780" y="10800398"/>
            <a:ext cx="8127648" cy="20009072"/>
          </a:xfrm>
        </p:spPr>
        <p:txBody>
          <a:bodyPr/>
          <a:lstStyle>
            <a:lvl1pPr marL="0" indent="0">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05A53AE5-9080-4190-BD48-0FED6D9249DF}" type="datetimeFigureOut">
              <a:rPr lang="it-IT" smtClean="0"/>
              <a:t>17/11/2022</a:t>
            </a:fld>
            <a:endParaRPr lang="it-IT" dirty="0"/>
          </a:p>
        </p:txBody>
      </p:sp>
      <p:sp>
        <p:nvSpPr>
          <p:cNvPr id="6" name="Footer Placeholder 5"/>
          <p:cNvSpPr>
            <a:spLocks noGrp="1"/>
          </p:cNvSpPr>
          <p:nvPr>
            <p:ph type="ftr" sz="quarter" idx="11"/>
          </p:nvPr>
        </p:nvSpPr>
        <p:spPr/>
        <p:txBody>
          <a:bodyPr/>
          <a:lstStyle/>
          <a:p>
            <a:endParaRPr lang="it-IT" dirty="0"/>
          </a:p>
        </p:txBody>
      </p:sp>
      <p:sp>
        <p:nvSpPr>
          <p:cNvPr id="7" name="Slide Number Placeholder 6"/>
          <p:cNvSpPr>
            <a:spLocks noGrp="1"/>
          </p:cNvSpPr>
          <p:nvPr>
            <p:ph type="sldNum" sz="quarter" idx="12"/>
          </p:nvPr>
        </p:nvSpPr>
        <p:spPr/>
        <p:txBody>
          <a:bodyPr/>
          <a:lstStyle/>
          <a:p>
            <a:fld id="{7ECA3C94-DA9D-4313-A778-37DD76266CC4}" type="slidenum">
              <a:rPr lang="it-IT" smtClean="0"/>
              <a:t>‹N›</a:t>
            </a:fld>
            <a:endParaRPr lang="it-IT" dirty="0"/>
          </a:p>
        </p:txBody>
      </p:sp>
    </p:spTree>
    <p:extLst>
      <p:ext uri="{BB962C8B-B14F-4D97-AF65-F5344CB8AC3E}">
        <p14:creationId xmlns:p14="http://schemas.microsoft.com/office/powerpoint/2010/main" val="2118554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32499" y="1916745"/>
            <a:ext cx="21734978" cy="6958592"/>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732499" y="9583686"/>
            <a:ext cx="21734978" cy="22842510"/>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732498" y="33367903"/>
            <a:ext cx="5669994" cy="1916737"/>
          </a:xfrm>
          <a:prstGeom prst="rect">
            <a:avLst/>
          </a:prstGeom>
        </p:spPr>
        <p:txBody>
          <a:bodyPr vert="horz" lIns="91440" tIns="45720" rIns="91440" bIns="45720" rtlCol="0" anchor="ctr"/>
          <a:lstStyle>
            <a:lvl1pPr algn="l">
              <a:defRPr sz="3307">
                <a:solidFill>
                  <a:schemeClr val="tx1">
                    <a:tint val="75000"/>
                  </a:schemeClr>
                </a:solidFill>
              </a:defRPr>
            </a:lvl1pPr>
          </a:lstStyle>
          <a:p>
            <a:fld id="{05A53AE5-9080-4190-BD48-0FED6D9249DF}" type="datetimeFigureOut">
              <a:rPr lang="it-IT" smtClean="0"/>
              <a:t>17/11/2022</a:t>
            </a:fld>
            <a:endParaRPr lang="it-IT" dirty="0"/>
          </a:p>
        </p:txBody>
      </p:sp>
      <p:sp>
        <p:nvSpPr>
          <p:cNvPr id="5" name="Footer Placeholder 4"/>
          <p:cNvSpPr>
            <a:spLocks noGrp="1"/>
          </p:cNvSpPr>
          <p:nvPr>
            <p:ph type="ftr" sz="quarter" idx="3"/>
          </p:nvPr>
        </p:nvSpPr>
        <p:spPr>
          <a:xfrm>
            <a:off x="8347492" y="33367903"/>
            <a:ext cx="8504992" cy="1916737"/>
          </a:xfrm>
          <a:prstGeom prst="rect">
            <a:avLst/>
          </a:prstGeom>
        </p:spPr>
        <p:txBody>
          <a:bodyPr vert="horz" lIns="91440" tIns="45720" rIns="91440" bIns="45720" rtlCol="0" anchor="ctr"/>
          <a:lstStyle>
            <a:lvl1pPr algn="ctr">
              <a:defRPr sz="3307">
                <a:solidFill>
                  <a:schemeClr val="tx1">
                    <a:tint val="75000"/>
                  </a:schemeClr>
                </a:solidFill>
              </a:defRPr>
            </a:lvl1pPr>
          </a:lstStyle>
          <a:p>
            <a:endParaRPr lang="it-IT" dirty="0"/>
          </a:p>
        </p:txBody>
      </p:sp>
      <p:sp>
        <p:nvSpPr>
          <p:cNvPr id="6" name="Slide Number Placeholder 5"/>
          <p:cNvSpPr>
            <a:spLocks noGrp="1"/>
          </p:cNvSpPr>
          <p:nvPr>
            <p:ph type="sldNum" sz="quarter" idx="4"/>
          </p:nvPr>
        </p:nvSpPr>
        <p:spPr>
          <a:xfrm>
            <a:off x="17797483" y="33367903"/>
            <a:ext cx="5669994" cy="1916737"/>
          </a:xfrm>
          <a:prstGeom prst="rect">
            <a:avLst/>
          </a:prstGeom>
        </p:spPr>
        <p:txBody>
          <a:bodyPr vert="horz" lIns="91440" tIns="45720" rIns="91440" bIns="45720" rtlCol="0" anchor="ctr"/>
          <a:lstStyle>
            <a:lvl1pPr algn="r">
              <a:defRPr sz="3307">
                <a:solidFill>
                  <a:schemeClr val="tx1">
                    <a:tint val="75000"/>
                  </a:schemeClr>
                </a:solidFill>
              </a:defRPr>
            </a:lvl1pPr>
          </a:lstStyle>
          <a:p>
            <a:fld id="{7ECA3C94-DA9D-4313-A778-37DD76266CC4}" type="slidenum">
              <a:rPr lang="it-IT" smtClean="0"/>
              <a:t>‹N›</a:t>
            </a:fld>
            <a:endParaRPr lang="it-IT" dirty="0"/>
          </a:p>
        </p:txBody>
      </p:sp>
    </p:spTree>
    <p:extLst>
      <p:ext uri="{BB962C8B-B14F-4D97-AF65-F5344CB8AC3E}">
        <p14:creationId xmlns:p14="http://schemas.microsoft.com/office/powerpoint/2010/main" val="4184616782"/>
      </p:ext>
    </p:extLst>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Lst>
  <p:txStyles>
    <p:titleStyle>
      <a:lvl1pPr algn="l" defTabSz="2519995" rtl="0" eaLnBrk="1" latinLnBrk="0" hangingPunct="1">
        <a:lnSpc>
          <a:spcPct val="90000"/>
        </a:lnSpc>
        <a:spcBef>
          <a:spcPct val="0"/>
        </a:spcBef>
        <a:buNone/>
        <a:defRPr sz="12126" kern="1200">
          <a:solidFill>
            <a:schemeClr val="tx1"/>
          </a:solidFill>
          <a:latin typeface="+mj-lt"/>
          <a:ea typeface="+mj-ea"/>
          <a:cs typeface="+mj-cs"/>
        </a:defRPr>
      </a:lvl1pPr>
    </p:titleStyle>
    <p:bodyStyle>
      <a:lvl1pPr marL="629999" indent="-629999" algn="l" defTabSz="2519995" rtl="0" eaLnBrk="1" latinLnBrk="0" hangingPunct="1">
        <a:lnSpc>
          <a:spcPct val="90000"/>
        </a:lnSpc>
        <a:spcBef>
          <a:spcPts val="2756"/>
        </a:spcBef>
        <a:buFont typeface="Arial" panose="020B0604020202020204" pitchFamily="34" charset="0"/>
        <a:buChar char="•"/>
        <a:defRPr sz="7717" kern="1200">
          <a:solidFill>
            <a:schemeClr val="tx1"/>
          </a:solidFill>
          <a:latin typeface="+mn-lt"/>
          <a:ea typeface="+mn-ea"/>
          <a:cs typeface="+mn-cs"/>
        </a:defRPr>
      </a:lvl1pPr>
      <a:lvl2pPr marL="1889996" indent="-629999" algn="l" defTabSz="2519995" rtl="0" eaLnBrk="1" latinLnBrk="0" hangingPunct="1">
        <a:lnSpc>
          <a:spcPct val="90000"/>
        </a:lnSpc>
        <a:spcBef>
          <a:spcPts val="1378"/>
        </a:spcBef>
        <a:buFont typeface="Arial" panose="020B0604020202020204" pitchFamily="34" charset="0"/>
        <a:buChar char="•"/>
        <a:defRPr sz="6614" kern="1200">
          <a:solidFill>
            <a:schemeClr val="tx1"/>
          </a:solidFill>
          <a:latin typeface="+mn-lt"/>
          <a:ea typeface="+mn-ea"/>
          <a:cs typeface="+mn-cs"/>
        </a:defRPr>
      </a:lvl2pPr>
      <a:lvl3pPr marL="3149994" indent="-629999" algn="l" defTabSz="2519995" rtl="0" eaLnBrk="1" latinLnBrk="0" hangingPunct="1">
        <a:lnSpc>
          <a:spcPct val="90000"/>
        </a:lnSpc>
        <a:spcBef>
          <a:spcPts val="1378"/>
        </a:spcBef>
        <a:buFont typeface="Arial" panose="020B0604020202020204" pitchFamily="34" charset="0"/>
        <a:buChar char="•"/>
        <a:defRPr sz="5512" kern="1200">
          <a:solidFill>
            <a:schemeClr val="tx1"/>
          </a:solidFill>
          <a:latin typeface="+mn-lt"/>
          <a:ea typeface="+mn-ea"/>
          <a:cs typeface="+mn-cs"/>
        </a:defRPr>
      </a:lvl3pPr>
      <a:lvl4pPr marL="4409991"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4pPr>
      <a:lvl5pPr marL="5669989"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5pPr>
      <a:lvl6pPr marL="6929986"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6pPr>
      <a:lvl7pPr marL="8189984"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7pPr>
      <a:lvl8pPr marL="9449981"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8pPr>
      <a:lvl9pPr marL="10709979"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9pPr>
    </p:bodyStyle>
    <p:otherStyle>
      <a:defPPr>
        <a:defRPr lang="en-US"/>
      </a:defPPr>
      <a:lvl1pPr marL="0" algn="l" defTabSz="2519995" rtl="0" eaLnBrk="1" latinLnBrk="0" hangingPunct="1">
        <a:defRPr sz="4961" kern="1200">
          <a:solidFill>
            <a:schemeClr val="tx1"/>
          </a:solidFill>
          <a:latin typeface="+mn-lt"/>
          <a:ea typeface="+mn-ea"/>
          <a:cs typeface="+mn-cs"/>
        </a:defRPr>
      </a:lvl1pPr>
      <a:lvl2pPr marL="1259997" algn="l" defTabSz="2519995" rtl="0" eaLnBrk="1" latinLnBrk="0" hangingPunct="1">
        <a:defRPr sz="4961" kern="1200">
          <a:solidFill>
            <a:schemeClr val="tx1"/>
          </a:solidFill>
          <a:latin typeface="+mn-lt"/>
          <a:ea typeface="+mn-ea"/>
          <a:cs typeface="+mn-cs"/>
        </a:defRPr>
      </a:lvl2pPr>
      <a:lvl3pPr marL="2519995" algn="l" defTabSz="2519995" rtl="0" eaLnBrk="1" latinLnBrk="0" hangingPunct="1">
        <a:defRPr sz="4961" kern="1200">
          <a:solidFill>
            <a:schemeClr val="tx1"/>
          </a:solidFill>
          <a:latin typeface="+mn-lt"/>
          <a:ea typeface="+mn-ea"/>
          <a:cs typeface="+mn-cs"/>
        </a:defRPr>
      </a:lvl3pPr>
      <a:lvl4pPr marL="3779992" algn="l" defTabSz="2519995" rtl="0" eaLnBrk="1" latinLnBrk="0" hangingPunct="1">
        <a:defRPr sz="4961" kern="1200">
          <a:solidFill>
            <a:schemeClr val="tx1"/>
          </a:solidFill>
          <a:latin typeface="+mn-lt"/>
          <a:ea typeface="+mn-ea"/>
          <a:cs typeface="+mn-cs"/>
        </a:defRPr>
      </a:lvl4pPr>
      <a:lvl5pPr marL="5039990" algn="l" defTabSz="2519995" rtl="0" eaLnBrk="1" latinLnBrk="0" hangingPunct="1">
        <a:defRPr sz="4961" kern="1200">
          <a:solidFill>
            <a:schemeClr val="tx1"/>
          </a:solidFill>
          <a:latin typeface="+mn-lt"/>
          <a:ea typeface="+mn-ea"/>
          <a:cs typeface="+mn-cs"/>
        </a:defRPr>
      </a:lvl5pPr>
      <a:lvl6pPr marL="6299987" algn="l" defTabSz="2519995" rtl="0" eaLnBrk="1" latinLnBrk="0" hangingPunct="1">
        <a:defRPr sz="4961" kern="1200">
          <a:solidFill>
            <a:schemeClr val="tx1"/>
          </a:solidFill>
          <a:latin typeface="+mn-lt"/>
          <a:ea typeface="+mn-ea"/>
          <a:cs typeface="+mn-cs"/>
        </a:defRPr>
      </a:lvl6pPr>
      <a:lvl7pPr marL="7559985" algn="l" defTabSz="2519995" rtl="0" eaLnBrk="1" latinLnBrk="0" hangingPunct="1">
        <a:defRPr sz="4961" kern="1200">
          <a:solidFill>
            <a:schemeClr val="tx1"/>
          </a:solidFill>
          <a:latin typeface="+mn-lt"/>
          <a:ea typeface="+mn-ea"/>
          <a:cs typeface="+mn-cs"/>
        </a:defRPr>
      </a:lvl7pPr>
      <a:lvl8pPr marL="8819982" algn="l" defTabSz="2519995" rtl="0" eaLnBrk="1" latinLnBrk="0" hangingPunct="1">
        <a:defRPr sz="4961" kern="1200">
          <a:solidFill>
            <a:schemeClr val="tx1"/>
          </a:solidFill>
          <a:latin typeface="+mn-lt"/>
          <a:ea typeface="+mn-ea"/>
          <a:cs typeface="+mn-cs"/>
        </a:defRPr>
      </a:lvl8pPr>
      <a:lvl9pPr marL="10079980" algn="l" defTabSz="2519995" rtl="0" eaLnBrk="1" latinLnBrk="0" hangingPunct="1">
        <a:defRPr sz="496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oleObject" Target="../embeddings/oleObject4.bin"/><Relationship Id="rId18" Type="http://schemas.openxmlformats.org/officeDocument/2006/relationships/image" Target="../media/image11.emf"/><Relationship Id="rId3" Type="http://schemas.openxmlformats.org/officeDocument/2006/relationships/image" Target="../media/image2.jpg"/><Relationship Id="rId7" Type="http://schemas.openxmlformats.org/officeDocument/2006/relationships/image" Target="../media/image5.emf"/><Relationship Id="rId12" Type="http://schemas.openxmlformats.org/officeDocument/2006/relationships/image" Target="../media/image8.emf"/><Relationship Id="rId17" Type="http://schemas.openxmlformats.org/officeDocument/2006/relationships/oleObject" Target="../embeddings/oleObject6.bin"/><Relationship Id="rId2" Type="http://schemas.openxmlformats.org/officeDocument/2006/relationships/image" Target="../media/image1.png"/><Relationship Id="rId16" Type="http://schemas.openxmlformats.org/officeDocument/2006/relationships/image" Target="../media/image10.emf"/><Relationship Id="rId1" Type="http://schemas.openxmlformats.org/officeDocument/2006/relationships/slideLayout" Target="../slideLayouts/slideLayout1.xml"/><Relationship Id="rId6" Type="http://schemas.openxmlformats.org/officeDocument/2006/relationships/oleObject" Target="../embeddings/oleObject1.bin"/><Relationship Id="rId11" Type="http://schemas.openxmlformats.org/officeDocument/2006/relationships/oleObject" Target="../embeddings/oleObject3.bin"/><Relationship Id="rId5" Type="http://schemas.openxmlformats.org/officeDocument/2006/relationships/image" Target="../media/image4.png"/><Relationship Id="rId15" Type="http://schemas.openxmlformats.org/officeDocument/2006/relationships/oleObject" Target="../embeddings/oleObject5.bin"/><Relationship Id="rId10"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image" Target="../media/image6.emf"/><Relationship Id="rId14"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Gruppo 2">
            <a:extLst>
              <a:ext uri="{FF2B5EF4-FFF2-40B4-BE49-F238E27FC236}">
                <a16:creationId xmlns:a16="http://schemas.microsoft.com/office/drawing/2014/main" id="{07E83353-BCEA-FF2B-5146-6D2D02F07730}"/>
              </a:ext>
            </a:extLst>
          </p:cNvPr>
          <p:cNvGrpSpPr/>
          <p:nvPr/>
        </p:nvGrpSpPr>
        <p:grpSpPr>
          <a:xfrm>
            <a:off x="-1" y="34452885"/>
            <a:ext cx="25199975" cy="1529292"/>
            <a:chOff x="-1" y="31591689"/>
            <a:chExt cx="25199975" cy="1529292"/>
          </a:xfrm>
        </p:grpSpPr>
        <p:sp>
          <p:nvSpPr>
            <p:cNvPr id="20" name="Rettangolo 19"/>
            <p:cNvSpPr/>
            <p:nvPr/>
          </p:nvSpPr>
          <p:spPr>
            <a:xfrm>
              <a:off x="-1" y="31591689"/>
              <a:ext cx="25199975" cy="1529292"/>
            </a:xfrm>
            <a:prstGeom prst="rect">
              <a:avLst/>
            </a:prstGeom>
            <a:solidFill>
              <a:srgbClr val="071B50"/>
            </a:solidFill>
            <a:ln>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52" dirty="0"/>
            </a:p>
          </p:txBody>
        </p:sp>
        <p:pic>
          <p:nvPicPr>
            <p:cNvPr id="1839" name="Picture 815" descr="http://www.unimi.it/aree_protette/cataloghi/id_ScienzeFarmaceutiche/MARCHI/png/marchio-1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85544" y="31753476"/>
              <a:ext cx="6828887" cy="1217077"/>
            </a:xfrm>
            <a:prstGeom prst="rect">
              <a:avLst/>
            </a:prstGeom>
            <a:noFill/>
            <a:extLst>
              <a:ext uri="{909E8E84-426E-40DD-AFC4-6F175D3DCCD1}">
                <a14:hiddenFill xmlns:a14="http://schemas.microsoft.com/office/drawing/2010/main">
                  <a:solidFill>
                    <a:srgbClr val="FFFFFF"/>
                  </a:solidFill>
                </a14:hiddenFill>
              </a:ext>
            </a:extLst>
          </p:spPr>
        </p:pic>
      </p:grpSp>
      <p:sp>
        <p:nvSpPr>
          <p:cNvPr id="204" name="CasellaDiTesto 203"/>
          <p:cNvSpPr txBox="1"/>
          <p:nvPr/>
        </p:nvSpPr>
        <p:spPr>
          <a:xfrm>
            <a:off x="3092658" y="27817519"/>
            <a:ext cx="5775285" cy="416909"/>
          </a:xfrm>
          <a:prstGeom prst="rect">
            <a:avLst/>
          </a:prstGeom>
          <a:noFill/>
        </p:spPr>
        <p:txBody>
          <a:bodyPr wrap="square" rtlCol="0">
            <a:spAutoFit/>
          </a:bodyPr>
          <a:lstStyle/>
          <a:p>
            <a:pPr algn="ctr">
              <a:lnSpc>
                <a:spcPct val="150000"/>
              </a:lnSpc>
              <a:spcAft>
                <a:spcPts val="784"/>
              </a:spcAft>
              <a:buSzPct val="120000"/>
            </a:pPr>
            <a:endParaRPr lang="en-GB" sz="1568" dirty="0">
              <a:solidFill>
                <a:srgbClr val="071B50"/>
              </a:solidFill>
              <a:cs typeface="Arial" panose="020B0604020202020204" pitchFamily="34" charset="0"/>
            </a:endParaRPr>
          </a:p>
        </p:txBody>
      </p:sp>
      <p:grpSp>
        <p:nvGrpSpPr>
          <p:cNvPr id="2" name="Gruppo 1">
            <a:extLst>
              <a:ext uri="{FF2B5EF4-FFF2-40B4-BE49-F238E27FC236}">
                <a16:creationId xmlns:a16="http://schemas.microsoft.com/office/drawing/2014/main" id="{B344E795-D8B5-A866-3B52-DCB6FBE63359}"/>
              </a:ext>
            </a:extLst>
          </p:cNvPr>
          <p:cNvGrpSpPr/>
          <p:nvPr/>
        </p:nvGrpSpPr>
        <p:grpSpPr>
          <a:xfrm>
            <a:off x="-1" y="-10342"/>
            <a:ext cx="25199975" cy="4564997"/>
            <a:chOff x="-1" y="2880344"/>
            <a:chExt cx="25199975" cy="4564997"/>
          </a:xfrm>
        </p:grpSpPr>
        <p:sp>
          <p:nvSpPr>
            <p:cNvPr id="6" name="Rettangolo 5">
              <a:extLst>
                <a:ext uri="{FF2B5EF4-FFF2-40B4-BE49-F238E27FC236}">
                  <a16:creationId xmlns:a16="http://schemas.microsoft.com/office/drawing/2014/main" id="{3AAD989A-58D9-8960-F134-9DF8C2D8A531}"/>
                </a:ext>
              </a:extLst>
            </p:cNvPr>
            <p:cNvSpPr>
              <a:spLocks/>
            </p:cNvSpPr>
            <p:nvPr/>
          </p:nvSpPr>
          <p:spPr>
            <a:xfrm>
              <a:off x="-1" y="2880344"/>
              <a:ext cx="25199975" cy="450725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74"/>
            </a:p>
          </p:txBody>
        </p:sp>
        <p:sp>
          <p:nvSpPr>
            <p:cNvPr id="13" name="CasellaDiTesto 12">
              <a:extLst>
                <a:ext uri="{FF2B5EF4-FFF2-40B4-BE49-F238E27FC236}">
                  <a16:creationId xmlns:a16="http://schemas.microsoft.com/office/drawing/2014/main" id="{FF941F29-06C9-3641-2AEA-A1AFDC7F49AA}"/>
                </a:ext>
              </a:extLst>
            </p:cNvPr>
            <p:cNvSpPr txBox="1"/>
            <p:nvPr/>
          </p:nvSpPr>
          <p:spPr>
            <a:xfrm>
              <a:off x="3038731" y="3094317"/>
              <a:ext cx="19122510" cy="1534907"/>
            </a:xfrm>
            <a:prstGeom prst="rect">
              <a:avLst/>
            </a:prstGeom>
            <a:noFill/>
          </p:spPr>
          <p:txBody>
            <a:bodyPr wrap="square" rtlCol="0">
              <a:spAutoFit/>
            </a:bodyPr>
            <a:lstStyle/>
            <a:p>
              <a:pPr algn="ctr"/>
              <a:r>
                <a:rPr lang="en-GB" sz="4200" cap="all" dirty="0">
                  <a:solidFill>
                    <a:schemeClr val="bg1"/>
                  </a:solidFill>
                </a:rPr>
                <a:t>RnpA inhibitors as potential antistaphylococcal agents: computational design, synthesis, and biological evaluation</a:t>
              </a:r>
            </a:p>
            <a:p>
              <a:endParaRPr lang="en-GB" sz="974" dirty="0"/>
            </a:p>
          </p:txBody>
        </p:sp>
        <p:sp>
          <p:nvSpPr>
            <p:cNvPr id="68" name="CasellaDiTesto 67">
              <a:extLst>
                <a:ext uri="{FF2B5EF4-FFF2-40B4-BE49-F238E27FC236}">
                  <a16:creationId xmlns:a16="http://schemas.microsoft.com/office/drawing/2014/main" id="{9A3BDBAB-A14F-F87A-0CFA-2279A618F232}"/>
                </a:ext>
              </a:extLst>
            </p:cNvPr>
            <p:cNvSpPr txBox="1"/>
            <p:nvPr/>
          </p:nvSpPr>
          <p:spPr>
            <a:xfrm>
              <a:off x="3427546" y="4822956"/>
              <a:ext cx="18211423" cy="2622385"/>
            </a:xfrm>
            <a:prstGeom prst="rect">
              <a:avLst/>
            </a:prstGeom>
            <a:noFill/>
          </p:spPr>
          <p:txBody>
            <a:bodyPr wrap="square" rtlCol="0">
              <a:spAutoFit/>
            </a:bodyPr>
            <a:lstStyle/>
            <a:p>
              <a:pPr algn="ctr"/>
              <a:r>
                <a:rPr lang="en-GB" sz="2800" u="sng" dirty="0">
                  <a:solidFill>
                    <a:schemeClr val="bg1"/>
                  </a:solidFill>
                </a:rPr>
                <a:t>Lorenzo Suigo</a:t>
              </a:r>
              <a:r>
                <a:rPr lang="en-GB" sz="2800" baseline="30000" dirty="0">
                  <a:solidFill>
                    <a:schemeClr val="bg1"/>
                  </a:solidFill>
                </a:rPr>
                <a:t>1</a:t>
              </a:r>
              <a:r>
                <a:rPr lang="en-GB" sz="2800" i="1" dirty="0">
                  <a:solidFill>
                    <a:schemeClr val="bg1"/>
                  </a:solidFill>
                </a:rPr>
                <a:t>, </a:t>
              </a:r>
              <a:r>
                <a:rPr lang="en-GB" sz="2800" dirty="0">
                  <a:solidFill>
                    <a:schemeClr val="bg1"/>
                  </a:solidFill>
                </a:rPr>
                <a:t>Michaelle Chojnacki</a:t>
              </a:r>
              <a:r>
                <a:rPr lang="en-GB" sz="2800" baseline="30000" dirty="0">
                  <a:solidFill>
                    <a:schemeClr val="bg1"/>
                  </a:solidFill>
                </a:rPr>
                <a:t>b</a:t>
              </a:r>
              <a:r>
                <a:rPr lang="en-GB" sz="2800" dirty="0">
                  <a:solidFill>
                    <a:schemeClr val="bg1"/>
                  </a:solidFill>
                </a:rPr>
                <a:t>, Carlo Zanotto</a:t>
              </a:r>
              <a:r>
                <a:rPr lang="en-GB" sz="2800" baseline="30000" dirty="0">
                  <a:solidFill>
                    <a:schemeClr val="bg1"/>
                  </a:solidFill>
                </a:rPr>
                <a:t>c</a:t>
              </a:r>
              <a:r>
                <a:rPr lang="en-GB" sz="2800" dirty="0">
                  <a:solidFill>
                    <a:schemeClr val="bg1"/>
                  </a:solidFill>
                </a:rPr>
                <a:t>, Victor Sebastián-Pérez</a:t>
              </a:r>
              <a:r>
                <a:rPr lang="en-GB" sz="2800" baseline="30000" dirty="0">
                  <a:solidFill>
                    <a:schemeClr val="bg1"/>
                  </a:solidFill>
                </a:rPr>
                <a:t>d</a:t>
              </a:r>
              <a:r>
                <a:rPr lang="en-GB" sz="2800" dirty="0">
                  <a:solidFill>
                    <a:schemeClr val="bg1"/>
                  </a:solidFill>
                </a:rPr>
                <a:t>, Giulia Lodigiani</a:t>
              </a:r>
              <a:r>
                <a:rPr lang="en-GB" sz="2800" baseline="30000" dirty="0">
                  <a:solidFill>
                    <a:schemeClr val="bg1"/>
                  </a:solidFill>
                </a:rPr>
                <a:t>a</a:t>
              </a:r>
              <a:r>
                <a:rPr lang="en-GB" sz="2800" dirty="0">
                  <a:solidFill>
                    <a:schemeClr val="bg1"/>
                  </a:solidFill>
                </a:rPr>
                <a:t>, Paul Dunman</a:t>
              </a:r>
              <a:r>
                <a:rPr lang="en-GB" sz="2800" baseline="30000" dirty="0">
                  <a:solidFill>
                    <a:schemeClr val="bg1"/>
                  </a:solidFill>
                </a:rPr>
                <a:t>b</a:t>
              </a:r>
              <a:r>
                <a:rPr lang="en-GB" sz="2800" dirty="0">
                  <a:solidFill>
                    <a:schemeClr val="bg1"/>
                  </a:solidFill>
                </a:rPr>
                <a:t>, Ermanno Valoti</a:t>
              </a:r>
              <a:r>
                <a:rPr lang="en-GB" sz="2800" baseline="30000" dirty="0">
                  <a:solidFill>
                    <a:schemeClr val="bg1"/>
                  </a:solidFill>
                </a:rPr>
                <a:t>a</a:t>
              </a:r>
              <a:r>
                <a:rPr lang="en-GB" sz="2800" dirty="0">
                  <a:solidFill>
                    <a:schemeClr val="bg1"/>
                  </a:solidFill>
                </a:rPr>
                <a:t> and Valentina Straniero</a:t>
              </a:r>
              <a:r>
                <a:rPr lang="en-GB" sz="2800" baseline="30000" dirty="0">
                  <a:solidFill>
                    <a:schemeClr val="bg1"/>
                  </a:solidFill>
                </a:rPr>
                <a:t>a</a:t>
              </a:r>
            </a:p>
            <a:p>
              <a:pPr algn="ctr"/>
              <a:endParaRPr lang="en-GB" sz="2800" i="1" baseline="30000" dirty="0">
                <a:solidFill>
                  <a:schemeClr val="bg1"/>
                </a:solidFill>
              </a:endParaRPr>
            </a:p>
            <a:p>
              <a:pPr algn="ctr"/>
              <a:r>
                <a:rPr lang="en-GB" sz="2000" baseline="30000" dirty="0">
                  <a:solidFill>
                    <a:schemeClr val="bg1"/>
                  </a:solidFill>
                </a:rPr>
                <a:t>a </a:t>
              </a:r>
              <a:r>
                <a:rPr lang="en-GB" sz="2000" dirty="0">
                  <a:solidFill>
                    <a:schemeClr val="bg1"/>
                  </a:solidFill>
                </a:rPr>
                <a:t>Dipartimento di Scienze </a:t>
              </a:r>
              <a:r>
                <a:rPr lang="en-GB" sz="2000" dirty="0" err="1">
                  <a:solidFill>
                    <a:schemeClr val="bg1"/>
                  </a:solidFill>
                </a:rPr>
                <a:t>Farmaceutiche</a:t>
              </a:r>
              <a:r>
                <a:rPr lang="en-GB" sz="2000" dirty="0">
                  <a:solidFill>
                    <a:schemeClr val="bg1"/>
                  </a:solidFill>
                </a:rPr>
                <a:t>, Università </a:t>
              </a:r>
              <a:r>
                <a:rPr lang="en-GB" sz="2000" dirty="0" err="1">
                  <a:solidFill>
                    <a:schemeClr val="bg1"/>
                  </a:solidFill>
                </a:rPr>
                <a:t>degli</a:t>
              </a:r>
              <a:r>
                <a:rPr lang="en-GB" sz="2000" dirty="0">
                  <a:solidFill>
                    <a:schemeClr val="bg1"/>
                  </a:solidFill>
                </a:rPr>
                <a:t> </a:t>
              </a:r>
              <a:r>
                <a:rPr lang="en-GB" sz="2000" dirty="0" err="1">
                  <a:solidFill>
                    <a:schemeClr val="bg1"/>
                  </a:solidFill>
                </a:rPr>
                <a:t>Studi</a:t>
              </a:r>
              <a:r>
                <a:rPr lang="en-GB" sz="2000" dirty="0">
                  <a:solidFill>
                    <a:schemeClr val="bg1"/>
                  </a:solidFill>
                </a:rPr>
                <a:t> di Milano, Via Mangiagalli 25, 20133, Milano, Italy.</a:t>
              </a:r>
            </a:p>
            <a:p>
              <a:pPr algn="ctr"/>
              <a:r>
                <a:rPr lang="en-GB" sz="2000" baseline="30000" dirty="0">
                  <a:solidFill>
                    <a:schemeClr val="bg1"/>
                  </a:solidFill>
                </a:rPr>
                <a:t>b </a:t>
              </a:r>
              <a:r>
                <a:rPr lang="en-GB" sz="2000" dirty="0">
                  <a:solidFill>
                    <a:schemeClr val="bg1"/>
                  </a:solidFill>
                </a:rPr>
                <a:t>Department of Microbiology and Immunology, University of Rochester Medical </a:t>
              </a:r>
              <a:r>
                <a:rPr lang="en-GB" sz="2000" dirty="0" err="1">
                  <a:solidFill>
                    <a:schemeClr val="bg1"/>
                  </a:solidFill>
                </a:rPr>
                <a:t>Center</a:t>
              </a:r>
              <a:r>
                <a:rPr lang="en-GB" sz="2000" dirty="0">
                  <a:solidFill>
                    <a:schemeClr val="bg1"/>
                  </a:solidFill>
                </a:rPr>
                <a:t>, 601 Elmwood Avenue, 14642 Rochester, New York.</a:t>
              </a:r>
            </a:p>
            <a:p>
              <a:pPr algn="ctr"/>
              <a:r>
                <a:rPr lang="en-GB" sz="2000" baseline="30000" dirty="0">
                  <a:solidFill>
                    <a:schemeClr val="bg1"/>
                  </a:solidFill>
                </a:rPr>
                <a:t>c </a:t>
              </a:r>
              <a:r>
                <a:rPr lang="en-GB" sz="2000" dirty="0">
                  <a:solidFill>
                    <a:schemeClr val="bg1"/>
                  </a:solidFill>
                </a:rPr>
                <a:t>Dipartimento di </a:t>
              </a:r>
              <a:r>
                <a:rPr lang="en-GB" sz="2000" dirty="0" err="1">
                  <a:solidFill>
                    <a:schemeClr val="bg1"/>
                  </a:solidFill>
                </a:rPr>
                <a:t>Biotecnologie</a:t>
              </a:r>
              <a:r>
                <a:rPr lang="en-GB" sz="2000" dirty="0">
                  <a:solidFill>
                    <a:schemeClr val="bg1"/>
                  </a:solidFill>
                </a:rPr>
                <a:t> </a:t>
              </a:r>
              <a:r>
                <a:rPr lang="en-GB" sz="2000" dirty="0" err="1">
                  <a:solidFill>
                    <a:schemeClr val="bg1"/>
                  </a:solidFill>
                </a:rPr>
                <a:t>Mediche</a:t>
              </a:r>
              <a:r>
                <a:rPr lang="en-GB" sz="2000" dirty="0">
                  <a:solidFill>
                    <a:schemeClr val="bg1"/>
                  </a:solidFill>
                </a:rPr>
                <a:t> e Medicina Translazionale, Università </a:t>
              </a:r>
              <a:r>
                <a:rPr lang="en-GB" sz="2000" dirty="0" err="1">
                  <a:solidFill>
                    <a:schemeClr val="bg1"/>
                  </a:solidFill>
                </a:rPr>
                <a:t>degli</a:t>
              </a:r>
              <a:r>
                <a:rPr lang="en-GB" sz="2000" dirty="0">
                  <a:solidFill>
                    <a:schemeClr val="bg1"/>
                  </a:solidFill>
                </a:rPr>
                <a:t> </a:t>
              </a:r>
              <a:r>
                <a:rPr lang="en-GB" sz="2000" dirty="0" err="1">
                  <a:solidFill>
                    <a:schemeClr val="bg1"/>
                  </a:solidFill>
                </a:rPr>
                <a:t>Studi</a:t>
              </a:r>
              <a:r>
                <a:rPr lang="en-GB" sz="2000" dirty="0">
                  <a:solidFill>
                    <a:schemeClr val="bg1"/>
                  </a:solidFill>
                </a:rPr>
                <a:t> di Milano, Via </a:t>
              </a:r>
              <a:r>
                <a:rPr lang="en-GB" sz="2000" dirty="0" err="1">
                  <a:solidFill>
                    <a:schemeClr val="bg1"/>
                  </a:solidFill>
                </a:rPr>
                <a:t>Vanvitelli</a:t>
              </a:r>
              <a:r>
                <a:rPr lang="en-GB" sz="2000" dirty="0">
                  <a:solidFill>
                    <a:schemeClr val="bg1"/>
                  </a:solidFill>
                </a:rPr>
                <a:t> 32, 20129, Milano, Italy.</a:t>
              </a:r>
            </a:p>
            <a:p>
              <a:pPr algn="ctr"/>
              <a:r>
                <a:rPr lang="en-GB" sz="2000" baseline="30000" dirty="0">
                  <a:solidFill>
                    <a:schemeClr val="bg1"/>
                  </a:solidFill>
                </a:rPr>
                <a:t>d </a:t>
              </a:r>
              <a:r>
                <a:rPr lang="en-GB" sz="2000" dirty="0">
                  <a:solidFill>
                    <a:schemeClr val="bg1"/>
                  </a:solidFill>
                </a:rPr>
                <a:t>The Schrödinger Building, Exscientia, Oxford Science Park, OX4 4GE Oxford, United Kingdom.</a:t>
              </a:r>
            </a:p>
            <a:p>
              <a:endParaRPr lang="en-GB" sz="974" dirty="0"/>
            </a:p>
          </p:txBody>
        </p:sp>
      </p:grpSp>
      <p:grpSp>
        <p:nvGrpSpPr>
          <p:cNvPr id="36" name="Gruppo 35">
            <a:extLst>
              <a:ext uri="{FF2B5EF4-FFF2-40B4-BE49-F238E27FC236}">
                <a16:creationId xmlns:a16="http://schemas.microsoft.com/office/drawing/2014/main" id="{40C83C38-9C65-3E88-9E9A-4371ABF130BB}"/>
              </a:ext>
            </a:extLst>
          </p:cNvPr>
          <p:cNvGrpSpPr/>
          <p:nvPr/>
        </p:nvGrpSpPr>
        <p:grpSpPr>
          <a:xfrm>
            <a:off x="388559" y="4912031"/>
            <a:ext cx="7457932" cy="1101965"/>
            <a:chOff x="427268" y="7066154"/>
            <a:chExt cx="10654121" cy="1574226"/>
          </a:xfrm>
        </p:grpSpPr>
        <p:sp>
          <p:nvSpPr>
            <p:cNvPr id="70" name="Rettangolo 69">
              <a:extLst>
                <a:ext uri="{FF2B5EF4-FFF2-40B4-BE49-F238E27FC236}">
                  <a16:creationId xmlns:a16="http://schemas.microsoft.com/office/drawing/2014/main" id="{E92DB23C-F68D-3B48-8580-9845E9E28EBE}"/>
                </a:ext>
              </a:extLst>
            </p:cNvPr>
            <p:cNvSpPr/>
            <p:nvPr/>
          </p:nvSpPr>
          <p:spPr>
            <a:xfrm>
              <a:off x="683342" y="7066154"/>
              <a:ext cx="10141974" cy="1563807"/>
            </a:xfrm>
            <a:prstGeom prst="rect">
              <a:avLst/>
            </a:prstGeom>
            <a:solidFill>
              <a:schemeClr val="accent6">
                <a:lumMod val="75000"/>
              </a:schemeClr>
            </a:solidFill>
            <a:ln>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74"/>
            </a:p>
          </p:txBody>
        </p:sp>
        <p:sp>
          <p:nvSpPr>
            <p:cNvPr id="72" name="CasellaDiTesto 71">
              <a:extLst>
                <a:ext uri="{FF2B5EF4-FFF2-40B4-BE49-F238E27FC236}">
                  <a16:creationId xmlns:a16="http://schemas.microsoft.com/office/drawing/2014/main" id="{5EAFD8E2-A243-F7F2-9ADA-3E5798CAB5E8}"/>
                </a:ext>
              </a:extLst>
            </p:cNvPr>
            <p:cNvSpPr txBox="1"/>
            <p:nvPr/>
          </p:nvSpPr>
          <p:spPr>
            <a:xfrm>
              <a:off x="427268" y="7370993"/>
              <a:ext cx="10654121" cy="1269387"/>
            </a:xfrm>
            <a:prstGeom prst="rect">
              <a:avLst/>
            </a:prstGeom>
            <a:noFill/>
          </p:spPr>
          <p:txBody>
            <a:bodyPr wrap="square" rtlCol="0">
              <a:spAutoFit/>
            </a:bodyPr>
            <a:lstStyle/>
            <a:p>
              <a:pPr algn="ctr"/>
              <a:r>
                <a:rPr lang="en-GB" sz="4200" cap="all" dirty="0">
                  <a:solidFill>
                    <a:schemeClr val="bg1"/>
                  </a:solidFill>
                </a:rPr>
                <a:t>INTRODUCTION</a:t>
              </a:r>
            </a:p>
            <a:p>
              <a:endParaRPr lang="en-GB" sz="974" dirty="0"/>
            </a:p>
          </p:txBody>
        </p:sp>
      </p:grpSp>
      <p:cxnSp>
        <p:nvCxnSpPr>
          <p:cNvPr id="73" name="Connettore diritto 72">
            <a:extLst>
              <a:ext uri="{FF2B5EF4-FFF2-40B4-BE49-F238E27FC236}">
                <a16:creationId xmlns:a16="http://schemas.microsoft.com/office/drawing/2014/main" id="{1D5009B1-BEB0-9182-ACB1-276EA7A3AADD}"/>
              </a:ext>
            </a:extLst>
          </p:cNvPr>
          <p:cNvCxnSpPr>
            <a:cxnSpLocks/>
          </p:cNvCxnSpPr>
          <p:nvPr/>
        </p:nvCxnSpPr>
        <p:spPr>
          <a:xfrm>
            <a:off x="8245121" y="4912031"/>
            <a:ext cx="0" cy="13906911"/>
          </a:xfrm>
          <a:prstGeom prst="line">
            <a:avLst/>
          </a:prstGeom>
          <a:ln w="76200">
            <a:solidFill>
              <a:srgbClr val="548235"/>
            </a:solidFill>
          </a:ln>
        </p:spPr>
        <p:style>
          <a:lnRef idx="1">
            <a:schemeClr val="accent1"/>
          </a:lnRef>
          <a:fillRef idx="0">
            <a:schemeClr val="accent1"/>
          </a:fillRef>
          <a:effectRef idx="0">
            <a:schemeClr val="accent1"/>
          </a:effectRef>
          <a:fontRef idx="minor">
            <a:schemeClr val="tx1"/>
          </a:fontRef>
        </p:style>
      </p:cxnSp>
      <p:sp>
        <p:nvSpPr>
          <p:cNvPr id="40" name="CasellaDiTesto 39">
            <a:extLst>
              <a:ext uri="{FF2B5EF4-FFF2-40B4-BE49-F238E27FC236}">
                <a16:creationId xmlns:a16="http://schemas.microsoft.com/office/drawing/2014/main" id="{8BF5E7CB-48E2-B57F-4CCD-C537A0FA136D}"/>
              </a:ext>
            </a:extLst>
          </p:cNvPr>
          <p:cNvSpPr txBox="1"/>
          <p:nvPr/>
        </p:nvSpPr>
        <p:spPr>
          <a:xfrm>
            <a:off x="712349" y="6112940"/>
            <a:ext cx="6810353" cy="5262979"/>
          </a:xfrm>
          <a:prstGeom prst="rect">
            <a:avLst/>
          </a:prstGeom>
          <a:noFill/>
        </p:spPr>
        <p:txBody>
          <a:bodyPr wrap="square" rtlCol="0">
            <a:spAutoFit/>
          </a:bodyPr>
          <a:lstStyle/>
          <a:p>
            <a:pPr algn="just"/>
            <a:r>
              <a:rPr lang="en-GB" sz="2100" spc="210" dirty="0">
                <a:solidFill>
                  <a:srgbClr val="071B50"/>
                </a:solidFill>
              </a:rPr>
              <a:t>Besides the current pandemic situation, due to COVID-19, antibiotic resistant remains one of the most worrying health emergency [1]. The unneeded and incorrect use of antibiotics is leading to a pre-antibiotic era, in which simple infections can kill again. One of the strategies to avoid this future is to develop molecules able to interact with unexploited molecular targets. Among them, the RNA processing is a crucial physiological system that has been recently recognized as exploitable for this purpose [2].</a:t>
            </a:r>
          </a:p>
          <a:p>
            <a:pPr algn="just"/>
            <a:r>
              <a:rPr lang="en-GB" sz="2100" spc="210" dirty="0">
                <a:solidFill>
                  <a:srgbClr val="071B50"/>
                </a:solidFill>
              </a:rPr>
              <a:t>RnpA (figure 1) is a 14 KDa protein of </a:t>
            </a:r>
            <a:r>
              <a:rPr lang="en-GB" sz="2100" i="1" spc="210" dirty="0">
                <a:solidFill>
                  <a:srgbClr val="071B50"/>
                </a:solidFill>
              </a:rPr>
              <a:t>Staphylococcus Aureus</a:t>
            </a:r>
            <a:r>
              <a:rPr lang="en-GB" sz="2100" spc="210" dirty="0">
                <a:solidFill>
                  <a:srgbClr val="071B50"/>
                </a:solidFill>
              </a:rPr>
              <a:t>, known to be crucial for, at least, two important RNA-related bacterial processes: mRNA degradation and ptRNA maturation [3].</a:t>
            </a:r>
          </a:p>
        </p:txBody>
      </p:sp>
      <p:sp>
        <p:nvSpPr>
          <p:cNvPr id="79" name="CasellaDiTesto 78">
            <a:extLst>
              <a:ext uri="{FF2B5EF4-FFF2-40B4-BE49-F238E27FC236}">
                <a16:creationId xmlns:a16="http://schemas.microsoft.com/office/drawing/2014/main" id="{A1532C92-7FA0-4215-FF7B-7365A025ED8F}"/>
              </a:ext>
            </a:extLst>
          </p:cNvPr>
          <p:cNvSpPr txBox="1"/>
          <p:nvPr/>
        </p:nvSpPr>
        <p:spPr>
          <a:xfrm>
            <a:off x="785991" y="16203762"/>
            <a:ext cx="6810353" cy="2677656"/>
          </a:xfrm>
          <a:prstGeom prst="rect">
            <a:avLst/>
          </a:prstGeom>
          <a:noFill/>
        </p:spPr>
        <p:txBody>
          <a:bodyPr wrap="square" rtlCol="0">
            <a:spAutoFit/>
          </a:bodyPr>
          <a:lstStyle/>
          <a:p>
            <a:pPr algn="just"/>
            <a:r>
              <a:rPr lang="en-GB" sz="2100" spc="210" dirty="0">
                <a:solidFill>
                  <a:srgbClr val="071B50"/>
                </a:solidFill>
              </a:rPr>
              <a:t>Indeed, firstly, RnpA alone can catalyse the mRNA degradation, controlling the expression of crucial proteins based on the different growth phases. Secondly, RnpA can associate forming a riboprotein complex which catalyse the removal of the 5’ leader sequence of ptRNA, promoting tRNA maturation. For these reasons, RnpA arose as a great potential target for antibiotic therapy. </a:t>
            </a:r>
          </a:p>
        </p:txBody>
      </p:sp>
      <p:cxnSp>
        <p:nvCxnSpPr>
          <p:cNvPr id="32" name="Connettore diritto 31">
            <a:extLst>
              <a:ext uri="{FF2B5EF4-FFF2-40B4-BE49-F238E27FC236}">
                <a16:creationId xmlns:a16="http://schemas.microsoft.com/office/drawing/2014/main" id="{26A02272-C73A-E3BA-18BC-32C55890C07B}"/>
              </a:ext>
            </a:extLst>
          </p:cNvPr>
          <p:cNvCxnSpPr>
            <a:cxnSpLocks/>
          </p:cNvCxnSpPr>
          <p:nvPr/>
        </p:nvCxnSpPr>
        <p:spPr>
          <a:xfrm>
            <a:off x="462202" y="19223561"/>
            <a:ext cx="8209204" cy="0"/>
          </a:xfrm>
          <a:prstGeom prst="line">
            <a:avLst/>
          </a:prstGeom>
          <a:ln w="76200">
            <a:solidFill>
              <a:srgbClr val="548235"/>
            </a:solidFill>
          </a:ln>
        </p:spPr>
        <p:style>
          <a:lnRef idx="1">
            <a:schemeClr val="accent1"/>
          </a:lnRef>
          <a:fillRef idx="0">
            <a:schemeClr val="accent1"/>
          </a:fillRef>
          <a:effectRef idx="0">
            <a:schemeClr val="accent1"/>
          </a:effectRef>
          <a:fontRef idx="minor">
            <a:schemeClr val="tx1"/>
          </a:fontRef>
        </p:style>
      </p:cxnSp>
      <p:grpSp>
        <p:nvGrpSpPr>
          <p:cNvPr id="37" name="Gruppo 36">
            <a:extLst>
              <a:ext uri="{FF2B5EF4-FFF2-40B4-BE49-F238E27FC236}">
                <a16:creationId xmlns:a16="http://schemas.microsoft.com/office/drawing/2014/main" id="{9E8C5E20-87E6-74F3-69D7-E06791CB0AC6}"/>
              </a:ext>
            </a:extLst>
          </p:cNvPr>
          <p:cNvGrpSpPr/>
          <p:nvPr/>
        </p:nvGrpSpPr>
        <p:grpSpPr>
          <a:xfrm>
            <a:off x="8424373" y="4912031"/>
            <a:ext cx="16550175" cy="1101083"/>
            <a:chOff x="427268" y="7542404"/>
            <a:chExt cx="10654121" cy="2469085"/>
          </a:xfrm>
        </p:grpSpPr>
        <p:sp>
          <p:nvSpPr>
            <p:cNvPr id="38" name="Rettangolo 37">
              <a:extLst>
                <a:ext uri="{FF2B5EF4-FFF2-40B4-BE49-F238E27FC236}">
                  <a16:creationId xmlns:a16="http://schemas.microsoft.com/office/drawing/2014/main" id="{7745EA06-4F3C-51CA-246C-A3FAA9B62C29}"/>
                </a:ext>
              </a:extLst>
            </p:cNvPr>
            <p:cNvSpPr/>
            <p:nvPr/>
          </p:nvSpPr>
          <p:spPr>
            <a:xfrm>
              <a:off x="683342" y="7542404"/>
              <a:ext cx="10141974" cy="2469085"/>
            </a:xfrm>
            <a:prstGeom prst="rect">
              <a:avLst/>
            </a:prstGeom>
            <a:solidFill>
              <a:srgbClr val="548235"/>
            </a:solidFill>
            <a:ln>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74"/>
            </a:p>
          </p:txBody>
        </p:sp>
        <p:sp>
          <p:nvSpPr>
            <p:cNvPr id="39" name="CasellaDiTesto 38">
              <a:extLst>
                <a:ext uri="{FF2B5EF4-FFF2-40B4-BE49-F238E27FC236}">
                  <a16:creationId xmlns:a16="http://schemas.microsoft.com/office/drawing/2014/main" id="{52C281BF-3E8C-FC45-69E6-5887C6F21431}"/>
                </a:ext>
              </a:extLst>
            </p:cNvPr>
            <p:cNvSpPr txBox="1"/>
            <p:nvPr/>
          </p:nvSpPr>
          <p:spPr>
            <a:xfrm>
              <a:off x="427268" y="8007189"/>
              <a:ext cx="10654121" cy="1993955"/>
            </a:xfrm>
            <a:prstGeom prst="rect">
              <a:avLst/>
            </a:prstGeom>
            <a:noFill/>
          </p:spPr>
          <p:txBody>
            <a:bodyPr wrap="square" rtlCol="0">
              <a:spAutoFit/>
            </a:bodyPr>
            <a:lstStyle/>
            <a:p>
              <a:pPr algn="ctr"/>
              <a:r>
                <a:rPr lang="en-GB" sz="4200" cap="all" dirty="0">
                  <a:solidFill>
                    <a:schemeClr val="bg1"/>
                  </a:solidFill>
                </a:rPr>
                <a:t>COMPUTATIONAL DESIGN OF NOVEL DERIVATIVES</a:t>
              </a:r>
            </a:p>
            <a:p>
              <a:pPr algn="ctr"/>
              <a:endParaRPr lang="en-GB" sz="4200" cap="all" dirty="0">
                <a:solidFill>
                  <a:schemeClr val="bg1"/>
                </a:solidFill>
              </a:endParaRPr>
            </a:p>
            <a:p>
              <a:endParaRPr lang="en-GB" sz="974" dirty="0"/>
            </a:p>
          </p:txBody>
        </p:sp>
      </p:grpSp>
      <p:sp>
        <p:nvSpPr>
          <p:cNvPr id="41" name="CasellaDiTesto 40">
            <a:extLst>
              <a:ext uri="{FF2B5EF4-FFF2-40B4-BE49-F238E27FC236}">
                <a16:creationId xmlns:a16="http://schemas.microsoft.com/office/drawing/2014/main" id="{494CB3F2-EEC4-3DD6-BFDC-4352EDBD778E}"/>
              </a:ext>
            </a:extLst>
          </p:cNvPr>
          <p:cNvSpPr txBox="1"/>
          <p:nvPr/>
        </p:nvSpPr>
        <p:spPr>
          <a:xfrm>
            <a:off x="8647015" y="6310163"/>
            <a:ext cx="6810353" cy="2354491"/>
          </a:xfrm>
          <a:prstGeom prst="rect">
            <a:avLst/>
          </a:prstGeom>
          <a:noFill/>
        </p:spPr>
        <p:txBody>
          <a:bodyPr wrap="square" rtlCol="0">
            <a:spAutoFit/>
          </a:bodyPr>
          <a:lstStyle/>
          <a:p>
            <a:pPr algn="just"/>
            <a:r>
              <a:rPr lang="en-GB" sz="2100" spc="210" dirty="0">
                <a:solidFill>
                  <a:srgbClr val="071B50"/>
                </a:solidFill>
              </a:rPr>
              <a:t>Starting from three known RnpA-inhibitors, we aimed at understanding which cleft of the protein could be the interaction site for some, or all, these inhibitors. </a:t>
            </a:r>
          </a:p>
          <a:p>
            <a:pPr algn="just"/>
            <a:r>
              <a:rPr lang="en-GB" sz="2100" spc="210" dirty="0">
                <a:solidFill>
                  <a:srgbClr val="071B50"/>
                </a:solidFill>
              </a:rPr>
              <a:t>Given this, using </a:t>
            </a:r>
            <a:r>
              <a:rPr lang="en-GB" sz="2100" i="1" spc="210" dirty="0">
                <a:solidFill>
                  <a:srgbClr val="071B50"/>
                </a:solidFill>
              </a:rPr>
              <a:t>S. aureus </a:t>
            </a:r>
            <a:r>
              <a:rPr lang="en-GB" sz="2100" spc="210" dirty="0">
                <a:solidFill>
                  <a:srgbClr val="071B50"/>
                </a:solidFill>
              </a:rPr>
              <a:t>RnpA protein, we performed a Hotspots Maps calculation and docked the three known inhibitors (Figure 2). </a:t>
            </a:r>
          </a:p>
        </p:txBody>
      </p:sp>
      <p:sp>
        <p:nvSpPr>
          <p:cNvPr id="44" name="CasellaDiTesto 43">
            <a:extLst>
              <a:ext uri="{FF2B5EF4-FFF2-40B4-BE49-F238E27FC236}">
                <a16:creationId xmlns:a16="http://schemas.microsoft.com/office/drawing/2014/main" id="{DB1265CC-B3E1-04BE-12DC-3998B690576E}"/>
              </a:ext>
            </a:extLst>
          </p:cNvPr>
          <p:cNvSpPr txBox="1"/>
          <p:nvPr/>
        </p:nvSpPr>
        <p:spPr>
          <a:xfrm>
            <a:off x="8647015" y="12536388"/>
            <a:ext cx="6810353" cy="6555641"/>
          </a:xfrm>
          <a:prstGeom prst="rect">
            <a:avLst/>
          </a:prstGeom>
          <a:noFill/>
        </p:spPr>
        <p:txBody>
          <a:bodyPr wrap="square" rtlCol="0">
            <a:spAutoFit/>
          </a:bodyPr>
          <a:lstStyle/>
          <a:p>
            <a:pPr algn="just"/>
            <a:r>
              <a:rPr lang="en-GB" sz="2100" spc="210" dirty="0">
                <a:solidFill>
                  <a:srgbClr val="071B50"/>
                </a:solidFill>
              </a:rPr>
              <a:t>As shown in the figure, one main hotspot scoring area was identified. We docked two of the best known RnpA inhibitors, </a:t>
            </a:r>
            <a:r>
              <a:rPr lang="en-GB" sz="2100" b="1" spc="210" dirty="0">
                <a:solidFill>
                  <a:srgbClr val="071B50"/>
                </a:solidFill>
              </a:rPr>
              <a:t>RNPA2000</a:t>
            </a:r>
            <a:r>
              <a:rPr lang="en-GB" sz="2100" spc="210" dirty="0">
                <a:solidFill>
                  <a:srgbClr val="071B50"/>
                </a:solidFill>
              </a:rPr>
              <a:t> [4,5] and </a:t>
            </a:r>
            <a:r>
              <a:rPr lang="en-GB" sz="2100" b="1" spc="210" dirty="0">
                <a:solidFill>
                  <a:srgbClr val="071B50"/>
                </a:solidFill>
              </a:rPr>
              <a:t>JC1/2</a:t>
            </a:r>
            <a:r>
              <a:rPr lang="en-GB" sz="2100" spc="210" dirty="0">
                <a:solidFill>
                  <a:srgbClr val="071B50"/>
                </a:solidFill>
              </a:rPr>
              <a:t> [6], and we understood the main interaction achieved by these compounds. With these information, we designed a set of </a:t>
            </a:r>
            <a:r>
              <a:rPr lang="en-GB" sz="2100" b="1" spc="210" dirty="0">
                <a:solidFill>
                  <a:srgbClr val="071B50"/>
                </a:solidFill>
              </a:rPr>
              <a:t>16</a:t>
            </a:r>
            <a:r>
              <a:rPr lang="en-GB" sz="2100" spc="210" dirty="0">
                <a:solidFill>
                  <a:srgbClr val="071B50"/>
                </a:solidFill>
              </a:rPr>
              <a:t> novel derivatives to explore the SAR of these classes (figure 3):</a:t>
            </a:r>
          </a:p>
          <a:p>
            <a:pPr algn="just"/>
            <a:endParaRPr lang="en-GB" sz="2100" spc="210" dirty="0">
              <a:solidFill>
                <a:srgbClr val="071B50"/>
              </a:solidFill>
            </a:endParaRPr>
          </a:p>
          <a:p>
            <a:pPr marL="342900" indent="-342900" algn="just">
              <a:buFont typeface="Arial" panose="020B0604020202020204" pitchFamily="34" charset="0"/>
              <a:buChar char="•"/>
            </a:pPr>
            <a:r>
              <a:rPr lang="en-GB" sz="2100" spc="210" dirty="0">
                <a:solidFill>
                  <a:srgbClr val="071B50"/>
                </a:solidFill>
              </a:rPr>
              <a:t>Compounds of the </a:t>
            </a:r>
            <a:r>
              <a:rPr lang="en-GB" sz="2100" b="1" spc="210" dirty="0">
                <a:solidFill>
                  <a:srgbClr val="071B50"/>
                </a:solidFill>
              </a:rPr>
              <a:t>A </a:t>
            </a:r>
            <a:r>
              <a:rPr lang="en-GB" sz="2100" spc="210" dirty="0">
                <a:solidFill>
                  <a:srgbClr val="071B50"/>
                </a:solidFill>
              </a:rPr>
              <a:t>subfamily are </a:t>
            </a:r>
            <a:r>
              <a:rPr lang="en-GB" sz="2100" b="1" spc="210" dirty="0">
                <a:solidFill>
                  <a:srgbClr val="071B50"/>
                </a:solidFill>
              </a:rPr>
              <a:t>JC1/2 </a:t>
            </a:r>
            <a:r>
              <a:rPr lang="en-GB" sz="2100" spc="210" dirty="0">
                <a:solidFill>
                  <a:srgbClr val="071B50"/>
                </a:solidFill>
              </a:rPr>
              <a:t>derivatives designed to achieve extra-interactions within the binding site.</a:t>
            </a:r>
          </a:p>
          <a:p>
            <a:pPr marL="342900" indent="-342900" algn="just">
              <a:buFont typeface="Arial" panose="020B0604020202020204" pitchFamily="34" charset="0"/>
              <a:buChar char="•"/>
            </a:pPr>
            <a:r>
              <a:rPr lang="en-GB" sz="2100" spc="210" dirty="0">
                <a:solidFill>
                  <a:srgbClr val="071B50"/>
                </a:solidFill>
              </a:rPr>
              <a:t>Compounds of the </a:t>
            </a:r>
            <a:r>
              <a:rPr lang="en-GB" sz="2100" b="1" spc="210" dirty="0">
                <a:solidFill>
                  <a:srgbClr val="071B50"/>
                </a:solidFill>
              </a:rPr>
              <a:t>B </a:t>
            </a:r>
            <a:r>
              <a:rPr lang="en-GB" sz="2100" spc="210" dirty="0">
                <a:solidFill>
                  <a:srgbClr val="071B50"/>
                </a:solidFill>
              </a:rPr>
              <a:t>subfamily are </a:t>
            </a:r>
            <a:r>
              <a:rPr lang="en-GB" sz="2100" b="1" spc="210" dirty="0">
                <a:solidFill>
                  <a:srgbClr val="071B50"/>
                </a:solidFill>
              </a:rPr>
              <a:t>RNPA2000 </a:t>
            </a:r>
            <a:r>
              <a:rPr lang="en-GB" sz="2100" spc="210" dirty="0">
                <a:solidFill>
                  <a:srgbClr val="071B50"/>
                </a:solidFill>
              </a:rPr>
              <a:t>derivatives in which the 2-furanyl moiety was replaced by several mono- or di-halogenated phenyl rings.</a:t>
            </a:r>
          </a:p>
          <a:p>
            <a:pPr marL="342900" indent="-342900" algn="just">
              <a:buFont typeface="Arial" panose="020B0604020202020204" pitchFamily="34" charset="0"/>
              <a:buChar char="•"/>
            </a:pPr>
            <a:r>
              <a:rPr lang="en-GB" sz="2100" spc="210" dirty="0">
                <a:solidFill>
                  <a:srgbClr val="071B50"/>
                </a:solidFill>
              </a:rPr>
              <a:t>Compounds of the </a:t>
            </a:r>
            <a:r>
              <a:rPr lang="en-GB" sz="2100" b="1" spc="210" dirty="0">
                <a:solidFill>
                  <a:srgbClr val="071B50"/>
                </a:solidFill>
              </a:rPr>
              <a:t>C</a:t>
            </a:r>
            <a:r>
              <a:rPr lang="en-GB" sz="2100" spc="210" dirty="0">
                <a:solidFill>
                  <a:srgbClr val="071B50"/>
                </a:solidFill>
              </a:rPr>
              <a:t> subfamily are </a:t>
            </a:r>
            <a:r>
              <a:rPr lang="en-GB" sz="2100" b="1" spc="210" dirty="0">
                <a:solidFill>
                  <a:srgbClr val="071B50"/>
                </a:solidFill>
              </a:rPr>
              <a:t>RNPA2000</a:t>
            </a:r>
            <a:r>
              <a:rPr lang="en-GB" sz="2100" spc="210" dirty="0">
                <a:solidFill>
                  <a:srgbClr val="071B50"/>
                </a:solidFill>
              </a:rPr>
              <a:t> derivatives in which the thiosemicarbazide moiety was simplified in flexible or rigid di-amides.  </a:t>
            </a:r>
          </a:p>
        </p:txBody>
      </p:sp>
      <p:sp>
        <p:nvSpPr>
          <p:cNvPr id="52" name="Rettangolo 51">
            <a:extLst>
              <a:ext uri="{FF2B5EF4-FFF2-40B4-BE49-F238E27FC236}">
                <a16:creationId xmlns:a16="http://schemas.microsoft.com/office/drawing/2014/main" id="{76C58F5E-24E6-490A-813C-5C55C587540D}"/>
              </a:ext>
            </a:extLst>
          </p:cNvPr>
          <p:cNvSpPr/>
          <p:nvPr/>
        </p:nvSpPr>
        <p:spPr>
          <a:xfrm>
            <a:off x="17218160" y="19668957"/>
            <a:ext cx="7358601" cy="1094672"/>
          </a:xfrm>
          <a:prstGeom prst="rect">
            <a:avLst/>
          </a:prstGeom>
          <a:solidFill>
            <a:srgbClr val="548235"/>
          </a:solidFill>
          <a:ln>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200" cap="all" dirty="0">
                <a:solidFill>
                  <a:schemeClr val="bg1"/>
                </a:solidFill>
              </a:rPr>
              <a:t>Biological evaluation</a:t>
            </a:r>
            <a:endParaRPr lang="en-GB" sz="974" dirty="0"/>
          </a:p>
        </p:txBody>
      </p:sp>
      <p:cxnSp>
        <p:nvCxnSpPr>
          <p:cNvPr id="53" name="Connettore diritto 52">
            <a:extLst>
              <a:ext uri="{FF2B5EF4-FFF2-40B4-BE49-F238E27FC236}">
                <a16:creationId xmlns:a16="http://schemas.microsoft.com/office/drawing/2014/main" id="{1C64C655-0514-22C2-E7DF-EEDCF045F993}"/>
              </a:ext>
            </a:extLst>
          </p:cNvPr>
          <p:cNvCxnSpPr>
            <a:cxnSpLocks/>
          </p:cNvCxnSpPr>
          <p:nvPr/>
        </p:nvCxnSpPr>
        <p:spPr>
          <a:xfrm>
            <a:off x="712349" y="30720828"/>
            <a:ext cx="15464543" cy="0"/>
          </a:xfrm>
          <a:prstGeom prst="line">
            <a:avLst/>
          </a:prstGeom>
          <a:ln w="76200">
            <a:solidFill>
              <a:srgbClr val="548235"/>
            </a:solidFill>
          </a:ln>
        </p:spPr>
        <p:style>
          <a:lnRef idx="1">
            <a:schemeClr val="accent1"/>
          </a:lnRef>
          <a:fillRef idx="0">
            <a:schemeClr val="accent1"/>
          </a:fillRef>
          <a:effectRef idx="0">
            <a:schemeClr val="accent1"/>
          </a:effectRef>
          <a:fontRef idx="minor">
            <a:schemeClr val="tx1"/>
          </a:fontRef>
        </p:style>
      </p:cxnSp>
      <p:cxnSp>
        <p:nvCxnSpPr>
          <p:cNvPr id="55" name="Connettore diritto 54">
            <a:extLst>
              <a:ext uri="{FF2B5EF4-FFF2-40B4-BE49-F238E27FC236}">
                <a16:creationId xmlns:a16="http://schemas.microsoft.com/office/drawing/2014/main" id="{373D92E5-29D4-7AC7-730E-BAE9B5D93661}"/>
              </a:ext>
            </a:extLst>
          </p:cNvPr>
          <p:cNvCxnSpPr>
            <a:cxnSpLocks/>
          </p:cNvCxnSpPr>
          <p:nvPr/>
        </p:nvCxnSpPr>
        <p:spPr>
          <a:xfrm>
            <a:off x="16848162" y="19668957"/>
            <a:ext cx="0" cy="14501360"/>
          </a:xfrm>
          <a:prstGeom prst="line">
            <a:avLst/>
          </a:prstGeom>
          <a:ln w="76200">
            <a:solidFill>
              <a:srgbClr val="548235"/>
            </a:solidFill>
          </a:ln>
        </p:spPr>
        <p:style>
          <a:lnRef idx="1">
            <a:schemeClr val="accent1"/>
          </a:lnRef>
          <a:fillRef idx="0">
            <a:schemeClr val="accent1"/>
          </a:fillRef>
          <a:effectRef idx="0">
            <a:schemeClr val="accent1"/>
          </a:effectRef>
          <a:fontRef idx="minor">
            <a:schemeClr val="tx1"/>
          </a:fontRef>
        </p:style>
      </p:cxnSp>
      <p:sp>
        <p:nvSpPr>
          <p:cNvPr id="60" name="CasellaDiTesto 59">
            <a:extLst>
              <a:ext uri="{FF2B5EF4-FFF2-40B4-BE49-F238E27FC236}">
                <a16:creationId xmlns:a16="http://schemas.microsoft.com/office/drawing/2014/main" id="{F91C2268-B887-29CE-D52A-A0BA7CD29A7D}"/>
              </a:ext>
            </a:extLst>
          </p:cNvPr>
          <p:cNvSpPr txBox="1"/>
          <p:nvPr/>
        </p:nvSpPr>
        <p:spPr>
          <a:xfrm>
            <a:off x="17519433" y="20912847"/>
            <a:ext cx="6810353" cy="2031325"/>
          </a:xfrm>
          <a:prstGeom prst="rect">
            <a:avLst/>
          </a:prstGeom>
          <a:noFill/>
        </p:spPr>
        <p:txBody>
          <a:bodyPr wrap="square" rtlCol="0">
            <a:spAutoFit/>
          </a:bodyPr>
          <a:lstStyle/>
          <a:p>
            <a:pPr algn="just"/>
            <a:r>
              <a:rPr lang="en-GB" sz="2100" spc="210" dirty="0">
                <a:solidFill>
                  <a:srgbClr val="071B50"/>
                </a:solidFill>
              </a:rPr>
              <a:t>Compounds </a:t>
            </a:r>
            <a:r>
              <a:rPr lang="en-GB" sz="2100" b="1" spc="210" dirty="0">
                <a:solidFill>
                  <a:srgbClr val="071B50"/>
                </a:solidFill>
              </a:rPr>
              <a:t>1</a:t>
            </a:r>
            <a:r>
              <a:rPr lang="en-GB" sz="2100" spc="210" dirty="0">
                <a:solidFill>
                  <a:srgbClr val="071B50"/>
                </a:solidFill>
              </a:rPr>
              <a:t>-</a:t>
            </a:r>
            <a:r>
              <a:rPr lang="en-GB" sz="2100" b="1" spc="210" dirty="0">
                <a:solidFill>
                  <a:srgbClr val="071B50"/>
                </a:solidFill>
              </a:rPr>
              <a:t>16</a:t>
            </a:r>
            <a:r>
              <a:rPr lang="en-GB" sz="2100" spc="210" dirty="0">
                <a:solidFill>
                  <a:srgbClr val="071B50"/>
                </a:solidFill>
              </a:rPr>
              <a:t> were evaluated as antimicrobials toward 3-different </a:t>
            </a:r>
            <a:r>
              <a:rPr lang="en-GB" sz="2100" i="1" spc="210" dirty="0">
                <a:solidFill>
                  <a:srgbClr val="071B50"/>
                </a:solidFill>
              </a:rPr>
              <a:t>S.aureus </a:t>
            </a:r>
            <a:r>
              <a:rPr lang="en-GB" sz="2100" spc="210" dirty="0">
                <a:solidFill>
                  <a:srgbClr val="071B50"/>
                </a:solidFill>
              </a:rPr>
              <a:t>strains: one Methicillin-resistant (MRSA) and two Methicillin-sensitive (MSSA). </a:t>
            </a:r>
          </a:p>
          <a:p>
            <a:pPr algn="just"/>
            <a:r>
              <a:rPr lang="en-GB" sz="2100" spc="210" dirty="0">
                <a:solidFill>
                  <a:srgbClr val="071B50"/>
                </a:solidFill>
              </a:rPr>
              <a:t>Moreover, their capability of inhibit RnpA was tested as well through </a:t>
            </a:r>
            <a:r>
              <a:rPr lang="en-GB" sz="2100" i="1" spc="210" dirty="0">
                <a:solidFill>
                  <a:srgbClr val="071B50"/>
                </a:solidFill>
              </a:rPr>
              <a:t>in vitro </a:t>
            </a:r>
            <a:r>
              <a:rPr lang="en-GB" sz="2100" spc="210" dirty="0">
                <a:solidFill>
                  <a:srgbClr val="071B50"/>
                </a:solidFill>
              </a:rPr>
              <a:t>assays.</a:t>
            </a:r>
          </a:p>
        </p:txBody>
      </p:sp>
      <p:sp>
        <p:nvSpPr>
          <p:cNvPr id="66" name="Rettangolo 65">
            <a:extLst>
              <a:ext uri="{FF2B5EF4-FFF2-40B4-BE49-F238E27FC236}">
                <a16:creationId xmlns:a16="http://schemas.microsoft.com/office/drawing/2014/main" id="{221FD70D-A65F-CC06-5009-B3245E91B70E}"/>
              </a:ext>
            </a:extLst>
          </p:cNvPr>
          <p:cNvSpPr/>
          <p:nvPr/>
        </p:nvSpPr>
        <p:spPr>
          <a:xfrm>
            <a:off x="1058887" y="31010233"/>
            <a:ext cx="15059755" cy="450000"/>
          </a:xfrm>
          <a:prstGeom prst="rect">
            <a:avLst/>
          </a:prstGeom>
          <a:solidFill>
            <a:srgbClr val="548235"/>
          </a:solidFill>
          <a:ln>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080" cap="all" dirty="0">
                <a:solidFill>
                  <a:schemeClr val="bg1"/>
                </a:solidFill>
              </a:rPr>
              <a:t>Conclusions</a:t>
            </a:r>
            <a:endParaRPr lang="en-GB" sz="3080" dirty="0"/>
          </a:p>
        </p:txBody>
      </p:sp>
      <p:sp>
        <p:nvSpPr>
          <p:cNvPr id="69" name="CasellaDiTesto 68">
            <a:extLst>
              <a:ext uri="{FF2B5EF4-FFF2-40B4-BE49-F238E27FC236}">
                <a16:creationId xmlns:a16="http://schemas.microsoft.com/office/drawing/2014/main" id="{1B160679-F42E-5B61-55A9-328A0193681A}"/>
              </a:ext>
            </a:extLst>
          </p:cNvPr>
          <p:cNvSpPr txBox="1"/>
          <p:nvPr/>
        </p:nvSpPr>
        <p:spPr>
          <a:xfrm>
            <a:off x="595870" y="31553786"/>
            <a:ext cx="15809375" cy="2677656"/>
          </a:xfrm>
          <a:prstGeom prst="rect">
            <a:avLst/>
          </a:prstGeom>
          <a:noFill/>
        </p:spPr>
        <p:txBody>
          <a:bodyPr wrap="square" rtlCol="0">
            <a:spAutoFit/>
          </a:bodyPr>
          <a:lstStyle/>
          <a:p>
            <a:pPr algn="just"/>
            <a:r>
              <a:rPr lang="en-GB" sz="2100" spc="210" dirty="0">
                <a:solidFill>
                  <a:srgbClr val="071B50"/>
                </a:solidFill>
              </a:rPr>
              <a:t>This preliminary set of data allowed us to:</a:t>
            </a:r>
          </a:p>
          <a:p>
            <a:pPr marL="342900" indent="-342900" algn="just">
              <a:buFont typeface="Arial" panose="020B0604020202020204" pitchFamily="34" charset="0"/>
              <a:buChar char="•"/>
            </a:pPr>
            <a:r>
              <a:rPr lang="en-GB" sz="2100" spc="210" dirty="0">
                <a:solidFill>
                  <a:srgbClr val="071B50"/>
                </a:solidFill>
              </a:rPr>
              <a:t>Predict the key interactions that RNPA2000 and JC1/2</a:t>
            </a:r>
            <a:r>
              <a:rPr lang="en-GB" sz="2100" spc="210">
                <a:solidFill>
                  <a:srgbClr val="071B50"/>
                </a:solidFill>
              </a:rPr>
              <a:t>, known </a:t>
            </a:r>
            <a:r>
              <a:rPr lang="en-GB" sz="2100" spc="210" dirty="0">
                <a:solidFill>
                  <a:srgbClr val="071B50"/>
                </a:solidFill>
              </a:rPr>
              <a:t>RnpA </a:t>
            </a:r>
            <a:r>
              <a:rPr lang="en-GB" sz="2100" spc="210">
                <a:solidFill>
                  <a:srgbClr val="071B50"/>
                </a:solidFill>
              </a:rPr>
              <a:t>inhibitors, achieve </a:t>
            </a:r>
            <a:r>
              <a:rPr lang="en-GB" sz="2100" spc="210" dirty="0">
                <a:solidFill>
                  <a:srgbClr val="071B50"/>
                </a:solidFill>
              </a:rPr>
              <a:t>with their </a:t>
            </a:r>
            <a:r>
              <a:rPr lang="en-GB" sz="2100" spc="210">
                <a:solidFill>
                  <a:srgbClr val="071B50"/>
                </a:solidFill>
              </a:rPr>
              <a:t>molecular target.</a:t>
            </a:r>
            <a:endParaRPr lang="en-GB" sz="2100" spc="210" dirty="0">
              <a:solidFill>
                <a:srgbClr val="071B50"/>
              </a:solidFill>
            </a:endParaRPr>
          </a:p>
          <a:p>
            <a:pPr marL="342900" indent="-342900" algn="just">
              <a:buFont typeface="Arial" panose="020B0604020202020204" pitchFamily="34" charset="0"/>
              <a:buChar char="•"/>
            </a:pPr>
            <a:r>
              <a:rPr lang="en-GB" sz="2100" spc="210" dirty="0">
                <a:solidFill>
                  <a:srgbClr val="071B50"/>
                </a:solidFill>
              </a:rPr>
              <a:t>Understand which molecular changes are productive or detrimental for the activity. In particular, the replacement of the 2-furanyl moiety of RNPA2000 with a 3-chlorophenyl ring led to a 2-fold increase in the antimicrobial activity.</a:t>
            </a:r>
          </a:p>
          <a:p>
            <a:pPr marL="342900" indent="-342900" algn="just">
              <a:buFont typeface="Arial" panose="020B0604020202020204" pitchFamily="34" charset="0"/>
              <a:buChar char="•"/>
            </a:pPr>
            <a:r>
              <a:rPr lang="en-GB" sz="2100" spc="210" dirty="0">
                <a:solidFill>
                  <a:srgbClr val="071B50"/>
                </a:solidFill>
              </a:rPr>
              <a:t>Guide the future investigations in order to obtain more potent and promising antibiotics to overcome the very serious problem of antibiotic resistance [7].</a:t>
            </a:r>
          </a:p>
        </p:txBody>
      </p:sp>
      <p:sp>
        <p:nvSpPr>
          <p:cNvPr id="83" name="Rettangolo 82">
            <a:extLst>
              <a:ext uri="{FF2B5EF4-FFF2-40B4-BE49-F238E27FC236}">
                <a16:creationId xmlns:a16="http://schemas.microsoft.com/office/drawing/2014/main" id="{2E93B236-8343-D715-43C2-7728656CBF05}"/>
              </a:ext>
            </a:extLst>
          </p:cNvPr>
          <p:cNvSpPr/>
          <p:nvPr/>
        </p:nvSpPr>
        <p:spPr>
          <a:xfrm>
            <a:off x="17433192" y="31395445"/>
            <a:ext cx="7206420" cy="450815"/>
          </a:xfrm>
          <a:prstGeom prst="rect">
            <a:avLst/>
          </a:prstGeom>
          <a:solidFill>
            <a:srgbClr val="548235"/>
          </a:solidFill>
          <a:ln>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080" cap="all" dirty="0">
                <a:solidFill>
                  <a:schemeClr val="bg1"/>
                </a:solidFill>
              </a:rPr>
              <a:t>References</a:t>
            </a:r>
            <a:endParaRPr lang="en-GB" sz="974" dirty="0"/>
          </a:p>
        </p:txBody>
      </p:sp>
      <p:sp>
        <p:nvSpPr>
          <p:cNvPr id="65" name="CasellaDiTesto 64">
            <a:extLst>
              <a:ext uri="{FF2B5EF4-FFF2-40B4-BE49-F238E27FC236}">
                <a16:creationId xmlns:a16="http://schemas.microsoft.com/office/drawing/2014/main" id="{4DD24E90-18A4-A124-25E0-F0A6DD5B644D}"/>
              </a:ext>
            </a:extLst>
          </p:cNvPr>
          <p:cNvSpPr txBox="1"/>
          <p:nvPr/>
        </p:nvSpPr>
        <p:spPr>
          <a:xfrm>
            <a:off x="17490450" y="32026188"/>
            <a:ext cx="6810353" cy="2246769"/>
          </a:xfrm>
          <a:prstGeom prst="rect">
            <a:avLst/>
          </a:prstGeom>
          <a:noFill/>
        </p:spPr>
        <p:txBody>
          <a:bodyPr wrap="square" rtlCol="0">
            <a:spAutoFit/>
          </a:bodyPr>
          <a:lstStyle/>
          <a:p>
            <a:pPr algn="just"/>
            <a:r>
              <a:rPr lang="da-DK" sz="1750" spc="210" dirty="0">
                <a:solidFill>
                  <a:srgbClr val="071B50"/>
                </a:solidFill>
              </a:rPr>
              <a:t>[1] Lock, R.L. et al. Nature Reviews Drug Discovery 2008, 7, 324-338; [2] Tejada-Arranz, A. et al. Trends Biochem. Sci. 2020, 45, 42-57. [3] Olson, P.D. et al. PLoS Pathogens 2011, 7; [4] Eidem, T.M. et al. Antimicrob. Agents Chemother. 2015, 59, 2016-2028; [5] Lounsbury, N. et al. Bioorg. And. Medic. Letters 2018, 28, 1127-1131 [6] Colquhoun, J.M. et al. Antibiotics, 2019, 8, 48; [7] Suigo, L. et al. Antibiotics, 2021, 10, 438;</a:t>
            </a:r>
          </a:p>
        </p:txBody>
      </p:sp>
      <p:cxnSp>
        <p:nvCxnSpPr>
          <p:cNvPr id="10" name="Connettore diritto 9">
            <a:extLst>
              <a:ext uri="{FF2B5EF4-FFF2-40B4-BE49-F238E27FC236}">
                <a16:creationId xmlns:a16="http://schemas.microsoft.com/office/drawing/2014/main" id="{952B1B9B-8763-0C94-B507-83ECD44EB039}"/>
              </a:ext>
            </a:extLst>
          </p:cNvPr>
          <p:cNvCxnSpPr>
            <a:cxnSpLocks/>
          </p:cNvCxnSpPr>
          <p:nvPr/>
        </p:nvCxnSpPr>
        <p:spPr>
          <a:xfrm>
            <a:off x="3427546" y="1747554"/>
            <a:ext cx="18211423"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5" name="Immagine 4" descr="Immagine che contiene clipart&#10;&#10;Descrizione generata automaticamente">
            <a:extLst>
              <a:ext uri="{FF2B5EF4-FFF2-40B4-BE49-F238E27FC236}">
                <a16:creationId xmlns:a16="http://schemas.microsoft.com/office/drawing/2014/main" id="{DE1276C2-632F-E056-4862-80ECDE8AE0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9564" y="11596777"/>
            <a:ext cx="3527073" cy="3987127"/>
          </a:xfrm>
          <a:prstGeom prst="rect">
            <a:avLst/>
          </a:prstGeom>
        </p:spPr>
      </p:pic>
      <p:sp>
        <p:nvSpPr>
          <p:cNvPr id="9" name="CasellaDiTesto 8">
            <a:extLst>
              <a:ext uri="{FF2B5EF4-FFF2-40B4-BE49-F238E27FC236}">
                <a16:creationId xmlns:a16="http://schemas.microsoft.com/office/drawing/2014/main" id="{5EFBDF58-8DFD-0C03-041B-06976D7CDA78}"/>
              </a:ext>
            </a:extLst>
          </p:cNvPr>
          <p:cNvSpPr txBox="1"/>
          <p:nvPr/>
        </p:nvSpPr>
        <p:spPr>
          <a:xfrm>
            <a:off x="2184235" y="15657623"/>
            <a:ext cx="3866579" cy="415498"/>
          </a:xfrm>
          <a:prstGeom prst="rect">
            <a:avLst/>
          </a:prstGeom>
          <a:noFill/>
        </p:spPr>
        <p:txBody>
          <a:bodyPr wrap="square" rtlCol="0">
            <a:spAutoFit/>
          </a:bodyPr>
          <a:lstStyle/>
          <a:p>
            <a:pPr algn="just"/>
            <a:r>
              <a:rPr lang="en-GB" sz="2100" spc="210" dirty="0">
                <a:solidFill>
                  <a:srgbClr val="071B50"/>
                </a:solidFill>
              </a:rPr>
              <a:t>Figure 1: Structure of RnpA </a:t>
            </a:r>
          </a:p>
        </p:txBody>
      </p:sp>
      <p:pic>
        <p:nvPicPr>
          <p:cNvPr id="12" name="Immagine 11">
            <a:extLst>
              <a:ext uri="{FF2B5EF4-FFF2-40B4-BE49-F238E27FC236}">
                <a16:creationId xmlns:a16="http://schemas.microsoft.com/office/drawing/2014/main" id="{7EC2EC82-9BA2-56A5-0AD6-3AA14FF73E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47512" y="1169150"/>
            <a:ext cx="2492100" cy="2141805"/>
          </a:xfrm>
          <a:prstGeom prst="rect">
            <a:avLst/>
          </a:prstGeom>
        </p:spPr>
      </p:pic>
      <p:pic>
        <p:nvPicPr>
          <p:cNvPr id="16" name="Immagine 15" descr="Immagine che contiene testo, segnale&#10;&#10;Descrizione generata automaticamente">
            <a:extLst>
              <a:ext uri="{FF2B5EF4-FFF2-40B4-BE49-F238E27FC236}">
                <a16:creationId xmlns:a16="http://schemas.microsoft.com/office/drawing/2014/main" id="{C2140C69-7C99-D27E-B6B3-939D1C07695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2202" y="1417019"/>
            <a:ext cx="2491200" cy="1646067"/>
          </a:xfrm>
          <a:prstGeom prst="rect">
            <a:avLst/>
          </a:prstGeom>
        </p:spPr>
      </p:pic>
      <p:grpSp>
        <p:nvGrpSpPr>
          <p:cNvPr id="34" name="Gruppo 33">
            <a:extLst>
              <a:ext uri="{FF2B5EF4-FFF2-40B4-BE49-F238E27FC236}">
                <a16:creationId xmlns:a16="http://schemas.microsoft.com/office/drawing/2014/main" id="{23BE8526-2641-A09F-E402-6E524222750E}"/>
              </a:ext>
            </a:extLst>
          </p:cNvPr>
          <p:cNvGrpSpPr/>
          <p:nvPr/>
        </p:nvGrpSpPr>
        <p:grpSpPr>
          <a:xfrm>
            <a:off x="595870" y="19671290"/>
            <a:ext cx="16133246" cy="10862973"/>
            <a:chOff x="8643750" y="4912031"/>
            <a:chExt cx="16133246" cy="10862973"/>
          </a:xfrm>
        </p:grpSpPr>
        <p:grpSp>
          <p:nvGrpSpPr>
            <p:cNvPr id="1801" name="Gruppo 1800">
              <a:extLst>
                <a:ext uri="{FF2B5EF4-FFF2-40B4-BE49-F238E27FC236}">
                  <a16:creationId xmlns:a16="http://schemas.microsoft.com/office/drawing/2014/main" id="{8120A01C-7223-784B-B64D-8AB0AA679936}"/>
                </a:ext>
              </a:extLst>
            </p:cNvPr>
            <p:cNvGrpSpPr/>
            <p:nvPr/>
          </p:nvGrpSpPr>
          <p:grpSpPr>
            <a:xfrm>
              <a:off x="8643750" y="4912031"/>
              <a:ext cx="16133246" cy="10862973"/>
              <a:chOff x="12348137" y="7066153"/>
              <a:chExt cx="23047349" cy="15518435"/>
            </a:xfrm>
          </p:grpSpPr>
          <p:sp>
            <p:nvSpPr>
              <p:cNvPr id="56" name="Rettangolo 55">
                <a:extLst>
                  <a:ext uri="{FF2B5EF4-FFF2-40B4-BE49-F238E27FC236}">
                    <a16:creationId xmlns:a16="http://schemas.microsoft.com/office/drawing/2014/main" id="{2326B72B-173E-9D9D-9EBB-379025A255AD}"/>
                  </a:ext>
                </a:extLst>
              </p:cNvPr>
              <p:cNvSpPr/>
              <p:nvPr/>
            </p:nvSpPr>
            <p:spPr>
              <a:xfrm>
                <a:off x="12348137" y="7066153"/>
                <a:ext cx="22786921" cy="15518435"/>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74" dirty="0"/>
              </a:p>
            </p:txBody>
          </p:sp>
          <p:grpSp>
            <p:nvGrpSpPr>
              <p:cNvPr id="87" name="Gruppo 86">
                <a:extLst>
                  <a:ext uri="{FF2B5EF4-FFF2-40B4-BE49-F238E27FC236}">
                    <a16:creationId xmlns:a16="http://schemas.microsoft.com/office/drawing/2014/main" id="{4B0D9F7A-AF69-8810-B622-17C1958D30C9}"/>
                  </a:ext>
                </a:extLst>
              </p:cNvPr>
              <p:cNvGrpSpPr/>
              <p:nvPr/>
            </p:nvGrpSpPr>
            <p:grpSpPr>
              <a:xfrm>
                <a:off x="12577481" y="7066154"/>
                <a:ext cx="22818005" cy="1574226"/>
                <a:chOff x="427268" y="7066154"/>
                <a:chExt cx="10654121" cy="1574226"/>
              </a:xfrm>
            </p:grpSpPr>
            <p:sp>
              <p:nvSpPr>
                <p:cNvPr id="88" name="Rettangolo 87">
                  <a:extLst>
                    <a:ext uri="{FF2B5EF4-FFF2-40B4-BE49-F238E27FC236}">
                      <a16:creationId xmlns:a16="http://schemas.microsoft.com/office/drawing/2014/main" id="{6429610F-DFC7-43B1-7277-D02CD7434E1A}"/>
                    </a:ext>
                  </a:extLst>
                </p:cNvPr>
                <p:cNvSpPr/>
                <p:nvPr/>
              </p:nvSpPr>
              <p:spPr>
                <a:xfrm>
                  <a:off x="683342" y="7066154"/>
                  <a:ext cx="9988614" cy="1563807"/>
                </a:xfrm>
                <a:prstGeom prst="rect">
                  <a:avLst/>
                </a:prstGeom>
                <a:solidFill>
                  <a:srgbClr val="548235"/>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74"/>
                </a:p>
              </p:txBody>
            </p:sp>
            <p:sp>
              <p:nvSpPr>
                <p:cNvPr id="89" name="CasellaDiTesto 88">
                  <a:extLst>
                    <a:ext uri="{FF2B5EF4-FFF2-40B4-BE49-F238E27FC236}">
                      <a16:creationId xmlns:a16="http://schemas.microsoft.com/office/drawing/2014/main" id="{923C99AB-C7D1-0063-AD3C-6E2ED6DB1102}"/>
                    </a:ext>
                  </a:extLst>
                </p:cNvPr>
                <p:cNvSpPr txBox="1"/>
                <p:nvPr/>
              </p:nvSpPr>
              <p:spPr>
                <a:xfrm>
                  <a:off x="427268" y="7370993"/>
                  <a:ext cx="10654121" cy="1269387"/>
                </a:xfrm>
                <a:prstGeom prst="rect">
                  <a:avLst/>
                </a:prstGeom>
                <a:noFill/>
              </p:spPr>
              <p:txBody>
                <a:bodyPr wrap="square" rtlCol="0">
                  <a:spAutoFit/>
                </a:bodyPr>
                <a:lstStyle/>
                <a:p>
                  <a:pPr algn="ctr"/>
                  <a:r>
                    <a:rPr lang="en-GB" sz="4200" cap="all" dirty="0">
                      <a:solidFill>
                        <a:schemeClr val="bg1"/>
                      </a:solidFill>
                    </a:rPr>
                    <a:t>CHEMISTRY</a:t>
                  </a:r>
                </a:p>
                <a:p>
                  <a:endParaRPr lang="en-GB" sz="974" dirty="0"/>
                </a:p>
              </p:txBody>
            </p:sp>
          </p:grpSp>
          <p:cxnSp>
            <p:nvCxnSpPr>
              <p:cNvPr id="96" name="Connettore diritto 95">
                <a:extLst>
                  <a:ext uri="{FF2B5EF4-FFF2-40B4-BE49-F238E27FC236}">
                    <a16:creationId xmlns:a16="http://schemas.microsoft.com/office/drawing/2014/main" id="{8DAB3089-32D4-EC34-0AD5-52692394B464}"/>
                  </a:ext>
                </a:extLst>
              </p:cNvPr>
              <p:cNvCxnSpPr>
                <a:cxnSpLocks/>
              </p:cNvCxnSpPr>
              <p:nvPr/>
            </p:nvCxnSpPr>
            <p:spPr>
              <a:xfrm flipH="1">
                <a:off x="13250491" y="13574537"/>
                <a:ext cx="21268106" cy="0"/>
              </a:xfrm>
              <a:prstGeom prst="line">
                <a:avLst/>
              </a:prstGeom>
              <a:ln w="76200">
                <a:solidFill>
                  <a:srgbClr val="548235"/>
                </a:solidFill>
              </a:ln>
            </p:spPr>
            <p:style>
              <a:lnRef idx="1">
                <a:schemeClr val="accent1"/>
              </a:lnRef>
              <a:fillRef idx="0">
                <a:schemeClr val="accent1"/>
              </a:fillRef>
              <a:effectRef idx="0">
                <a:schemeClr val="accent1"/>
              </a:effectRef>
              <a:fontRef idx="minor">
                <a:schemeClr val="tx1"/>
              </a:fontRef>
            </p:style>
          </p:cxnSp>
        </p:grpSp>
        <p:graphicFrame>
          <p:nvGraphicFramePr>
            <p:cNvPr id="21" name="Oggetto 20">
              <a:extLst>
                <a:ext uri="{FF2B5EF4-FFF2-40B4-BE49-F238E27FC236}">
                  <a16:creationId xmlns:a16="http://schemas.microsoft.com/office/drawing/2014/main" id="{06E7BEA2-416B-3E80-303C-F5BD8902DB42}"/>
                </a:ext>
              </a:extLst>
            </p:cNvPr>
            <p:cNvGraphicFramePr>
              <a:graphicFrameLocks noChangeAspect="1"/>
            </p:cNvGraphicFramePr>
            <p:nvPr>
              <p:extLst>
                <p:ext uri="{D42A27DB-BD31-4B8C-83A1-F6EECF244321}">
                  <p14:modId xmlns:p14="http://schemas.microsoft.com/office/powerpoint/2010/main" val="2729604937"/>
                </p:ext>
              </p:extLst>
            </p:nvPr>
          </p:nvGraphicFramePr>
          <p:xfrm>
            <a:off x="15993318" y="6306866"/>
            <a:ext cx="8212137" cy="2806700"/>
          </p:xfrm>
          <a:graphic>
            <a:graphicData uri="http://schemas.openxmlformats.org/presentationml/2006/ole">
              <mc:AlternateContent xmlns:mc="http://schemas.openxmlformats.org/markup-compatibility/2006">
                <mc:Choice xmlns:v="urn:schemas-microsoft-com:vml" Requires="v">
                  <p:oleObj name="CS ChemDraw Drawing" r:id="rId6" imgW="5825829" imgH="1995678" progId="ChemDraw.Document.6.0">
                    <p:embed/>
                  </p:oleObj>
                </mc:Choice>
                <mc:Fallback>
                  <p:oleObj name="CS ChemDraw Drawing" r:id="rId6" imgW="5825829" imgH="1995678" progId="ChemDraw.Document.6.0">
                    <p:embed/>
                    <p:pic>
                      <p:nvPicPr>
                        <p:cNvPr id="24" name="Oggetto 23">
                          <a:extLst>
                            <a:ext uri="{FF2B5EF4-FFF2-40B4-BE49-F238E27FC236}">
                              <a16:creationId xmlns:a16="http://schemas.microsoft.com/office/drawing/2014/main" id="{FA2437A4-4D1E-4284-B739-6F85E9B18AC4}"/>
                            </a:ext>
                          </a:extLst>
                        </p:cNvPr>
                        <p:cNvPicPr/>
                        <p:nvPr/>
                      </p:nvPicPr>
                      <p:blipFill>
                        <a:blip r:embed="rId7"/>
                        <a:stretch>
                          <a:fillRect/>
                        </a:stretch>
                      </p:blipFill>
                      <p:spPr>
                        <a:xfrm>
                          <a:off x="15993318" y="6306866"/>
                          <a:ext cx="8212137" cy="2806700"/>
                        </a:xfrm>
                        <a:prstGeom prst="rect">
                          <a:avLst/>
                        </a:prstGeom>
                      </p:spPr>
                    </p:pic>
                  </p:oleObj>
                </mc:Fallback>
              </mc:AlternateContent>
            </a:graphicData>
          </a:graphic>
        </p:graphicFrame>
        <p:graphicFrame>
          <p:nvGraphicFramePr>
            <p:cNvPr id="25" name="Oggetto 24">
              <a:extLst>
                <a:ext uri="{FF2B5EF4-FFF2-40B4-BE49-F238E27FC236}">
                  <a16:creationId xmlns:a16="http://schemas.microsoft.com/office/drawing/2014/main" id="{211535EE-754E-99A6-F85C-C0372B9B44E4}"/>
                </a:ext>
              </a:extLst>
            </p:cNvPr>
            <p:cNvGraphicFramePr>
              <a:graphicFrameLocks noChangeAspect="1"/>
            </p:cNvGraphicFramePr>
            <p:nvPr>
              <p:extLst>
                <p:ext uri="{D42A27DB-BD31-4B8C-83A1-F6EECF244321}">
                  <p14:modId xmlns:p14="http://schemas.microsoft.com/office/powerpoint/2010/main" val="806000588"/>
                </p:ext>
              </p:extLst>
            </p:nvPr>
          </p:nvGraphicFramePr>
          <p:xfrm>
            <a:off x="9146422" y="6293560"/>
            <a:ext cx="5545137" cy="2711450"/>
          </p:xfrm>
          <a:graphic>
            <a:graphicData uri="http://schemas.openxmlformats.org/presentationml/2006/ole">
              <mc:AlternateContent xmlns:mc="http://schemas.openxmlformats.org/markup-compatibility/2006">
                <mc:Choice xmlns:v="urn:schemas-microsoft-com:vml" Requires="v">
                  <p:oleObj name="CS ChemDraw Drawing" r:id="rId8" imgW="3934314" imgH="1924387" progId="ChemDraw.Document.6.0">
                    <p:embed/>
                  </p:oleObj>
                </mc:Choice>
                <mc:Fallback>
                  <p:oleObj name="CS ChemDraw Drawing" r:id="rId8" imgW="3934314" imgH="1924387" progId="ChemDraw.Document.6.0">
                    <p:embed/>
                    <p:pic>
                      <p:nvPicPr>
                        <p:cNvPr id="0" name=""/>
                        <p:cNvPicPr/>
                        <p:nvPr/>
                      </p:nvPicPr>
                      <p:blipFill>
                        <a:blip r:embed="rId9"/>
                        <a:stretch>
                          <a:fillRect/>
                        </a:stretch>
                      </p:blipFill>
                      <p:spPr>
                        <a:xfrm>
                          <a:off x="9146422" y="6293560"/>
                          <a:ext cx="5545137" cy="2711450"/>
                        </a:xfrm>
                        <a:prstGeom prst="rect">
                          <a:avLst/>
                        </a:prstGeom>
                      </p:spPr>
                    </p:pic>
                  </p:oleObj>
                </mc:Fallback>
              </mc:AlternateContent>
            </a:graphicData>
          </a:graphic>
        </p:graphicFrame>
        <p:cxnSp>
          <p:nvCxnSpPr>
            <p:cNvPr id="26" name="Connettore diritto 25">
              <a:extLst>
                <a:ext uri="{FF2B5EF4-FFF2-40B4-BE49-F238E27FC236}">
                  <a16:creationId xmlns:a16="http://schemas.microsoft.com/office/drawing/2014/main" id="{1E426BF1-0985-E760-B5DA-9D3D15F76708}"/>
                </a:ext>
              </a:extLst>
            </p:cNvPr>
            <p:cNvCxnSpPr>
              <a:cxnSpLocks/>
            </p:cNvCxnSpPr>
            <p:nvPr/>
          </p:nvCxnSpPr>
          <p:spPr>
            <a:xfrm>
              <a:off x="15396802" y="6391275"/>
              <a:ext cx="0" cy="2785934"/>
            </a:xfrm>
            <a:prstGeom prst="line">
              <a:avLst/>
            </a:prstGeom>
            <a:ln w="76200">
              <a:solidFill>
                <a:srgbClr val="548235"/>
              </a:solidFill>
            </a:ln>
          </p:spPr>
          <p:style>
            <a:lnRef idx="1">
              <a:schemeClr val="accent1"/>
            </a:lnRef>
            <a:fillRef idx="0">
              <a:schemeClr val="accent1"/>
            </a:fillRef>
            <a:effectRef idx="0">
              <a:schemeClr val="accent1"/>
            </a:effectRef>
            <a:fontRef idx="minor">
              <a:schemeClr val="tx1"/>
            </a:fontRef>
          </p:style>
        </p:cxnSp>
      </p:grpSp>
      <p:pic>
        <p:nvPicPr>
          <p:cNvPr id="29" name="Imagen 21">
            <a:extLst>
              <a:ext uri="{FF2B5EF4-FFF2-40B4-BE49-F238E27FC236}">
                <a16:creationId xmlns:a16="http://schemas.microsoft.com/office/drawing/2014/main" id="{B9B67D4E-5675-E0E7-F8AF-D1FC3B958360}"/>
              </a:ext>
            </a:extLst>
          </p:cNvPr>
          <p:cNvPicPr/>
          <p:nvPr/>
        </p:nvPicPr>
        <p:blipFill>
          <a:blip r:embed="rId10">
            <a:extLst>
              <a:ext uri="{28A0092B-C50C-407E-A947-70E740481C1C}">
                <a14:useLocalDpi xmlns:a14="http://schemas.microsoft.com/office/drawing/2010/main" val="0"/>
              </a:ext>
            </a:extLst>
          </a:blip>
          <a:srcRect/>
          <a:stretch>
            <a:fillRect/>
          </a:stretch>
        </p:blipFill>
        <p:spPr bwMode="auto">
          <a:xfrm>
            <a:off x="9258611" y="8902448"/>
            <a:ext cx="5587161" cy="2808859"/>
          </a:xfrm>
          <a:prstGeom prst="rect">
            <a:avLst/>
          </a:prstGeom>
          <a:noFill/>
          <a:ln>
            <a:noFill/>
          </a:ln>
        </p:spPr>
      </p:pic>
      <p:sp>
        <p:nvSpPr>
          <p:cNvPr id="30" name="CasellaDiTesto 29">
            <a:extLst>
              <a:ext uri="{FF2B5EF4-FFF2-40B4-BE49-F238E27FC236}">
                <a16:creationId xmlns:a16="http://schemas.microsoft.com/office/drawing/2014/main" id="{84BDDE21-693A-036F-0FE0-44FB51DF07AB}"/>
              </a:ext>
            </a:extLst>
          </p:cNvPr>
          <p:cNvSpPr txBox="1"/>
          <p:nvPr/>
        </p:nvSpPr>
        <p:spPr>
          <a:xfrm>
            <a:off x="10118902" y="11816259"/>
            <a:ext cx="3866579" cy="738664"/>
          </a:xfrm>
          <a:prstGeom prst="rect">
            <a:avLst/>
          </a:prstGeom>
          <a:noFill/>
        </p:spPr>
        <p:txBody>
          <a:bodyPr wrap="square" rtlCol="0">
            <a:spAutoFit/>
          </a:bodyPr>
          <a:lstStyle/>
          <a:p>
            <a:pPr algn="ctr"/>
            <a:r>
              <a:rPr lang="en-GB" sz="2100" spc="210" dirty="0">
                <a:solidFill>
                  <a:srgbClr val="071B50"/>
                </a:solidFill>
              </a:rPr>
              <a:t>Figure 2: </a:t>
            </a:r>
            <a:r>
              <a:rPr lang="en-GB" sz="2100" spc="210" dirty="0" err="1">
                <a:solidFill>
                  <a:srgbClr val="071B50"/>
                </a:solidFill>
              </a:rPr>
              <a:t>Hopspot</a:t>
            </a:r>
            <a:r>
              <a:rPr lang="en-GB" sz="2100" spc="210" dirty="0">
                <a:solidFill>
                  <a:srgbClr val="071B50"/>
                </a:solidFill>
              </a:rPr>
              <a:t> map analysis of RnpA. </a:t>
            </a:r>
          </a:p>
        </p:txBody>
      </p:sp>
      <p:graphicFrame>
        <p:nvGraphicFramePr>
          <p:cNvPr id="33" name="Oggetto 32">
            <a:extLst>
              <a:ext uri="{FF2B5EF4-FFF2-40B4-BE49-F238E27FC236}">
                <a16:creationId xmlns:a16="http://schemas.microsoft.com/office/drawing/2014/main" id="{BFD9CA74-C438-ADFB-96FB-198E2AC17CDE}"/>
              </a:ext>
            </a:extLst>
          </p:cNvPr>
          <p:cNvGraphicFramePr>
            <a:graphicFrameLocks noChangeAspect="1"/>
          </p:cNvGraphicFramePr>
          <p:nvPr>
            <p:extLst>
              <p:ext uri="{D42A27DB-BD31-4B8C-83A1-F6EECF244321}">
                <p14:modId xmlns:p14="http://schemas.microsoft.com/office/powerpoint/2010/main" val="2839857689"/>
              </p:ext>
            </p:extLst>
          </p:nvPr>
        </p:nvGraphicFramePr>
        <p:xfrm>
          <a:off x="15784936" y="8625954"/>
          <a:ext cx="9100644" cy="9559044"/>
        </p:xfrm>
        <a:graphic>
          <a:graphicData uri="http://schemas.openxmlformats.org/presentationml/2006/ole">
            <mc:AlternateContent xmlns:mc="http://schemas.openxmlformats.org/markup-compatibility/2006">
              <mc:Choice xmlns:v="urn:schemas-microsoft-com:vml" Requires="v">
                <p:oleObj name="CS ChemDraw Drawing" r:id="rId11" imgW="6319892" imgH="6638225" progId="ChemDraw.Document.6.0">
                  <p:embed/>
                </p:oleObj>
              </mc:Choice>
              <mc:Fallback>
                <p:oleObj name="CS ChemDraw Drawing" r:id="rId11" imgW="6319892" imgH="6638225" progId="ChemDraw.Document.6.0">
                  <p:embed/>
                  <p:pic>
                    <p:nvPicPr>
                      <p:cNvPr id="0" name=""/>
                      <p:cNvPicPr/>
                      <p:nvPr/>
                    </p:nvPicPr>
                    <p:blipFill>
                      <a:blip r:embed="rId12"/>
                      <a:stretch>
                        <a:fillRect/>
                      </a:stretch>
                    </p:blipFill>
                    <p:spPr>
                      <a:xfrm>
                        <a:off x="15784936" y="8625954"/>
                        <a:ext cx="9100644" cy="9559044"/>
                      </a:xfrm>
                      <a:prstGeom prst="rect">
                        <a:avLst/>
                      </a:prstGeom>
                    </p:spPr>
                  </p:pic>
                </p:oleObj>
              </mc:Fallback>
            </mc:AlternateContent>
          </a:graphicData>
        </a:graphic>
      </p:graphicFrame>
      <p:cxnSp>
        <p:nvCxnSpPr>
          <p:cNvPr id="35" name="Connettore diritto 34">
            <a:extLst>
              <a:ext uri="{FF2B5EF4-FFF2-40B4-BE49-F238E27FC236}">
                <a16:creationId xmlns:a16="http://schemas.microsoft.com/office/drawing/2014/main" id="{308D25FC-F181-AF18-40D0-B62670FAE22F}"/>
              </a:ext>
            </a:extLst>
          </p:cNvPr>
          <p:cNvCxnSpPr>
            <a:cxnSpLocks/>
          </p:cNvCxnSpPr>
          <p:nvPr/>
        </p:nvCxnSpPr>
        <p:spPr>
          <a:xfrm>
            <a:off x="16532138" y="8481656"/>
            <a:ext cx="7457932" cy="0"/>
          </a:xfrm>
          <a:prstGeom prst="line">
            <a:avLst/>
          </a:prstGeom>
          <a:ln w="76200">
            <a:solidFill>
              <a:srgbClr val="548235"/>
            </a:solidFill>
          </a:ln>
        </p:spPr>
        <p:style>
          <a:lnRef idx="1">
            <a:schemeClr val="accent1"/>
          </a:lnRef>
          <a:fillRef idx="0">
            <a:schemeClr val="accent1"/>
          </a:fillRef>
          <a:effectRef idx="0">
            <a:schemeClr val="accent1"/>
          </a:effectRef>
          <a:fontRef idx="minor">
            <a:schemeClr val="tx1"/>
          </a:fontRef>
        </p:style>
      </p:cxnSp>
      <p:graphicFrame>
        <p:nvGraphicFramePr>
          <p:cNvPr id="45" name="Oggetto 44">
            <a:extLst>
              <a:ext uri="{FF2B5EF4-FFF2-40B4-BE49-F238E27FC236}">
                <a16:creationId xmlns:a16="http://schemas.microsoft.com/office/drawing/2014/main" id="{B48EC66B-4334-4A0A-3BA2-BD617FA366BA}"/>
              </a:ext>
            </a:extLst>
          </p:cNvPr>
          <p:cNvGraphicFramePr>
            <a:graphicFrameLocks noChangeAspect="1"/>
          </p:cNvGraphicFramePr>
          <p:nvPr>
            <p:extLst>
              <p:ext uri="{D42A27DB-BD31-4B8C-83A1-F6EECF244321}">
                <p14:modId xmlns:p14="http://schemas.microsoft.com/office/powerpoint/2010/main" val="1914892077"/>
              </p:ext>
            </p:extLst>
          </p:nvPr>
        </p:nvGraphicFramePr>
        <p:xfrm>
          <a:off x="17227550" y="6323013"/>
          <a:ext cx="6215063" cy="2027237"/>
        </p:xfrm>
        <a:graphic>
          <a:graphicData uri="http://schemas.openxmlformats.org/presentationml/2006/ole">
            <mc:AlternateContent xmlns:mc="http://schemas.openxmlformats.org/markup-compatibility/2006">
              <mc:Choice xmlns:v="urn:schemas-microsoft-com:vml" Requires="v">
                <p:oleObj name="CS ChemDraw Drawing" r:id="rId13" imgW="4315872" imgH="1407644" progId="ChemDraw.Document.6.0">
                  <p:embed/>
                </p:oleObj>
              </mc:Choice>
              <mc:Fallback>
                <p:oleObj name="CS ChemDraw Drawing" r:id="rId13" imgW="4315872" imgH="1407644" progId="ChemDraw.Document.6.0">
                  <p:embed/>
                  <p:pic>
                    <p:nvPicPr>
                      <p:cNvPr id="0" name=""/>
                      <p:cNvPicPr/>
                      <p:nvPr/>
                    </p:nvPicPr>
                    <p:blipFill>
                      <a:blip r:embed="rId14"/>
                      <a:stretch>
                        <a:fillRect/>
                      </a:stretch>
                    </p:blipFill>
                    <p:spPr>
                      <a:xfrm>
                        <a:off x="17227550" y="6323013"/>
                        <a:ext cx="6215063" cy="2027237"/>
                      </a:xfrm>
                      <a:prstGeom prst="rect">
                        <a:avLst/>
                      </a:prstGeom>
                    </p:spPr>
                  </p:pic>
                </p:oleObj>
              </mc:Fallback>
            </mc:AlternateContent>
          </a:graphicData>
        </a:graphic>
      </p:graphicFrame>
      <p:sp>
        <p:nvSpPr>
          <p:cNvPr id="49" name="CasellaDiTesto 48">
            <a:extLst>
              <a:ext uri="{FF2B5EF4-FFF2-40B4-BE49-F238E27FC236}">
                <a16:creationId xmlns:a16="http://schemas.microsoft.com/office/drawing/2014/main" id="{0613E1DB-0ADD-60EC-132D-EC84D9149E75}"/>
              </a:ext>
            </a:extLst>
          </p:cNvPr>
          <p:cNvSpPr txBox="1"/>
          <p:nvPr/>
        </p:nvSpPr>
        <p:spPr>
          <a:xfrm>
            <a:off x="15655435" y="18233556"/>
            <a:ext cx="9355648" cy="738664"/>
          </a:xfrm>
          <a:prstGeom prst="rect">
            <a:avLst/>
          </a:prstGeom>
          <a:noFill/>
        </p:spPr>
        <p:txBody>
          <a:bodyPr wrap="square" rtlCol="0">
            <a:spAutoFit/>
          </a:bodyPr>
          <a:lstStyle/>
          <a:p>
            <a:pPr algn="ctr"/>
            <a:r>
              <a:rPr lang="en-GB" sz="2100" spc="210" dirty="0">
                <a:solidFill>
                  <a:srgbClr val="071B50"/>
                </a:solidFill>
              </a:rPr>
              <a:t>Figure 3: Structures of the reference compounds (JC1, JC2 and RNPA2000 above) and of the compounds object of the present work. </a:t>
            </a:r>
          </a:p>
        </p:txBody>
      </p:sp>
      <p:cxnSp>
        <p:nvCxnSpPr>
          <p:cNvPr id="50" name="Connettore diritto 49">
            <a:extLst>
              <a:ext uri="{FF2B5EF4-FFF2-40B4-BE49-F238E27FC236}">
                <a16:creationId xmlns:a16="http://schemas.microsoft.com/office/drawing/2014/main" id="{53A63C01-A835-25C5-4B86-BDB7765F2CC7}"/>
              </a:ext>
            </a:extLst>
          </p:cNvPr>
          <p:cNvCxnSpPr>
            <a:cxnSpLocks/>
          </p:cNvCxnSpPr>
          <p:nvPr/>
        </p:nvCxnSpPr>
        <p:spPr>
          <a:xfrm>
            <a:off x="8647015" y="19223561"/>
            <a:ext cx="15929748" cy="0"/>
          </a:xfrm>
          <a:prstGeom prst="line">
            <a:avLst/>
          </a:prstGeom>
          <a:ln w="76200">
            <a:solidFill>
              <a:srgbClr val="548235"/>
            </a:solidFill>
          </a:ln>
        </p:spPr>
        <p:style>
          <a:lnRef idx="1">
            <a:schemeClr val="accent1"/>
          </a:lnRef>
          <a:fillRef idx="0">
            <a:schemeClr val="accent1"/>
          </a:fillRef>
          <a:effectRef idx="0">
            <a:schemeClr val="accent1"/>
          </a:effectRef>
          <a:fontRef idx="minor">
            <a:schemeClr val="tx1"/>
          </a:fontRef>
        </p:style>
      </p:cxnSp>
      <p:graphicFrame>
        <p:nvGraphicFramePr>
          <p:cNvPr id="59" name="Oggetto 58">
            <a:extLst>
              <a:ext uri="{FF2B5EF4-FFF2-40B4-BE49-F238E27FC236}">
                <a16:creationId xmlns:a16="http://schemas.microsoft.com/office/drawing/2014/main" id="{85464C9A-AFC8-4DE1-76D5-3F95129240E1}"/>
              </a:ext>
            </a:extLst>
          </p:cNvPr>
          <p:cNvGraphicFramePr>
            <a:graphicFrameLocks noChangeAspect="1"/>
          </p:cNvGraphicFramePr>
          <p:nvPr>
            <p:extLst>
              <p:ext uri="{D42A27DB-BD31-4B8C-83A1-F6EECF244321}">
                <p14:modId xmlns:p14="http://schemas.microsoft.com/office/powerpoint/2010/main" val="3494439184"/>
              </p:ext>
            </p:extLst>
          </p:nvPr>
        </p:nvGraphicFramePr>
        <p:xfrm>
          <a:off x="1196133" y="24989602"/>
          <a:ext cx="5567362" cy="3317875"/>
        </p:xfrm>
        <a:graphic>
          <a:graphicData uri="http://schemas.openxmlformats.org/presentationml/2006/ole">
            <mc:AlternateContent xmlns:mc="http://schemas.openxmlformats.org/markup-compatibility/2006">
              <mc:Choice xmlns:v="urn:schemas-microsoft-com:vml" Requires="v">
                <p:oleObj name="CS ChemDraw Drawing" r:id="rId15" imgW="3948197" imgH="2352613" progId="ChemDraw.Document.6.0">
                  <p:embed/>
                </p:oleObj>
              </mc:Choice>
              <mc:Fallback>
                <p:oleObj name="CS ChemDraw Drawing" r:id="rId15" imgW="3948197" imgH="2352613" progId="ChemDraw.Document.6.0">
                  <p:embed/>
                  <p:pic>
                    <p:nvPicPr>
                      <p:cNvPr id="0" name=""/>
                      <p:cNvPicPr/>
                      <p:nvPr/>
                    </p:nvPicPr>
                    <p:blipFill>
                      <a:blip r:embed="rId16"/>
                      <a:stretch>
                        <a:fillRect/>
                      </a:stretch>
                    </p:blipFill>
                    <p:spPr>
                      <a:xfrm>
                        <a:off x="1196133" y="24989602"/>
                        <a:ext cx="5567362" cy="3317875"/>
                      </a:xfrm>
                      <a:prstGeom prst="rect">
                        <a:avLst/>
                      </a:prstGeom>
                    </p:spPr>
                  </p:pic>
                </p:oleObj>
              </mc:Fallback>
            </mc:AlternateContent>
          </a:graphicData>
        </a:graphic>
      </p:graphicFrame>
      <p:cxnSp>
        <p:nvCxnSpPr>
          <p:cNvPr id="1795" name="Connettore diritto 1794">
            <a:extLst>
              <a:ext uri="{FF2B5EF4-FFF2-40B4-BE49-F238E27FC236}">
                <a16:creationId xmlns:a16="http://schemas.microsoft.com/office/drawing/2014/main" id="{A0C58D8D-A626-3647-AC08-5BBA6AAA8841}"/>
              </a:ext>
            </a:extLst>
          </p:cNvPr>
          <p:cNvCxnSpPr>
            <a:cxnSpLocks/>
          </p:cNvCxnSpPr>
          <p:nvPr/>
        </p:nvCxnSpPr>
        <p:spPr>
          <a:xfrm>
            <a:off x="7363758" y="24602233"/>
            <a:ext cx="0" cy="3654470"/>
          </a:xfrm>
          <a:prstGeom prst="line">
            <a:avLst/>
          </a:prstGeom>
          <a:ln w="76200">
            <a:solidFill>
              <a:srgbClr val="548235"/>
            </a:solidFill>
          </a:ln>
        </p:spPr>
        <p:style>
          <a:lnRef idx="1">
            <a:schemeClr val="accent1"/>
          </a:lnRef>
          <a:fillRef idx="0">
            <a:schemeClr val="accent1"/>
          </a:fillRef>
          <a:effectRef idx="0">
            <a:schemeClr val="accent1"/>
          </a:effectRef>
          <a:fontRef idx="minor">
            <a:schemeClr val="tx1"/>
          </a:fontRef>
        </p:style>
      </p:cxnSp>
      <p:graphicFrame>
        <p:nvGraphicFramePr>
          <p:cNvPr id="1796" name="Oggetto 1795">
            <a:extLst>
              <a:ext uri="{FF2B5EF4-FFF2-40B4-BE49-F238E27FC236}">
                <a16:creationId xmlns:a16="http://schemas.microsoft.com/office/drawing/2014/main" id="{38E9ACCA-5D5B-7127-4CFD-001276C31B11}"/>
              </a:ext>
            </a:extLst>
          </p:cNvPr>
          <p:cNvGraphicFramePr>
            <a:graphicFrameLocks noChangeAspect="1"/>
          </p:cNvGraphicFramePr>
          <p:nvPr>
            <p:extLst>
              <p:ext uri="{D42A27DB-BD31-4B8C-83A1-F6EECF244321}">
                <p14:modId xmlns:p14="http://schemas.microsoft.com/office/powerpoint/2010/main" val="583824433"/>
              </p:ext>
            </p:extLst>
          </p:nvPr>
        </p:nvGraphicFramePr>
        <p:xfrm>
          <a:off x="8424373" y="24679822"/>
          <a:ext cx="6983412" cy="4076700"/>
        </p:xfrm>
        <a:graphic>
          <a:graphicData uri="http://schemas.openxmlformats.org/presentationml/2006/ole">
            <mc:AlternateContent xmlns:mc="http://schemas.openxmlformats.org/markup-compatibility/2006">
              <mc:Choice xmlns:v="urn:schemas-microsoft-com:vml" Requires="v">
                <p:oleObj name="CS ChemDraw Drawing" r:id="rId17" imgW="4950686" imgH="2893757" progId="ChemDraw.Document.6.0">
                  <p:embed/>
                </p:oleObj>
              </mc:Choice>
              <mc:Fallback>
                <p:oleObj name="CS ChemDraw Drawing" r:id="rId17" imgW="4950686" imgH="2893757" progId="ChemDraw.Document.6.0">
                  <p:embed/>
                  <p:pic>
                    <p:nvPicPr>
                      <p:cNvPr id="0" name=""/>
                      <p:cNvPicPr/>
                      <p:nvPr/>
                    </p:nvPicPr>
                    <p:blipFill>
                      <a:blip r:embed="rId18"/>
                      <a:stretch>
                        <a:fillRect/>
                      </a:stretch>
                    </p:blipFill>
                    <p:spPr>
                      <a:xfrm>
                        <a:off x="8424373" y="24679822"/>
                        <a:ext cx="6983412" cy="4076700"/>
                      </a:xfrm>
                      <a:prstGeom prst="rect">
                        <a:avLst/>
                      </a:prstGeom>
                    </p:spPr>
                  </p:pic>
                </p:oleObj>
              </mc:Fallback>
            </mc:AlternateContent>
          </a:graphicData>
        </a:graphic>
      </p:graphicFrame>
      <p:graphicFrame>
        <p:nvGraphicFramePr>
          <p:cNvPr id="1802" name="Tabella 1801">
            <a:extLst>
              <a:ext uri="{FF2B5EF4-FFF2-40B4-BE49-F238E27FC236}">
                <a16:creationId xmlns:a16="http://schemas.microsoft.com/office/drawing/2014/main" id="{10C27D38-4CF0-74B1-B1D6-0172C426E9B0}"/>
              </a:ext>
            </a:extLst>
          </p:cNvPr>
          <p:cNvGraphicFramePr>
            <a:graphicFrameLocks noGrp="1"/>
          </p:cNvGraphicFramePr>
          <p:nvPr>
            <p:extLst>
              <p:ext uri="{D42A27DB-BD31-4B8C-83A1-F6EECF244321}">
                <p14:modId xmlns:p14="http://schemas.microsoft.com/office/powerpoint/2010/main" val="1307944268"/>
              </p:ext>
            </p:extLst>
          </p:nvPr>
        </p:nvGraphicFramePr>
        <p:xfrm>
          <a:off x="17620589" y="22943521"/>
          <a:ext cx="6611606" cy="7375088"/>
        </p:xfrm>
        <a:graphic>
          <a:graphicData uri="http://schemas.openxmlformats.org/drawingml/2006/table">
            <a:tbl>
              <a:tblPr firstRow="1" firstCol="1" bandRow="1">
                <a:tableStyleId>{93296810-A885-4BE3-A3E7-6D5BEEA58F35}</a:tableStyleId>
              </a:tblPr>
              <a:tblGrid>
                <a:gridCol w="777547">
                  <a:extLst>
                    <a:ext uri="{9D8B030D-6E8A-4147-A177-3AD203B41FA5}">
                      <a16:colId xmlns:a16="http://schemas.microsoft.com/office/drawing/2014/main" val="3776758449"/>
                    </a:ext>
                  </a:extLst>
                </a:gridCol>
                <a:gridCol w="827526">
                  <a:extLst>
                    <a:ext uri="{9D8B030D-6E8A-4147-A177-3AD203B41FA5}">
                      <a16:colId xmlns:a16="http://schemas.microsoft.com/office/drawing/2014/main" val="1977541342"/>
                    </a:ext>
                  </a:extLst>
                </a:gridCol>
                <a:gridCol w="827526">
                  <a:extLst>
                    <a:ext uri="{9D8B030D-6E8A-4147-A177-3AD203B41FA5}">
                      <a16:colId xmlns:a16="http://schemas.microsoft.com/office/drawing/2014/main" val="2819130034"/>
                    </a:ext>
                  </a:extLst>
                </a:gridCol>
                <a:gridCol w="827526">
                  <a:extLst>
                    <a:ext uri="{9D8B030D-6E8A-4147-A177-3AD203B41FA5}">
                      <a16:colId xmlns:a16="http://schemas.microsoft.com/office/drawing/2014/main" val="163580985"/>
                    </a:ext>
                  </a:extLst>
                </a:gridCol>
                <a:gridCol w="1655052">
                  <a:extLst>
                    <a:ext uri="{9D8B030D-6E8A-4147-A177-3AD203B41FA5}">
                      <a16:colId xmlns:a16="http://schemas.microsoft.com/office/drawing/2014/main" val="3512659485"/>
                    </a:ext>
                  </a:extLst>
                </a:gridCol>
                <a:gridCol w="1696429">
                  <a:extLst>
                    <a:ext uri="{9D8B030D-6E8A-4147-A177-3AD203B41FA5}">
                      <a16:colId xmlns:a16="http://schemas.microsoft.com/office/drawing/2014/main" val="2225727767"/>
                    </a:ext>
                  </a:extLst>
                </a:gridCol>
              </a:tblGrid>
              <a:tr h="283866">
                <a:tc rowSpan="2">
                  <a:txBody>
                    <a:bodyPr/>
                    <a:lstStyle/>
                    <a:p>
                      <a:pPr algn="ctr">
                        <a:lnSpc>
                          <a:spcPct val="107000"/>
                        </a:lnSpc>
                        <a:spcAft>
                          <a:spcPts val="0"/>
                        </a:spcAft>
                      </a:pPr>
                      <a:r>
                        <a:rPr lang="en-US" sz="1600" dirty="0">
                          <a:effectLst/>
                        </a:rPr>
                        <a:t>Compound</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algn="ctr">
                        <a:lnSpc>
                          <a:spcPct val="107000"/>
                        </a:lnSpc>
                        <a:spcAft>
                          <a:spcPts val="0"/>
                        </a:spcAft>
                      </a:pPr>
                      <a:r>
                        <a:rPr lang="it-IT" sz="1600" b="1" dirty="0">
                          <a:effectLst/>
                        </a:rPr>
                        <a:t>MIC</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algn="ctr">
                        <a:lnSpc>
                          <a:spcPct val="107000"/>
                        </a:lnSpc>
                        <a:spcAft>
                          <a:spcPts val="0"/>
                        </a:spcAft>
                      </a:pPr>
                      <a:r>
                        <a:rPr lang="it-IT" sz="1600" b="1" dirty="0">
                          <a:effectLst/>
                        </a:rPr>
                        <a:t>MIC</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algn="ctr">
                        <a:lnSpc>
                          <a:spcPct val="107000"/>
                        </a:lnSpc>
                        <a:spcAft>
                          <a:spcPts val="0"/>
                        </a:spcAft>
                      </a:pPr>
                      <a:r>
                        <a:rPr lang="it-IT" sz="1600" b="1" dirty="0">
                          <a:effectLst/>
                        </a:rPr>
                        <a:t>MIC</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gridSpan="2">
                  <a:txBody>
                    <a:bodyPr/>
                    <a:lstStyle/>
                    <a:p>
                      <a:pPr algn="ctr">
                        <a:lnSpc>
                          <a:spcPct val="107000"/>
                        </a:lnSpc>
                        <a:spcAft>
                          <a:spcPts val="0"/>
                        </a:spcAft>
                      </a:pPr>
                      <a:r>
                        <a:rPr lang="it-IT" sz="1600" b="1" i="1" dirty="0">
                          <a:effectLst/>
                        </a:rPr>
                        <a:t>In vitro </a:t>
                      </a:r>
                      <a:r>
                        <a:rPr lang="it-IT" sz="1600" b="1" dirty="0" err="1">
                          <a:effectLst/>
                        </a:rPr>
                        <a:t>Assays</a:t>
                      </a:r>
                      <a:endParaRPr lang="it-IT" sz="16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hMerge="1">
                  <a:txBody>
                    <a:bodyPr/>
                    <a:lstStyle/>
                    <a:p>
                      <a:pPr algn="ctr">
                        <a:lnSpc>
                          <a:spcPct val="107000"/>
                        </a:lnSpc>
                        <a:spcAft>
                          <a:spcPts val="0"/>
                        </a:spcAft>
                      </a:pP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solidFill>
                      <a:srgbClr val="071B50"/>
                    </a:solidFill>
                  </a:tcPr>
                </a:tc>
                <a:extLst>
                  <a:ext uri="{0D108BD9-81ED-4DB2-BD59-A6C34878D82A}">
                    <a16:rowId xmlns:a16="http://schemas.microsoft.com/office/drawing/2014/main" val="2548482925"/>
                  </a:ext>
                </a:extLst>
              </a:tr>
              <a:tr h="809383">
                <a:tc vMerge="1">
                  <a:txBody>
                    <a:bodyPr/>
                    <a:lstStyle/>
                    <a:p>
                      <a:endParaRPr lang="it-IT"/>
                    </a:p>
                  </a:txBody>
                  <a:tcPr/>
                </a:tc>
                <a:tc>
                  <a:txBody>
                    <a:bodyPr/>
                    <a:lstStyle/>
                    <a:p>
                      <a:pPr algn="ctr">
                        <a:lnSpc>
                          <a:spcPct val="107000"/>
                        </a:lnSpc>
                        <a:spcAft>
                          <a:spcPts val="0"/>
                        </a:spcAft>
                      </a:pPr>
                      <a:r>
                        <a:rPr lang="en-US" sz="1600" dirty="0">
                          <a:effectLst/>
                        </a:rPr>
                        <a:t>MSSA</a:t>
                      </a:r>
                    </a:p>
                    <a:p>
                      <a:pPr algn="ctr">
                        <a:lnSpc>
                          <a:spcPct val="107000"/>
                        </a:lnSpc>
                        <a:spcAft>
                          <a:spcPts val="0"/>
                        </a:spcAft>
                      </a:pPr>
                      <a:r>
                        <a:rPr lang="en-US" sz="1600" dirty="0">
                          <a:effectLst/>
                        </a:rPr>
                        <a:t>(µM)</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algn="ctr">
                        <a:lnSpc>
                          <a:spcPct val="107000"/>
                        </a:lnSpc>
                        <a:spcAft>
                          <a:spcPts val="0"/>
                        </a:spcAft>
                        <a:tabLst>
                          <a:tab pos="207645" algn="l"/>
                        </a:tabLst>
                      </a:pPr>
                      <a:r>
                        <a:rPr lang="en-US" sz="1600" dirty="0">
                          <a:effectLst/>
                        </a:rPr>
                        <a:t>MRSA</a:t>
                      </a:r>
                    </a:p>
                    <a:p>
                      <a:pPr algn="ctr">
                        <a:lnSpc>
                          <a:spcPct val="107000"/>
                        </a:lnSpc>
                        <a:spcAft>
                          <a:spcPts val="0"/>
                        </a:spcAft>
                        <a:tabLst>
                          <a:tab pos="207645" algn="l"/>
                        </a:tabLst>
                      </a:pPr>
                      <a:r>
                        <a:rPr lang="en-US" sz="1600" dirty="0">
                          <a:effectLst/>
                        </a:rPr>
                        <a:t>(µM)</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algn="ctr">
                        <a:lnSpc>
                          <a:spcPct val="107000"/>
                        </a:lnSpc>
                        <a:spcAft>
                          <a:spcPts val="0"/>
                        </a:spcAft>
                      </a:pPr>
                      <a:r>
                        <a:rPr lang="en-US" sz="1600" dirty="0">
                          <a:effectLst/>
                        </a:rPr>
                        <a:t>UAMS-1 (µM)</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algn="ctr">
                        <a:lnSpc>
                          <a:spcPct val="107000"/>
                        </a:lnSpc>
                        <a:spcAft>
                          <a:spcPts val="0"/>
                        </a:spcAft>
                      </a:pPr>
                      <a:r>
                        <a:rPr lang="en-US" sz="1600" kern="1200" baseline="-25000" dirty="0">
                          <a:effectLst/>
                        </a:rPr>
                        <a:t>D</a:t>
                      </a:r>
                      <a:r>
                        <a:rPr lang="en-US" sz="1600" kern="1200" dirty="0">
                          <a:effectLst/>
                        </a:rPr>
                        <a:t>IC</a:t>
                      </a:r>
                      <a:r>
                        <a:rPr lang="en-US" sz="1600" kern="1200" baseline="-25000" dirty="0">
                          <a:effectLst/>
                        </a:rPr>
                        <a:t>50</a:t>
                      </a:r>
                    </a:p>
                    <a:p>
                      <a:pPr algn="ctr">
                        <a:lnSpc>
                          <a:spcPct val="107000"/>
                        </a:lnSpc>
                        <a:spcAft>
                          <a:spcPts val="0"/>
                        </a:spcAft>
                      </a:pPr>
                      <a:r>
                        <a:rPr lang="en-US" sz="1600" dirty="0">
                          <a:effectLst/>
                        </a:rPr>
                        <a:t>(µM)</a:t>
                      </a:r>
                      <a:endParaRPr lang="it-IT" sz="1600" kern="1200" baseline="-25000" dirty="0">
                        <a:solidFill>
                          <a:schemeClr val="dk1"/>
                        </a:solidFill>
                        <a:effectLst/>
                        <a:latin typeface="+mn-lt"/>
                        <a:ea typeface="+mn-ea"/>
                        <a:cs typeface="+mn-cs"/>
                      </a:endParaRPr>
                    </a:p>
                  </a:txBody>
                  <a:tcPr marL="63423" marR="63423" marT="0" marB="0" anchor="ctr"/>
                </a:tc>
                <a:tc>
                  <a:txBody>
                    <a:bodyPr/>
                    <a:lstStyle/>
                    <a:p>
                      <a:pPr algn="ctr">
                        <a:lnSpc>
                          <a:spcPct val="107000"/>
                        </a:lnSpc>
                        <a:spcAft>
                          <a:spcPts val="0"/>
                        </a:spcAft>
                      </a:pPr>
                      <a:r>
                        <a:rPr lang="en-US" sz="1600" kern="1200" baseline="-25000" dirty="0">
                          <a:effectLst/>
                        </a:rPr>
                        <a:t>p</a:t>
                      </a:r>
                      <a:r>
                        <a:rPr lang="en-US" sz="1600" kern="1200" dirty="0">
                          <a:effectLst/>
                        </a:rPr>
                        <a:t>IC</a:t>
                      </a:r>
                      <a:r>
                        <a:rPr lang="en-US" sz="1600" kern="1200" baseline="-25000" dirty="0">
                          <a:effectLst/>
                        </a:rPr>
                        <a:t>50</a:t>
                      </a:r>
                    </a:p>
                    <a:p>
                      <a:pPr algn="ctr">
                        <a:lnSpc>
                          <a:spcPct val="107000"/>
                        </a:lnSpc>
                        <a:spcAft>
                          <a:spcPts val="0"/>
                        </a:spcAft>
                      </a:pPr>
                      <a:r>
                        <a:rPr lang="en-US" sz="1600" dirty="0">
                          <a:effectLst/>
                        </a:rPr>
                        <a:t>(µM)</a:t>
                      </a:r>
                      <a:endParaRPr lang="it-IT" sz="1600" kern="1200" baseline="-25000" dirty="0">
                        <a:solidFill>
                          <a:schemeClr val="dk1"/>
                        </a:solidFill>
                        <a:effectLst/>
                        <a:latin typeface="+mn-lt"/>
                        <a:ea typeface="+mn-ea"/>
                        <a:cs typeface="+mn-cs"/>
                      </a:endParaRPr>
                    </a:p>
                  </a:txBody>
                  <a:tcPr marL="63423" marR="63423" marT="0" marB="0" anchor="ctr"/>
                </a:tc>
                <a:extLst>
                  <a:ext uri="{0D108BD9-81ED-4DB2-BD59-A6C34878D82A}">
                    <a16:rowId xmlns:a16="http://schemas.microsoft.com/office/drawing/2014/main" val="3689977204"/>
                  </a:ext>
                </a:extLst>
              </a:tr>
              <a:tr h="537283">
                <a:tc>
                  <a:txBody>
                    <a:bodyPr/>
                    <a:lstStyle/>
                    <a:p>
                      <a:pPr algn="ctr">
                        <a:lnSpc>
                          <a:spcPct val="107000"/>
                        </a:lnSpc>
                        <a:spcAft>
                          <a:spcPts val="0"/>
                        </a:spcAft>
                      </a:pPr>
                      <a:r>
                        <a:rPr lang="it-IT" sz="1600" b="1" dirty="0">
                          <a:effectLst/>
                        </a:rPr>
                        <a:t>RNPA2000</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solidFill>
                      <a:schemeClr val="accent6">
                        <a:lumMod val="60000"/>
                        <a:lumOff val="40000"/>
                      </a:schemeClr>
                    </a:solidFill>
                  </a:tcPr>
                </a:tc>
                <a:tc>
                  <a:txBody>
                    <a:bodyPr/>
                    <a:lstStyle/>
                    <a:p>
                      <a:pPr marL="0" algn="ctr" defTabSz="2519995" rtl="0" eaLnBrk="1" latinLnBrk="0" hangingPunct="1">
                        <a:lnSpc>
                          <a:spcPct val="107000"/>
                        </a:lnSpc>
                        <a:spcAft>
                          <a:spcPts val="0"/>
                        </a:spcAft>
                      </a:pPr>
                      <a:r>
                        <a:rPr lang="it-IT" sz="1600" kern="1200" dirty="0">
                          <a:solidFill>
                            <a:schemeClr val="dk1"/>
                          </a:solidFill>
                          <a:effectLst/>
                        </a:rPr>
                        <a:t>-</a:t>
                      </a:r>
                      <a:endParaRPr lang="it-IT" sz="1600" kern="1200" dirty="0">
                        <a:solidFill>
                          <a:schemeClr val="dk1"/>
                        </a:solidFill>
                        <a:effectLst/>
                        <a:latin typeface="+mn-lt"/>
                        <a:ea typeface="+mn-ea"/>
                        <a:cs typeface="+mn-cs"/>
                      </a:endParaRPr>
                    </a:p>
                  </a:txBody>
                  <a:tcPr marL="63423" marR="63423" marT="0" marB="0" anchor="ctr">
                    <a:solidFill>
                      <a:schemeClr val="accent6">
                        <a:lumMod val="60000"/>
                        <a:lumOff val="40000"/>
                      </a:schemeClr>
                    </a:solidFill>
                  </a:tcPr>
                </a:tc>
                <a:tc>
                  <a:txBody>
                    <a:bodyPr/>
                    <a:lstStyle/>
                    <a:p>
                      <a:pPr marL="0" algn="ctr" defTabSz="2519995" rtl="0" eaLnBrk="1" latinLnBrk="0" hangingPunct="1">
                        <a:lnSpc>
                          <a:spcPct val="107000"/>
                        </a:lnSpc>
                        <a:spcAft>
                          <a:spcPts val="0"/>
                        </a:spcAft>
                        <a:tabLst>
                          <a:tab pos="207645" algn="l"/>
                        </a:tabLst>
                      </a:pPr>
                      <a:r>
                        <a:rPr lang="it-IT" sz="1600" kern="1200" dirty="0">
                          <a:solidFill>
                            <a:schemeClr val="dk1"/>
                          </a:solidFill>
                          <a:effectLst/>
                        </a:rPr>
                        <a:t>-</a:t>
                      </a:r>
                      <a:endParaRPr lang="it-IT" sz="1600" kern="1200" dirty="0">
                        <a:solidFill>
                          <a:schemeClr val="dk1"/>
                        </a:solidFill>
                        <a:effectLst/>
                        <a:latin typeface="+mn-lt"/>
                        <a:ea typeface="+mn-ea"/>
                        <a:cs typeface="+mn-cs"/>
                      </a:endParaRPr>
                    </a:p>
                  </a:txBody>
                  <a:tcPr marL="63423" marR="63423" marT="0" marB="0" anchor="ctr">
                    <a:solidFill>
                      <a:schemeClr val="accent6">
                        <a:lumMod val="60000"/>
                        <a:lumOff val="40000"/>
                      </a:schemeClr>
                    </a:solidFill>
                  </a:tcPr>
                </a:tc>
                <a:tc>
                  <a:txBody>
                    <a:bodyPr/>
                    <a:lstStyle/>
                    <a:p>
                      <a:pPr marL="0" algn="ctr" defTabSz="2519995" rtl="0" eaLnBrk="1" latinLnBrk="0" hangingPunct="1">
                        <a:lnSpc>
                          <a:spcPct val="107000"/>
                        </a:lnSpc>
                        <a:spcAft>
                          <a:spcPts val="0"/>
                        </a:spcAft>
                      </a:pPr>
                      <a:r>
                        <a:rPr lang="it-IT" sz="1600" kern="1200" dirty="0">
                          <a:solidFill>
                            <a:schemeClr val="dk1"/>
                          </a:solidFill>
                          <a:effectLst/>
                        </a:rPr>
                        <a:t>44</a:t>
                      </a:r>
                      <a:endParaRPr lang="it-IT" sz="1600" kern="1200" dirty="0">
                        <a:solidFill>
                          <a:schemeClr val="dk1"/>
                        </a:solidFill>
                        <a:effectLst/>
                        <a:latin typeface="+mn-lt"/>
                        <a:ea typeface="+mn-ea"/>
                        <a:cs typeface="+mn-cs"/>
                      </a:endParaRPr>
                    </a:p>
                  </a:txBody>
                  <a:tcPr marL="63423" marR="63423" marT="0" marB="0" anchor="ctr">
                    <a:solidFill>
                      <a:schemeClr val="accent6">
                        <a:lumMod val="60000"/>
                        <a:lumOff val="40000"/>
                      </a:schemeClr>
                    </a:solidFill>
                  </a:tcPr>
                </a:tc>
                <a:tc>
                  <a:txBody>
                    <a:bodyPr/>
                    <a:lstStyle/>
                    <a:p>
                      <a:pPr marL="0" algn="ctr" defTabSz="2519995" rtl="0" eaLnBrk="1" latinLnBrk="0" hangingPunct="1">
                        <a:lnSpc>
                          <a:spcPct val="107000"/>
                        </a:lnSpc>
                        <a:spcAft>
                          <a:spcPts val="0"/>
                        </a:spcAft>
                      </a:pPr>
                      <a:r>
                        <a:rPr lang="it-IT" sz="1600" kern="1200" dirty="0">
                          <a:solidFill>
                            <a:schemeClr val="dk1"/>
                          </a:solidFill>
                          <a:effectLst/>
                          <a:latin typeface="+mn-lt"/>
                          <a:ea typeface="+mn-ea"/>
                          <a:cs typeface="+mn-cs"/>
                        </a:rPr>
                        <a:t>275</a:t>
                      </a:r>
                      <a:endParaRPr lang="en-GB" sz="1600" kern="1200" dirty="0">
                        <a:solidFill>
                          <a:schemeClr val="dk1"/>
                        </a:solidFill>
                        <a:effectLst/>
                        <a:latin typeface="+mn-lt"/>
                        <a:ea typeface="+mn-ea"/>
                        <a:cs typeface="+mn-cs"/>
                      </a:endParaRPr>
                    </a:p>
                  </a:txBody>
                  <a:tcPr marL="0" marR="0" marT="0" marB="0" anchor="ctr">
                    <a:solidFill>
                      <a:schemeClr val="accent6">
                        <a:lumMod val="60000"/>
                        <a:lumOff val="40000"/>
                      </a:schemeClr>
                    </a:solidFill>
                  </a:tcPr>
                </a:tc>
                <a:tc>
                  <a:txBody>
                    <a:bodyPr/>
                    <a:lstStyle/>
                    <a:p>
                      <a:pPr marL="0" algn="ctr" defTabSz="2519995" rtl="0" eaLnBrk="1" latinLnBrk="0" hangingPunct="1">
                        <a:lnSpc>
                          <a:spcPct val="107000"/>
                        </a:lnSpc>
                        <a:spcAft>
                          <a:spcPts val="0"/>
                        </a:spcAft>
                      </a:pPr>
                      <a:r>
                        <a:rPr lang="it-IT" sz="1600" kern="1200" dirty="0">
                          <a:solidFill>
                            <a:schemeClr val="dk1"/>
                          </a:solidFill>
                          <a:effectLst/>
                          <a:latin typeface="+mn-lt"/>
                          <a:ea typeface="+mn-ea"/>
                          <a:cs typeface="+mn-cs"/>
                        </a:rPr>
                        <a:t>140</a:t>
                      </a:r>
                    </a:p>
                  </a:txBody>
                  <a:tcPr marL="63423" marR="63423" marT="0" marB="0" anchor="ctr">
                    <a:solidFill>
                      <a:schemeClr val="accent6">
                        <a:lumMod val="60000"/>
                        <a:lumOff val="40000"/>
                      </a:schemeClr>
                    </a:solidFill>
                  </a:tcPr>
                </a:tc>
                <a:extLst>
                  <a:ext uri="{0D108BD9-81ED-4DB2-BD59-A6C34878D82A}">
                    <a16:rowId xmlns:a16="http://schemas.microsoft.com/office/drawing/2014/main" val="1771692579"/>
                  </a:ext>
                </a:extLst>
              </a:tr>
              <a:tr h="358667">
                <a:tc>
                  <a:txBody>
                    <a:bodyPr/>
                    <a:lstStyle/>
                    <a:p>
                      <a:pPr algn="ctr">
                        <a:lnSpc>
                          <a:spcPct val="107000"/>
                        </a:lnSpc>
                        <a:spcAft>
                          <a:spcPts val="0"/>
                        </a:spcAft>
                      </a:pPr>
                      <a:r>
                        <a:rPr lang="en-US" sz="1600" dirty="0">
                          <a:effectLst/>
                        </a:rPr>
                        <a:t>1</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solidFill>
                            <a:schemeClr val="dk1"/>
                          </a:solidFill>
                          <a:effectLst/>
                          <a:latin typeface="+mn-lt"/>
                          <a:ea typeface="+mn-ea"/>
                          <a:cs typeface="+mn-cs"/>
                        </a:rPr>
                        <a:t>72.5</a:t>
                      </a:r>
                      <a:endParaRPr lang="en-GB" sz="1600" kern="1200" dirty="0">
                        <a:solidFill>
                          <a:schemeClr val="dk1"/>
                        </a:solidFill>
                        <a:effectLst/>
                        <a:latin typeface="+mn-lt"/>
                        <a:ea typeface="+mn-ea"/>
                        <a:cs typeface="+mn-cs"/>
                      </a:endParaRPr>
                    </a:p>
                  </a:txBody>
                  <a:tcPr marL="0" marR="0" marT="0" marB="0" anchor="ctr"/>
                </a:tc>
                <a:tc>
                  <a:txBody>
                    <a:bodyPr/>
                    <a:lstStyle/>
                    <a:p>
                      <a:pPr marL="0" algn="ctr" defTabSz="2519995" rtl="0" eaLnBrk="1" latinLnBrk="0" hangingPunct="1">
                        <a:lnSpc>
                          <a:spcPct val="107000"/>
                        </a:lnSpc>
                        <a:spcAft>
                          <a:spcPts val="0"/>
                        </a:spcAft>
                      </a:pPr>
                      <a:r>
                        <a:rPr lang="it-IT" sz="1600" kern="1200" dirty="0">
                          <a:solidFill>
                            <a:schemeClr val="dk1"/>
                          </a:solidFill>
                          <a:effectLst/>
                          <a:latin typeface="+mn-lt"/>
                          <a:ea typeface="+mn-ea"/>
                          <a:cs typeface="+mn-cs"/>
                        </a:rPr>
                        <a:t>36</a:t>
                      </a:r>
                    </a:p>
                  </a:txBody>
                  <a:tcPr marL="63423" marR="63423" marT="0" marB="0" anchor="ctr"/>
                </a:tc>
                <a:extLst>
                  <a:ext uri="{0D108BD9-81ED-4DB2-BD59-A6C34878D82A}">
                    <a16:rowId xmlns:a16="http://schemas.microsoft.com/office/drawing/2014/main" val="3082827986"/>
                  </a:ext>
                </a:extLst>
              </a:tr>
              <a:tr h="358667">
                <a:tc>
                  <a:txBody>
                    <a:bodyPr/>
                    <a:lstStyle/>
                    <a:p>
                      <a:pPr algn="ctr">
                        <a:lnSpc>
                          <a:spcPct val="107000"/>
                        </a:lnSpc>
                        <a:spcAft>
                          <a:spcPts val="0"/>
                        </a:spcAft>
                      </a:pPr>
                      <a:r>
                        <a:rPr lang="en-US" sz="1600" dirty="0">
                          <a:effectLst/>
                        </a:rPr>
                        <a:t>2</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solidFill>
                            <a:schemeClr val="dk1"/>
                          </a:solidFill>
                          <a:effectLst/>
                          <a:latin typeface="+mn-lt"/>
                          <a:ea typeface="+mn-ea"/>
                          <a:cs typeface="+mn-cs"/>
                        </a:rPr>
                        <a:t>233</a:t>
                      </a:r>
                      <a:endParaRPr lang="en-GB" sz="1600" kern="1200" dirty="0">
                        <a:solidFill>
                          <a:schemeClr val="dk1"/>
                        </a:solidFill>
                        <a:effectLst/>
                        <a:latin typeface="+mn-lt"/>
                        <a:ea typeface="+mn-ea"/>
                        <a:cs typeface="+mn-cs"/>
                      </a:endParaRPr>
                    </a:p>
                  </a:txBody>
                  <a:tcPr marL="0" marR="0" marT="0" marB="0" anchor="ctr"/>
                </a:tc>
                <a:tc>
                  <a:txBody>
                    <a:bodyPr/>
                    <a:lstStyle/>
                    <a:p>
                      <a:pPr marL="0" algn="ctr" defTabSz="2519995" rtl="0" eaLnBrk="1" latinLnBrk="0" hangingPunct="1">
                        <a:lnSpc>
                          <a:spcPct val="107000"/>
                        </a:lnSpc>
                        <a:spcAft>
                          <a:spcPts val="0"/>
                        </a:spcAft>
                      </a:pPr>
                      <a:r>
                        <a:rPr lang="it-IT" sz="1600" kern="1200" dirty="0">
                          <a:solidFill>
                            <a:schemeClr val="dk1"/>
                          </a:solidFill>
                          <a:effectLst/>
                          <a:latin typeface="+mn-lt"/>
                          <a:ea typeface="+mn-ea"/>
                          <a:cs typeface="+mn-cs"/>
                        </a:rPr>
                        <a:t>37</a:t>
                      </a:r>
                    </a:p>
                  </a:txBody>
                  <a:tcPr marL="63423" marR="63423" marT="0" marB="0" anchor="ctr"/>
                </a:tc>
                <a:extLst>
                  <a:ext uri="{0D108BD9-81ED-4DB2-BD59-A6C34878D82A}">
                    <a16:rowId xmlns:a16="http://schemas.microsoft.com/office/drawing/2014/main" val="1620183941"/>
                  </a:ext>
                </a:extLst>
              </a:tr>
              <a:tr h="358667">
                <a:tc>
                  <a:txBody>
                    <a:bodyPr/>
                    <a:lstStyle/>
                    <a:p>
                      <a:pPr algn="ctr">
                        <a:lnSpc>
                          <a:spcPct val="107000"/>
                        </a:lnSpc>
                        <a:spcAft>
                          <a:spcPts val="0"/>
                        </a:spcAft>
                      </a:pPr>
                      <a:r>
                        <a:rPr lang="en-US" sz="1600" dirty="0">
                          <a:effectLst/>
                        </a:rPr>
                        <a:t>3</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solidFill>
                            <a:schemeClr val="dk1"/>
                          </a:solidFill>
                          <a:effectLst/>
                          <a:latin typeface="+mn-lt"/>
                          <a:ea typeface="+mn-ea"/>
                          <a:cs typeface="+mn-cs"/>
                        </a:rPr>
                        <a:t>324</a:t>
                      </a:r>
                      <a:endParaRPr lang="en-GB" sz="1600" kern="1200" dirty="0">
                        <a:solidFill>
                          <a:schemeClr val="dk1"/>
                        </a:solidFill>
                        <a:effectLst/>
                        <a:latin typeface="+mn-lt"/>
                        <a:ea typeface="+mn-ea"/>
                        <a:cs typeface="+mn-cs"/>
                      </a:endParaRPr>
                    </a:p>
                  </a:txBody>
                  <a:tcPr marL="0" marR="0" marT="0" marB="0" anchor="ctr"/>
                </a:tc>
                <a:tc>
                  <a:txBody>
                    <a:bodyPr/>
                    <a:lstStyle/>
                    <a:p>
                      <a:pPr marL="0" algn="ctr" defTabSz="2519995" rtl="0" eaLnBrk="1" latinLnBrk="0" hangingPunct="1">
                        <a:lnSpc>
                          <a:spcPct val="107000"/>
                        </a:lnSpc>
                        <a:spcAft>
                          <a:spcPts val="0"/>
                        </a:spcAft>
                      </a:pPr>
                      <a:r>
                        <a:rPr lang="it-IT" sz="1600" kern="1200" dirty="0">
                          <a:solidFill>
                            <a:schemeClr val="dk1"/>
                          </a:solidFill>
                          <a:effectLst/>
                          <a:latin typeface="+mn-lt"/>
                          <a:ea typeface="+mn-ea"/>
                          <a:cs typeface="+mn-cs"/>
                        </a:rPr>
                        <a:t>&gt;500</a:t>
                      </a:r>
                    </a:p>
                  </a:txBody>
                  <a:tcPr marL="63423" marR="63423" marT="0" marB="0" anchor="ctr"/>
                </a:tc>
                <a:extLst>
                  <a:ext uri="{0D108BD9-81ED-4DB2-BD59-A6C34878D82A}">
                    <a16:rowId xmlns:a16="http://schemas.microsoft.com/office/drawing/2014/main" val="1448141692"/>
                  </a:ext>
                </a:extLst>
              </a:tr>
              <a:tr h="358667">
                <a:tc>
                  <a:txBody>
                    <a:bodyPr/>
                    <a:lstStyle/>
                    <a:p>
                      <a:pPr algn="ctr">
                        <a:lnSpc>
                          <a:spcPct val="107000"/>
                        </a:lnSpc>
                        <a:spcAft>
                          <a:spcPts val="0"/>
                        </a:spcAft>
                      </a:pPr>
                      <a:r>
                        <a:rPr lang="en-US" sz="1600" dirty="0">
                          <a:effectLst/>
                        </a:rPr>
                        <a:t>4</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algn="ctr">
                        <a:lnSpc>
                          <a:spcPct val="107000"/>
                        </a:lnSpc>
                        <a:spcAft>
                          <a:spcPts val="0"/>
                        </a:spcAft>
                      </a:pPr>
                      <a:r>
                        <a:rPr lang="en-US" sz="1600" dirty="0">
                          <a:effectLst/>
                        </a:rPr>
                        <a:t>311</a:t>
                      </a:r>
                      <a:endParaRPr lang="it-IT"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algn="ctr">
                        <a:lnSpc>
                          <a:spcPct val="107000"/>
                        </a:lnSpc>
                        <a:spcAft>
                          <a:spcPts val="0"/>
                        </a:spcAft>
                      </a:pPr>
                      <a:r>
                        <a:rPr lang="it-IT" sz="1600" dirty="0">
                          <a:effectLst/>
                        </a:rPr>
                        <a:t>311</a:t>
                      </a:r>
                      <a:endParaRPr lang="it-IT"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algn="ctr">
                        <a:lnSpc>
                          <a:spcPct val="107000"/>
                        </a:lnSpc>
                        <a:spcAft>
                          <a:spcPts val="0"/>
                        </a:spcAft>
                      </a:pPr>
                      <a:r>
                        <a:rPr lang="it-IT" sz="1600" dirty="0">
                          <a:effectLst/>
                        </a:rPr>
                        <a:t>250</a:t>
                      </a:r>
                      <a:endParaRPr lang="it-IT"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solidFill>
                            <a:schemeClr val="dk1"/>
                          </a:solidFill>
                          <a:effectLst/>
                          <a:latin typeface="+mn-lt"/>
                          <a:ea typeface="+mn-ea"/>
                          <a:cs typeface="+mn-cs"/>
                        </a:rPr>
                        <a:t>66</a:t>
                      </a:r>
                      <a:endParaRPr lang="en-GB" sz="1600" kern="1200" dirty="0">
                        <a:solidFill>
                          <a:schemeClr val="dk1"/>
                        </a:solidFill>
                        <a:effectLst/>
                        <a:latin typeface="+mn-lt"/>
                        <a:ea typeface="+mn-ea"/>
                        <a:cs typeface="+mn-cs"/>
                      </a:endParaRPr>
                    </a:p>
                  </a:txBody>
                  <a:tcPr marL="0" marR="0" marT="0" marB="0" anchor="ctr"/>
                </a:tc>
                <a:tc>
                  <a:txBody>
                    <a:bodyPr/>
                    <a:lstStyle/>
                    <a:p>
                      <a:pPr algn="ctr">
                        <a:lnSpc>
                          <a:spcPct val="107000"/>
                        </a:lnSpc>
                        <a:spcAft>
                          <a:spcPts val="0"/>
                        </a:spcAft>
                      </a:pPr>
                      <a:r>
                        <a:rPr lang="it-IT" sz="1600" kern="1200" dirty="0">
                          <a:solidFill>
                            <a:schemeClr val="dk1"/>
                          </a:solidFill>
                          <a:effectLst/>
                          <a:latin typeface="+mn-lt"/>
                          <a:ea typeface="+mn-ea"/>
                          <a:cs typeface="+mn-cs"/>
                        </a:rPr>
                        <a:t>50</a:t>
                      </a:r>
                    </a:p>
                  </a:txBody>
                  <a:tcPr marL="63423" marR="63423" marT="0" marB="0" anchor="ctr"/>
                </a:tc>
                <a:extLst>
                  <a:ext uri="{0D108BD9-81ED-4DB2-BD59-A6C34878D82A}">
                    <a16:rowId xmlns:a16="http://schemas.microsoft.com/office/drawing/2014/main" val="1022602107"/>
                  </a:ext>
                </a:extLst>
              </a:tr>
              <a:tr h="360138">
                <a:tc>
                  <a:txBody>
                    <a:bodyPr/>
                    <a:lstStyle/>
                    <a:p>
                      <a:pPr algn="ctr">
                        <a:lnSpc>
                          <a:spcPct val="107000"/>
                        </a:lnSpc>
                        <a:spcAft>
                          <a:spcPts val="0"/>
                        </a:spcAft>
                      </a:pPr>
                      <a:r>
                        <a:rPr lang="en-US" sz="1600" dirty="0">
                          <a:effectLst/>
                        </a:rPr>
                        <a:t>5</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solidFill>
                            <a:schemeClr val="dk1"/>
                          </a:solidFill>
                          <a:effectLst/>
                          <a:latin typeface="+mn-lt"/>
                          <a:ea typeface="+mn-ea"/>
                          <a:cs typeface="+mn-cs"/>
                        </a:rPr>
                        <a:t>&gt;500</a:t>
                      </a:r>
                      <a:endParaRPr lang="en-GB" sz="1600" kern="1200" dirty="0">
                        <a:solidFill>
                          <a:schemeClr val="dk1"/>
                        </a:solidFill>
                        <a:effectLst/>
                        <a:latin typeface="+mn-lt"/>
                        <a:ea typeface="+mn-ea"/>
                        <a:cs typeface="+mn-cs"/>
                      </a:endParaRPr>
                    </a:p>
                  </a:txBody>
                  <a:tcPr marL="0" marR="0" marT="0" marB="0" anchor="ctr"/>
                </a:tc>
                <a:tc>
                  <a:txBody>
                    <a:bodyPr/>
                    <a:lstStyle/>
                    <a:p>
                      <a:pPr marL="0" algn="ctr" defTabSz="2519995" rtl="0" eaLnBrk="1" latinLnBrk="0" hangingPunct="1">
                        <a:lnSpc>
                          <a:spcPct val="107000"/>
                        </a:lnSpc>
                        <a:spcAft>
                          <a:spcPts val="0"/>
                        </a:spcAft>
                      </a:pPr>
                      <a:r>
                        <a:rPr lang="it-IT" sz="1600" kern="1200" dirty="0">
                          <a:solidFill>
                            <a:schemeClr val="dk1"/>
                          </a:solidFill>
                          <a:effectLst/>
                          <a:latin typeface="+mn-lt"/>
                          <a:ea typeface="+mn-ea"/>
                          <a:cs typeface="+mn-cs"/>
                        </a:rPr>
                        <a:t>75</a:t>
                      </a:r>
                    </a:p>
                  </a:txBody>
                  <a:tcPr marL="63423" marR="63423" marT="0" marB="0" anchor="ctr"/>
                </a:tc>
                <a:extLst>
                  <a:ext uri="{0D108BD9-81ED-4DB2-BD59-A6C34878D82A}">
                    <a16:rowId xmlns:a16="http://schemas.microsoft.com/office/drawing/2014/main" val="3027144091"/>
                  </a:ext>
                </a:extLst>
              </a:tr>
              <a:tr h="360138">
                <a:tc>
                  <a:txBody>
                    <a:bodyPr/>
                    <a:lstStyle/>
                    <a:p>
                      <a:pPr algn="ctr">
                        <a:lnSpc>
                          <a:spcPct val="107000"/>
                        </a:lnSpc>
                        <a:spcAft>
                          <a:spcPts val="0"/>
                        </a:spcAft>
                      </a:pPr>
                      <a:r>
                        <a:rPr lang="en-US" sz="1600" dirty="0">
                          <a:effectLst/>
                        </a:rPr>
                        <a:t>6</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marL="0" algn="ctr" defTabSz="2519995" rtl="0" eaLnBrk="1" latinLnBrk="0" hangingPunct="1">
                        <a:lnSpc>
                          <a:spcPct val="107000"/>
                        </a:lnSpc>
                        <a:spcAft>
                          <a:spcPts val="0"/>
                        </a:spcAft>
                      </a:pPr>
                      <a:r>
                        <a:rPr lang="it-IT" sz="1600" kern="1200" dirty="0">
                          <a:solidFill>
                            <a:schemeClr val="dk1"/>
                          </a:solidFill>
                          <a:effectLst/>
                        </a:rPr>
                        <a:t>21.1</a:t>
                      </a:r>
                      <a:endParaRPr lang="it-IT" sz="1600" kern="1200" dirty="0">
                        <a:solidFill>
                          <a:schemeClr val="dk1"/>
                        </a:solidFill>
                        <a:effectLst/>
                        <a:latin typeface="+mn-lt"/>
                        <a:ea typeface="+mn-ea"/>
                        <a:cs typeface="+mn-cs"/>
                      </a:endParaRPr>
                    </a:p>
                  </a:txBody>
                  <a:tcPr marL="53341" marR="53341" marT="0" marB="0" anchor="ctr"/>
                </a:tc>
                <a:tc>
                  <a:txBody>
                    <a:bodyPr/>
                    <a:lstStyle/>
                    <a:p>
                      <a:pPr marL="0" algn="ctr" defTabSz="2519995" rtl="0" eaLnBrk="1" latinLnBrk="0" hangingPunct="1">
                        <a:lnSpc>
                          <a:spcPct val="107000"/>
                        </a:lnSpc>
                        <a:spcAft>
                          <a:spcPts val="0"/>
                        </a:spcAft>
                      </a:pPr>
                      <a:r>
                        <a:rPr lang="it-IT" sz="1600" kern="1200" dirty="0">
                          <a:solidFill>
                            <a:schemeClr val="dk1"/>
                          </a:solidFill>
                          <a:effectLst/>
                        </a:rPr>
                        <a:t>21.1</a:t>
                      </a:r>
                      <a:endParaRPr lang="it-IT" sz="1600" kern="1200" dirty="0">
                        <a:solidFill>
                          <a:schemeClr val="dk1"/>
                        </a:solidFill>
                        <a:effectLst/>
                        <a:latin typeface="+mn-lt"/>
                        <a:ea typeface="+mn-ea"/>
                        <a:cs typeface="+mn-cs"/>
                      </a:endParaRPr>
                    </a:p>
                  </a:txBody>
                  <a:tcPr marL="53341" marR="53341" marT="0" marB="0" anchor="ctr"/>
                </a:tc>
                <a:tc>
                  <a:txBody>
                    <a:bodyPr/>
                    <a:lstStyle/>
                    <a:p>
                      <a:pPr marL="0" algn="ctr" defTabSz="2519995" rtl="0" eaLnBrk="1" latinLnBrk="0" hangingPunct="1">
                        <a:lnSpc>
                          <a:spcPct val="107000"/>
                        </a:lnSpc>
                        <a:spcAft>
                          <a:spcPts val="0"/>
                        </a:spcAft>
                      </a:pPr>
                      <a:r>
                        <a:rPr lang="it-IT" sz="1600" kern="1200" dirty="0">
                          <a:solidFill>
                            <a:schemeClr val="dk1"/>
                          </a:solidFill>
                          <a:effectLst/>
                        </a:rPr>
                        <a:t>64</a:t>
                      </a:r>
                      <a:endParaRPr lang="it-IT" sz="1600" kern="1200" dirty="0">
                        <a:solidFill>
                          <a:schemeClr val="dk1"/>
                        </a:solidFill>
                        <a:effectLst/>
                        <a:latin typeface="+mn-lt"/>
                        <a:ea typeface="+mn-ea"/>
                        <a:cs typeface="+mn-cs"/>
                      </a:endParaRPr>
                    </a:p>
                  </a:txBody>
                  <a:tcPr marL="53341" marR="53341" marT="0" marB="0" anchor="ctr"/>
                </a:tc>
                <a:tc>
                  <a:txBody>
                    <a:bodyPr/>
                    <a:lstStyle/>
                    <a:p>
                      <a:pPr marL="0" algn="ctr" defTabSz="2519995" rtl="0" eaLnBrk="1" latinLnBrk="0" hangingPunct="1">
                        <a:lnSpc>
                          <a:spcPct val="107000"/>
                        </a:lnSpc>
                        <a:spcAft>
                          <a:spcPts val="0"/>
                        </a:spcAft>
                      </a:pPr>
                      <a:r>
                        <a:rPr lang="en-US" sz="1600" kern="1200" dirty="0">
                          <a:solidFill>
                            <a:schemeClr val="dk1"/>
                          </a:solidFill>
                          <a:effectLst/>
                          <a:latin typeface="+mn-lt"/>
                          <a:ea typeface="+mn-ea"/>
                          <a:cs typeface="+mn-cs"/>
                        </a:rPr>
                        <a:t>53</a:t>
                      </a:r>
                      <a:endParaRPr lang="en-GB" sz="1600" kern="1200" dirty="0">
                        <a:solidFill>
                          <a:schemeClr val="dk1"/>
                        </a:solidFill>
                        <a:effectLst/>
                        <a:latin typeface="+mn-lt"/>
                        <a:ea typeface="+mn-ea"/>
                        <a:cs typeface="+mn-cs"/>
                      </a:endParaRPr>
                    </a:p>
                  </a:txBody>
                  <a:tcPr marL="0" marR="0" marT="0" marB="0" anchor="ctr"/>
                </a:tc>
                <a:tc>
                  <a:txBody>
                    <a:bodyPr/>
                    <a:lstStyle/>
                    <a:p>
                      <a:pPr marL="0" algn="ctr" defTabSz="2519995" rtl="0" eaLnBrk="1" latinLnBrk="0" hangingPunct="1">
                        <a:lnSpc>
                          <a:spcPct val="107000"/>
                        </a:lnSpc>
                        <a:spcAft>
                          <a:spcPts val="0"/>
                        </a:spcAft>
                      </a:pPr>
                      <a:r>
                        <a:rPr lang="it-IT" sz="1600" kern="1200" dirty="0">
                          <a:solidFill>
                            <a:schemeClr val="dk1"/>
                          </a:solidFill>
                          <a:effectLst/>
                          <a:latin typeface="+mn-lt"/>
                          <a:ea typeface="+mn-ea"/>
                          <a:cs typeface="+mn-cs"/>
                        </a:rPr>
                        <a:t>59</a:t>
                      </a:r>
                    </a:p>
                  </a:txBody>
                  <a:tcPr marL="53341" marR="53341" marT="0" marB="0" anchor="ctr"/>
                </a:tc>
                <a:extLst>
                  <a:ext uri="{0D108BD9-81ED-4DB2-BD59-A6C34878D82A}">
                    <a16:rowId xmlns:a16="http://schemas.microsoft.com/office/drawing/2014/main" val="3740637137"/>
                  </a:ext>
                </a:extLst>
              </a:tr>
              <a:tr h="358667">
                <a:tc>
                  <a:txBody>
                    <a:bodyPr/>
                    <a:lstStyle/>
                    <a:p>
                      <a:pPr algn="ctr">
                        <a:lnSpc>
                          <a:spcPct val="107000"/>
                        </a:lnSpc>
                        <a:spcAft>
                          <a:spcPts val="0"/>
                        </a:spcAft>
                      </a:pPr>
                      <a:r>
                        <a:rPr lang="en-US" sz="1600" dirty="0">
                          <a:effectLst/>
                        </a:rPr>
                        <a:t>7</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solidFill>
                            <a:schemeClr val="dk1"/>
                          </a:solidFill>
                          <a:effectLst/>
                        </a:rPr>
                        <a:t>24.7</a:t>
                      </a:r>
                      <a:endParaRPr lang="it-IT" sz="1600" kern="1200" dirty="0">
                        <a:solidFill>
                          <a:schemeClr val="dk1"/>
                        </a:solidFill>
                        <a:effectLst/>
                        <a:latin typeface="+mn-lt"/>
                        <a:ea typeface="+mn-ea"/>
                        <a:cs typeface="+mn-cs"/>
                      </a:endParaRPr>
                    </a:p>
                  </a:txBody>
                  <a:tcPr marL="53341" marR="53341" marT="0" marB="0" anchor="ctr"/>
                </a:tc>
                <a:tc>
                  <a:txBody>
                    <a:bodyPr/>
                    <a:lstStyle/>
                    <a:p>
                      <a:pPr marL="0" algn="ctr" defTabSz="2519995" rtl="0" eaLnBrk="1" latinLnBrk="0" hangingPunct="1">
                        <a:lnSpc>
                          <a:spcPct val="107000"/>
                        </a:lnSpc>
                        <a:spcAft>
                          <a:spcPts val="0"/>
                        </a:spcAft>
                      </a:pPr>
                      <a:r>
                        <a:rPr lang="en-US" sz="1600" kern="1200" dirty="0">
                          <a:solidFill>
                            <a:schemeClr val="dk1"/>
                          </a:solidFill>
                          <a:effectLst/>
                        </a:rPr>
                        <a:t>24.7</a:t>
                      </a:r>
                      <a:endParaRPr lang="it-IT" sz="1600" kern="1200" dirty="0">
                        <a:solidFill>
                          <a:schemeClr val="dk1"/>
                        </a:solidFill>
                        <a:effectLst/>
                        <a:latin typeface="+mn-lt"/>
                        <a:ea typeface="+mn-ea"/>
                        <a:cs typeface="+mn-cs"/>
                      </a:endParaRPr>
                    </a:p>
                  </a:txBody>
                  <a:tcPr marL="53341" marR="53341" marT="0" marB="0" anchor="ctr"/>
                </a:tc>
                <a:tc>
                  <a:txBody>
                    <a:bodyPr/>
                    <a:lstStyle/>
                    <a:p>
                      <a:pPr marL="0" algn="ctr" defTabSz="2519995" rtl="0" eaLnBrk="1" latinLnBrk="0" hangingPunct="1">
                        <a:lnSpc>
                          <a:spcPct val="107000"/>
                        </a:lnSpc>
                        <a:spcAft>
                          <a:spcPts val="0"/>
                        </a:spcAft>
                      </a:pPr>
                      <a:r>
                        <a:rPr lang="en-US" sz="1600" kern="1200" dirty="0">
                          <a:solidFill>
                            <a:schemeClr val="dk1"/>
                          </a:solidFill>
                          <a:effectLst/>
                        </a:rPr>
                        <a:t>31.25</a:t>
                      </a:r>
                      <a:endParaRPr lang="it-IT" sz="1600" kern="1200" dirty="0">
                        <a:solidFill>
                          <a:schemeClr val="dk1"/>
                        </a:solidFill>
                        <a:effectLst/>
                        <a:latin typeface="+mn-lt"/>
                        <a:ea typeface="+mn-ea"/>
                        <a:cs typeface="+mn-cs"/>
                      </a:endParaRPr>
                    </a:p>
                  </a:txBody>
                  <a:tcPr marL="53341" marR="53341" marT="0" marB="0" anchor="ctr"/>
                </a:tc>
                <a:tc>
                  <a:txBody>
                    <a:bodyPr/>
                    <a:lstStyle/>
                    <a:p>
                      <a:pPr marL="0" algn="ctr" defTabSz="2519995" rtl="0" eaLnBrk="1" latinLnBrk="0" hangingPunct="1">
                        <a:lnSpc>
                          <a:spcPct val="107000"/>
                        </a:lnSpc>
                        <a:spcAft>
                          <a:spcPts val="0"/>
                        </a:spcAft>
                      </a:pPr>
                      <a:r>
                        <a:rPr lang="en-US" sz="1600" kern="1200" dirty="0">
                          <a:solidFill>
                            <a:schemeClr val="dk1"/>
                          </a:solidFill>
                          <a:effectLst/>
                          <a:latin typeface="+mn-lt"/>
                          <a:ea typeface="+mn-ea"/>
                          <a:cs typeface="+mn-cs"/>
                        </a:rPr>
                        <a:t>77</a:t>
                      </a:r>
                      <a:endParaRPr lang="en-GB" sz="1600" kern="1200" dirty="0">
                        <a:solidFill>
                          <a:schemeClr val="dk1"/>
                        </a:solidFill>
                        <a:effectLst/>
                        <a:latin typeface="+mn-lt"/>
                        <a:ea typeface="+mn-ea"/>
                        <a:cs typeface="+mn-cs"/>
                      </a:endParaRPr>
                    </a:p>
                  </a:txBody>
                  <a:tcPr marL="0" marR="0" marT="0" marB="0" anchor="ctr"/>
                </a:tc>
                <a:tc>
                  <a:txBody>
                    <a:bodyPr/>
                    <a:lstStyle/>
                    <a:p>
                      <a:pPr marL="0" algn="ctr" defTabSz="2519995" rtl="0" eaLnBrk="1" latinLnBrk="0" hangingPunct="1">
                        <a:lnSpc>
                          <a:spcPct val="107000"/>
                        </a:lnSpc>
                        <a:spcAft>
                          <a:spcPts val="0"/>
                        </a:spcAft>
                      </a:pPr>
                      <a:r>
                        <a:rPr lang="it-IT" sz="1600" kern="1200" dirty="0">
                          <a:solidFill>
                            <a:schemeClr val="dk1"/>
                          </a:solidFill>
                          <a:effectLst/>
                          <a:latin typeface="+mn-lt"/>
                          <a:ea typeface="+mn-ea"/>
                          <a:cs typeface="+mn-cs"/>
                        </a:rPr>
                        <a:t>28</a:t>
                      </a:r>
                    </a:p>
                  </a:txBody>
                  <a:tcPr marL="53341" marR="53341" marT="0" marB="0" anchor="ctr"/>
                </a:tc>
                <a:extLst>
                  <a:ext uri="{0D108BD9-81ED-4DB2-BD59-A6C34878D82A}">
                    <a16:rowId xmlns:a16="http://schemas.microsoft.com/office/drawing/2014/main" val="3184991747"/>
                  </a:ext>
                </a:extLst>
              </a:tr>
              <a:tr h="360138">
                <a:tc>
                  <a:txBody>
                    <a:bodyPr/>
                    <a:lstStyle/>
                    <a:p>
                      <a:pPr algn="ctr">
                        <a:lnSpc>
                          <a:spcPct val="107000"/>
                        </a:lnSpc>
                        <a:spcAft>
                          <a:spcPts val="0"/>
                        </a:spcAft>
                      </a:pPr>
                      <a:r>
                        <a:rPr lang="en-US" sz="1600" dirty="0">
                          <a:effectLst/>
                        </a:rPr>
                        <a:t>8</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solidFill>
                            <a:schemeClr val="dk1"/>
                          </a:solidFill>
                          <a:effectLst/>
                        </a:rPr>
                        <a:t>22.2</a:t>
                      </a:r>
                      <a:endParaRPr lang="it-IT" sz="1600" kern="1200" dirty="0">
                        <a:solidFill>
                          <a:schemeClr val="dk1"/>
                        </a:solidFill>
                        <a:effectLst/>
                        <a:latin typeface="+mn-lt"/>
                        <a:ea typeface="+mn-ea"/>
                        <a:cs typeface="+mn-cs"/>
                      </a:endParaRPr>
                    </a:p>
                  </a:txBody>
                  <a:tcPr marL="53341" marR="53341" marT="0" marB="0" anchor="ctr"/>
                </a:tc>
                <a:tc>
                  <a:txBody>
                    <a:bodyPr/>
                    <a:lstStyle/>
                    <a:p>
                      <a:pPr marL="0" algn="ctr" defTabSz="2519995" rtl="0" eaLnBrk="1" latinLnBrk="0" hangingPunct="1">
                        <a:lnSpc>
                          <a:spcPct val="107000"/>
                        </a:lnSpc>
                        <a:spcAft>
                          <a:spcPts val="0"/>
                        </a:spcAft>
                      </a:pPr>
                      <a:r>
                        <a:rPr lang="en-US" sz="1600" kern="1200" dirty="0">
                          <a:solidFill>
                            <a:schemeClr val="dk1"/>
                          </a:solidFill>
                          <a:effectLst/>
                        </a:rPr>
                        <a:t>22.2</a:t>
                      </a:r>
                      <a:endParaRPr lang="it-IT" sz="1600" kern="1200" dirty="0">
                        <a:solidFill>
                          <a:schemeClr val="dk1"/>
                        </a:solidFill>
                        <a:effectLst/>
                        <a:latin typeface="+mn-lt"/>
                        <a:ea typeface="+mn-ea"/>
                        <a:cs typeface="+mn-cs"/>
                      </a:endParaRPr>
                    </a:p>
                  </a:txBody>
                  <a:tcPr marL="53341" marR="53341" marT="0" marB="0" anchor="ctr"/>
                </a:tc>
                <a:tc>
                  <a:txBody>
                    <a:bodyPr/>
                    <a:lstStyle/>
                    <a:p>
                      <a:pPr marL="0" marR="0" lvl="0" indent="0" algn="ctr" defTabSz="2519995" rtl="0" eaLnBrk="1" fontAlgn="auto" latinLnBrk="0" hangingPunct="1">
                        <a:lnSpc>
                          <a:spcPct val="107000"/>
                        </a:lnSpc>
                        <a:spcBef>
                          <a:spcPts val="0"/>
                        </a:spcBef>
                        <a:spcAft>
                          <a:spcPts val="0"/>
                        </a:spcAft>
                        <a:buClrTx/>
                        <a:buSzTx/>
                        <a:buFontTx/>
                        <a:buNone/>
                        <a:tabLst/>
                        <a:defRPr/>
                      </a:pPr>
                      <a:r>
                        <a:rPr lang="it-IT" sz="1600" kern="1200" dirty="0">
                          <a:solidFill>
                            <a:schemeClr val="dk1"/>
                          </a:solidFill>
                          <a:effectLst/>
                        </a:rPr>
                        <a:t>62.5</a:t>
                      </a:r>
                      <a:endParaRPr lang="it-IT" sz="1600" kern="1200" dirty="0">
                        <a:solidFill>
                          <a:schemeClr val="dk1"/>
                        </a:solidFill>
                        <a:effectLst/>
                        <a:latin typeface="+mn-lt"/>
                        <a:ea typeface="+mn-ea"/>
                        <a:cs typeface="+mn-cs"/>
                      </a:endParaRPr>
                    </a:p>
                  </a:txBody>
                  <a:tcPr marL="53341" marR="53341" marT="0" marB="0" anchor="ctr"/>
                </a:tc>
                <a:tc>
                  <a:txBody>
                    <a:bodyPr/>
                    <a:lstStyle/>
                    <a:p>
                      <a:pPr marL="0" algn="ctr" defTabSz="2519995" rtl="0" eaLnBrk="1" latinLnBrk="0" hangingPunct="1">
                        <a:lnSpc>
                          <a:spcPct val="107000"/>
                        </a:lnSpc>
                        <a:spcAft>
                          <a:spcPts val="0"/>
                        </a:spcAft>
                      </a:pPr>
                      <a:r>
                        <a:rPr lang="en-US" sz="1600" kern="1200" dirty="0">
                          <a:solidFill>
                            <a:schemeClr val="dk1"/>
                          </a:solidFill>
                          <a:effectLst/>
                          <a:latin typeface="+mn-lt"/>
                          <a:ea typeface="+mn-ea"/>
                          <a:cs typeface="+mn-cs"/>
                        </a:rPr>
                        <a:t>49</a:t>
                      </a:r>
                      <a:endParaRPr lang="en-GB" sz="1600" kern="1200" dirty="0">
                        <a:solidFill>
                          <a:schemeClr val="dk1"/>
                        </a:solidFill>
                        <a:effectLst/>
                        <a:latin typeface="+mn-lt"/>
                        <a:ea typeface="+mn-ea"/>
                        <a:cs typeface="+mn-cs"/>
                      </a:endParaRPr>
                    </a:p>
                  </a:txBody>
                  <a:tcPr marL="0" marR="0" marT="0" marB="0" anchor="ctr"/>
                </a:tc>
                <a:tc>
                  <a:txBody>
                    <a:bodyPr/>
                    <a:lstStyle/>
                    <a:p>
                      <a:pPr marL="0" algn="ctr" defTabSz="2519995" rtl="0" eaLnBrk="1" latinLnBrk="0" hangingPunct="1">
                        <a:lnSpc>
                          <a:spcPct val="107000"/>
                        </a:lnSpc>
                        <a:spcAft>
                          <a:spcPts val="0"/>
                        </a:spcAft>
                      </a:pPr>
                      <a:r>
                        <a:rPr lang="it-IT" sz="1600" kern="1200" dirty="0">
                          <a:solidFill>
                            <a:schemeClr val="dk1"/>
                          </a:solidFill>
                          <a:effectLst/>
                          <a:latin typeface="+mn-lt"/>
                          <a:ea typeface="+mn-ea"/>
                          <a:cs typeface="+mn-cs"/>
                        </a:rPr>
                        <a:t>76</a:t>
                      </a:r>
                    </a:p>
                  </a:txBody>
                  <a:tcPr marL="53341" marR="53341" marT="0" marB="0" anchor="ctr"/>
                </a:tc>
                <a:extLst>
                  <a:ext uri="{0D108BD9-81ED-4DB2-BD59-A6C34878D82A}">
                    <a16:rowId xmlns:a16="http://schemas.microsoft.com/office/drawing/2014/main" val="223070710"/>
                  </a:ext>
                </a:extLst>
              </a:tr>
              <a:tr h="360138">
                <a:tc>
                  <a:txBody>
                    <a:bodyPr/>
                    <a:lstStyle/>
                    <a:p>
                      <a:pPr algn="ctr">
                        <a:lnSpc>
                          <a:spcPct val="107000"/>
                        </a:lnSpc>
                        <a:spcAft>
                          <a:spcPts val="0"/>
                        </a:spcAft>
                      </a:pPr>
                      <a:r>
                        <a:rPr lang="en-US" sz="1600" dirty="0">
                          <a:effectLst/>
                        </a:rPr>
                        <a:t>9</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18.9</a:t>
                      </a:r>
                      <a:endParaRPr lang="it-IT" sz="1600" kern="1200" dirty="0">
                        <a:solidFill>
                          <a:schemeClr val="dk1"/>
                        </a:solidFill>
                        <a:effectLst/>
                        <a:latin typeface="+mn-lt"/>
                        <a:ea typeface="+mn-ea"/>
                        <a:cs typeface="+mn-cs"/>
                      </a:endParaRPr>
                    </a:p>
                  </a:txBody>
                  <a:tcPr marL="63423" marR="63423" marT="0" marB="0" anchor="ctr"/>
                </a:tc>
                <a:tc>
                  <a:txBody>
                    <a:bodyPr/>
                    <a:lstStyle/>
                    <a:p>
                      <a:pPr marL="0" marR="0" lvl="0" indent="0" algn="ctr" defTabSz="2519995" rtl="0" eaLnBrk="1" fontAlgn="auto" latinLnBrk="0" hangingPunct="1">
                        <a:lnSpc>
                          <a:spcPct val="107000"/>
                        </a:lnSpc>
                        <a:spcBef>
                          <a:spcPts val="0"/>
                        </a:spcBef>
                        <a:spcAft>
                          <a:spcPts val="0"/>
                        </a:spcAft>
                        <a:buClrTx/>
                        <a:buSzTx/>
                        <a:buFontTx/>
                        <a:buNone/>
                        <a:tabLst/>
                        <a:defRPr/>
                      </a:pPr>
                      <a:r>
                        <a:rPr lang="en-US" sz="1400" i="1" kern="1200" dirty="0" err="1">
                          <a:solidFill>
                            <a:schemeClr val="dk1"/>
                          </a:solidFill>
                          <a:effectLst/>
                        </a:rPr>
                        <a:t>tdb</a:t>
                      </a:r>
                      <a:endParaRPr lang="it-IT" sz="1400" i="1" kern="1200" dirty="0">
                        <a:solidFill>
                          <a:schemeClr val="dk1"/>
                        </a:solidFill>
                        <a:effectLst/>
                        <a:latin typeface="+mn-lt"/>
                        <a:ea typeface="+mn-ea"/>
                        <a:cs typeface="+mn-cs"/>
                      </a:endParaRPr>
                    </a:p>
                  </a:txBody>
                  <a:tcPr marL="63423" marR="63423" marT="0" marB="0" anchor="ctr"/>
                </a:tc>
                <a:tc>
                  <a:txBody>
                    <a:bodyPr/>
                    <a:lstStyle/>
                    <a:p>
                      <a:pPr marL="0" marR="0" lvl="0" indent="0" algn="ctr" defTabSz="2519995" rtl="0" eaLnBrk="1" fontAlgn="auto" latinLnBrk="0" hangingPunct="1">
                        <a:lnSpc>
                          <a:spcPct val="107000"/>
                        </a:lnSpc>
                        <a:spcBef>
                          <a:spcPts val="0"/>
                        </a:spcBef>
                        <a:spcAft>
                          <a:spcPts val="0"/>
                        </a:spcAft>
                        <a:buClrTx/>
                        <a:buSzTx/>
                        <a:buFontTx/>
                        <a:buNone/>
                        <a:tabLst/>
                        <a:defRPr/>
                      </a:pPr>
                      <a:r>
                        <a:rPr lang="en-US" sz="1400" i="1" kern="1200" dirty="0" err="1">
                          <a:solidFill>
                            <a:schemeClr val="dk1"/>
                          </a:solidFill>
                          <a:effectLst/>
                        </a:rPr>
                        <a:t>tbd</a:t>
                      </a:r>
                      <a:endParaRPr lang="it-IT" sz="1400" i="1" kern="1200" dirty="0">
                        <a:solidFill>
                          <a:schemeClr val="dk1"/>
                        </a:solidFill>
                        <a:effectLst/>
                        <a:latin typeface="+mn-lt"/>
                        <a:ea typeface="+mn-ea"/>
                        <a:cs typeface="+mn-cs"/>
                      </a:endParaRPr>
                    </a:p>
                  </a:txBody>
                  <a:tcPr marL="0" marR="0" marT="0" marB="0" anchor="ctr"/>
                </a:tc>
                <a:tc>
                  <a:txBody>
                    <a:bodyPr/>
                    <a:lstStyle/>
                    <a:p>
                      <a:pPr marL="0" marR="0" lvl="0" indent="0" algn="ctr" defTabSz="2519995" rtl="0" eaLnBrk="1" fontAlgn="auto" latinLnBrk="0" hangingPunct="1">
                        <a:lnSpc>
                          <a:spcPct val="107000"/>
                        </a:lnSpc>
                        <a:spcBef>
                          <a:spcPts val="0"/>
                        </a:spcBef>
                        <a:spcAft>
                          <a:spcPts val="0"/>
                        </a:spcAft>
                        <a:buClrTx/>
                        <a:buSzTx/>
                        <a:buFontTx/>
                        <a:buNone/>
                        <a:tabLst/>
                        <a:defRPr/>
                      </a:pPr>
                      <a:r>
                        <a:rPr lang="en-US" sz="1400" i="1" kern="1200" dirty="0" err="1">
                          <a:solidFill>
                            <a:schemeClr val="dk1"/>
                          </a:solidFill>
                          <a:effectLst/>
                        </a:rPr>
                        <a:t>tdb</a:t>
                      </a:r>
                      <a:endParaRPr lang="it-IT" sz="1400" i="1" kern="1200" dirty="0">
                        <a:solidFill>
                          <a:schemeClr val="dk1"/>
                        </a:solidFill>
                        <a:effectLst/>
                        <a:latin typeface="+mn-lt"/>
                        <a:ea typeface="+mn-ea"/>
                        <a:cs typeface="+mn-cs"/>
                      </a:endParaRPr>
                    </a:p>
                  </a:txBody>
                  <a:tcPr marL="63423" marR="63423" marT="0" marB="0" anchor="ctr"/>
                </a:tc>
                <a:extLst>
                  <a:ext uri="{0D108BD9-81ED-4DB2-BD59-A6C34878D82A}">
                    <a16:rowId xmlns:a16="http://schemas.microsoft.com/office/drawing/2014/main" val="3006483236"/>
                  </a:ext>
                </a:extLst>
              </a:tr>
              <a:tr h="358667">
                <a:tc>
                  <a:txBody>
                    <a:bodyPr/>
                    <a:lstStyle/>
                    <a:p>
                      <a:pPr algn="ctr">
                        <a:lnSpc>
                          <a:spcPct val="107000"/>
                        </a:lnSpc>
                        <a:spcAft>
                          <a:spcPts val="0"/>
                        </a:spcAft>
                      </a:pPr>
                      <a:r>
                        <a:rPr lang="en-US" sz="1600" dirty="0">
                          <a:effectLst/>
                        </a:rPr>
                        <a:t>10</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21.1</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21.1</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1.96</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solidFill>
                            <a:schemeClr val="dk1"/>
                          </a:solidFill>
                          <a:effectLst/>
                          <a:latin typeface="+mn-lt"/>
                          <a:ea typeface="+mn-ea"/>
                          <a:cs typeface="+mn-cs"/>
                        </a:rPr>
                        <a:t>188</a:t>
                      </a:r>
                      <a:endParaRPr lang="en-GB" sz="1600" kern="1200" dirty="0">
                        <a:solidFill>
                          <a:schemeClr val="dk1"/>
                        </a:solidFill>
                        <a:effectLst/>
                        <a:latin typeface="+mn-lt"/>
                        <a:ea typeface="+mn-ea"/>
                        <a:cs typeface="+mn-cs"/>
                      </a:endParaRPr>
                    </a:p>
                  </a:txBody>
                  <a:tcPr marL="0" marR="0" marT="0" marB="0" anchor="ctr"/>
                </a:tc>
                <a:tc>
                  <a:txBody>
                    <a:bodyPr/>
                    <a:lstStyle/>
                    <a:p>
                      <a:pPr marL="0" algn="ctr" defTabSz="2519995" rtl="0" eaLnBrk="1" latinLnBrk="0" hangingPunct="1">
                        <a:lnSpc>
                          <a:spcPct val="107000"/>
                        </a:lnSpc>
                        <a:spcAft>
                          <a:spcPts val="0"/>
                        </a:spcAft>
                      </a:pPr>
                      <a:r>
                        <a:rPr lang="it-IT" sz="1600" kern="1200" dirty="0">
                          <a:solidFill>
                            <a:schemeClr val="dk1"/>
                          </a:solidFill>
                          <a:effectLst/>
                          <a:latin typeface="+mn-lt"/>
                          <a:ea typeface="+mn-ea"/>
                          <a:cs typeface="+mn-cs"/>
                        </a:rPr>
                        <a:t>33</a:t>
                      </a:r>
                    </a:p>
                  </a:txBody>
                  <a:tcPr marL="53341" marR="53341" marT="0" marB="0" anchor="ctr"/>
                </a:tc>
                <a:extLst>
                  <a:ext uri="{0D108BD9-81ED-4DB2-BD59-A6C34878D82A}">
                    <a16:rowId xmlns:a16="http://schemas.microsoft.com/office/drawing/2014/main" val="3683647737"/>
                  </a:ext>
                </a:extLst>
              </a:tr>
              <a:tr h="358667">
                <a:tc>
                  <a:txBody>
                    <a:bodyPr/>
                    <a:lstStyle/>
                    <a:p>
                      <a:pPr algn="ctr">
                        <a:lnSpc>
                          <a:spcPct val="107000"/>
                        </a:lnSpc>
                        <a:spcAft>
                          <a:spcPts val="0"/>
                        </a:spcAft>
                      </a:pPr>
                      <a:r>
                        <a:rPr lang="en-US" sz="1600" dirty="0">
                          <a:effectLst/>
                        </a:rPr>
                        <a:t>11</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solidFill>
                            <a:schemeClr val="dk1"/>
                          </a:solidFill>
                          <a:effectLst/>
                          <a:latin typeface="+mn-lt"/>
                          <a:ea typeface="+mn-ea"/>
                          <a:cs typeface="+mn-cs"/>
                        </a:rPr>
                        <a:t>31</a:t>
                      </a:r>
                      <a:endParaRPr lang="en-GB" sz="1600" kern="1200" dirty="0">
                        <a:solidFill>
                          <a:schemeClr val="dk1"/>
                        </a:solidFill>
                        <a:effectLst/>
                        <a:latin typeface="+mn-lt"/>
                        <a:ea typeface="+mn-ea"/>
                        <a:cs typeface="+mn-cs"/>
                      </a:endParaRPr>
                    </a:p>
                  </a:txBody>
                  <a:tcPr marL="0" marR="0" marT="0" marB="0" anchor="ctr"/>
                </a:tc>
                <a:tc>
                  <a:txBody>
                    <a:bodyPr/>
                    <a:lstStyle/>
                    <a:p>
                      <a:pPr marL="0" algn="ctr" defTabSz="2519995" rtl="0" eaLnBrk="1" latinLnBrk="0" hangingPunct="1">
                        <a:lnSpc>
                          <a:spcPct val="107000"/>
                        </a:lnSpc>
                        <a:spcAft>
                          <a:spcPts val="0"/>
                        </a:spcAft>
                      </a:pPr>
                      <a:r>
                        <a:rPr lang="it-IT" sz="1600" kern="1200" dirty="0">
                          <a:solidFill>
                            <a:schemeClr val="dk1"/>
                          </a:solidFill>
                          <a:effectLst/>
                          <a:latin typeface="+mn-lt"/>
                          <a:ea typeface="+mn-ea"/>
                          <a:cs typeface="+mn-cs"/>
                        </a:rPr>
                        <a:t>153</a:t>
                      </a:r>
                    </a:p>
                  </a:txBody>
                  <a:tcPr marL="63423" marR="63423" marT="0" marB="0" anchor="ctr"/>
                </a:tc>
                <a:extLst>
                  <a:ext uri="{0D108BD9-81ED-4DB2-BD59-A6C34878D82A}">
                    <a16:rowId xmlns:a16="http://schemas.microsoft.com/office/drawing/2014/main" val="1200443401"/>
                  </a:ext>
                </a:extLst>
              </a:tr>
              <a:tr h="358667">
                <a:tc>
                  <a:txBody>
                    <a:bodyPr/>
                    <a:lstStyle/>
                    <a:p>
                      <a:pPr algn="ctr">
                        <a:lnSpc>
                          <a:spcPct val="107000"/>
                        </a:lnSpc>
                        <a:spcAft>
                          <a:spcPts val="0"/>
                        </a:spcAft>
                      </a:pPr>
                      <a:r>
                        <a:rPr lang="en-US" sz="1600" dirty="0">
                          <a:effectLst/>
                        </a:rPr>
                        <a:t>12</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solidFill>
                            <a:schemeClr val="dk1"/>
                          </a:solidFill>
                          <a:effectLst/>
                          <a:latin typeface="+mn-lt"/>
                          <a:ea typeface="+mn-ea"/>
                          <a:cs typeface="+mn-cs"/>
                        </a:rPr>
                        <a:t>165</a:t>
                      </a:r>
                      <a:endParaRPr lang="en-GB" sz="1600" kern="1200" dirty="0">
                        <a:solidFill>
                          <a:schemeClr val="dk1"/>
                        </a:solidFill>
                        <a:effectLst/>
                        <a:latin typeface="+mn-lt"/>
                        <a:ea typeface="+mn-ea"/>
                        <a:cs typeface="+mn-cs"/>
                      </a:endParaRPr>
                    </a:p>
                  </a:txBody>
                  <a:tcPr marL="0" marR="0" marT="0" marB="0" anchor="ctr"/>
                </a:tc>
                <a:tc>
                  <a:txBody>
                    <a:bodyPr/>
                    <a:lstStyle/>
                    <a:p>
                      <a:pPr marL="0" algn="ctr" defTabSz="2519995" rtl="0" eaLnBrk="1" latinLnBrk="0" hangingPunct="1">
                        <a:lnSpc>
                          <a:spcPct val="107000"/>
                        </a:lnSpc>
                        <a:spcAft>
                          <a:spcPts val="0"/>
                        </a:spcAft>
                      </a:pPr>
                      <a:r>
                        <a:rPr lang="it-IT" sz="1600" kern="1200" dirty="0">
                          <a:solidFill>
                            <a:schemeClr val="dk1"/>
                          </a:solidFill>
                          <a:effectLst/>
                          <a:latin typeface="+mn-lt"/>
                          <a:ea typeface="+mn-ea"/>
                          <a:cs typeface="+mn-cs"/>
                        </a:rPr>
                        <a:t>423</a:t>
                      </a:r>
                    </a:p>
                  </a:txBody>
                  <a:tcPr marL="63423" marR="63423" marT="0" marB="0" anchor="ctr"/>
                </a:tc>
                <a:extLst>
                  <a:ext uri="{0D108BD9-81ED-4DB2-BD59-A6C34878D82A}">
                    <a16:rowId xmlns:a16="http://schemas.microsoft.com/office/drawing/2014/main" val="1758681091"/>
                  </a:ext>
                </a:extLst>
              </a:tr>
              <a:tr h="358667">
                <a:tc>
                  <a:txBody>
                    <a:bodyPr/>
                    <a:lstStyle/>
                    <a:p>
                      <a:pPr algn="ctr">
                        <a:lnSpc>
                          <a:spcPct val="107000"/>
                        </a:lnSpc>
                        <a:spcAft>
                          <a:spcPts val="0"/>
                        </a:spcAft>
                      </a:pPr>
                      <a:r>
                        <a:rPr lang="it-IT" sz="1600" b="1" dirty="0">
                          <a:effectLst/>
                          <a:latin typeface="Calibri" panose="020F0502020204030204" pitchFamily="34" charset="0"/>
                          <a:ea typeface="Calibri" panose="020F0502020204030204" pitchFamily="34" charset="0"/>
                          <a:cs typeface="Times New Roman" panose="02020603050405020304" pitchFamily="18" charset="0"/>
                        </a:rPr>
                        <a:t>13</a:t>
                      </a: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GB" sz="1600" kern="1200" dirty="0">
                          <a:solidFill>
                            <a:schemeClr val="dk1"/>
                          </a:solidFill>
                          <a:effectLst/>
                          <a:latin typeface="+mn-lt"/>
                          <a:ea typeface="+mn-ea"/>
                          <a:cs typeface="+mn-cs"/>
                        </a:rPr>
                        <a:t>198</a:t>
                      </a:r>
                    </a:p>
                  </a:txBody>
                  <a:tcPr marL="0" marR="0" marT="0" marB="0" anchor="ctr"/>
                </a:tc>
                <a:tc>
                  <a:txBody>
                    <a:bodyPr/>
                    <a:lstStyle/>
                    <a:p>
                      <a:pPr marL="0" algn="ctr" defTabSz="2519995" rtl="0" eaLnBrk="1" latinLnBrk="0" hangingPunct="1">
                        <a:lnSpc>
                          <a:spcPct val="107000"/>
                        </a:lnSpc>
                        <a:spcAft>
                          <a:spcPts val="0"/>
                        </a:spcAft>
                      </a:pPr>
                      <a:r>
                        <a:rPr lang="it-IT" sz="1600" kern="1200" dirty="0">
                          <a:solidFill>
                            <a:schemeClr val="dk1"/>
                          </a:solidFill>
                          <a:effectLst/>
                          <a:latin typeface="+mn-lt"/>
                          <a:ea typeface="+mn-ea"/>
                          <a:cs typeface="+mn-cs"/>
                        </a:rPr>
                        <a:t>&gt;500</a:t>
                      </a:r>
                    </a:p>
                  </a:txBody>
                  <a:tcPr marL="63423" marR="63423" marT="0" marB="0" anchor="ctr"/>
                </a:tc>
                <a:extLst>
                  <a:ext uri="{0D108BD9-81ED-4DB2-BD59-A6C34878D82A}">
                    <a16:rowId xmlns:a16="http://schemas.microsoft.com/office/drawing/2014/main" val="2781713175"/>
                  </a:ext>
                </a:extLst>
              </a:tr>
              <a:tr h="358667">
                <a:tc>
                  <a:txBody>
                    <a:bodyPr/>
                    <a:lstStyle/>
                    <a:p>
                      <a:pPr algn="ctr">
                        <a:lnSpc>
                          <a:spcPct val="107000"/>
                        </a:lnSpc>
                        <a:spcAft>
                          <a:spcPts val="0"/>
                        </a:spcAft>
                      </a:pPr>
                      <a:r>
                        <a:rPr lang="it-IT" sz="1600" b="1" dirty="0">
                          <a:effectLst/>
                          <a:latin typeface="Calibri" panose="020F0502020204030204" pitchFamily="34" charset="0"/>
                          <a:ea typeface="Calibri" panose="020F0502020204030204" pitchFamily="34" charset="0"/>
                          <a:cs typeface="Times New Roman" panose="02020603050405020304" pitchFamily="18" charset="0"/>
                        </a:rPr>
                        <a:t>14</a:t>
                      </a: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US" sz="1600" kern="1200" dirty="0">
                          <a:effectLst/>
                        </a:rPr>
                        <a:t>&gt;500</a:t>
                      </a:r>
                      <a:endParaRPr lang="it-IT" sz="1600" kern="1200" dirty="0">
                        <a:solidFill>
                          <a:schemeClr val="dk1"/>
                        </a:solidFill>
                        <a:effectLst/>
                        <a:latin typeface="+mn-lt"/>
                        <a:ea typeface="+mn-ea"/>
                        <a:cs typeface="+mn-cs"/>
                      </a:endParaRPr>
                    </a:p>
                  </a:txBody>
                  <a:tcPr marL="63423" marR="63423" marT="0" marB="0" anchor="ctr"/>
                </a:tc>
                <a:tc>
                  <a:txBody>
                    <a:bodyPr/>
                    <a:lstStyle/>
                    <a:p>
                      <a:pPr marL="0" algn="ctr" defTabSz="2519995" rtl="0" eaLnBrk="1" latinLnBrk="0" hangingPunct="1">
                        <a:lnSpc>
                          <a:spcPct val="107000"/>
                        </a:lnSpc>
                        <a:spcAft>
                          <a:spcPts val="0"/>
                        </a:spcAft>
                      </a:pPr>
                      <a:r>
                        <a:rPr lang="en-GB" sz="1600" kern="1200" dirty="0">
                          <a:solidFill>
                            <a:schemeClr val="dk1"/>
                          </a:solidFill>
                          <a:effectLst/>
                          <a:latin typeface="+mn-lt"/>
                          <a:ea typeface="+mn-ea"/>
                          <a:cs typeface="+mn-cs"/>
                        </a:rPr>
                        <a:t>174</a:t>
                      </a:r>
                    </a:p>
                  </a:txBody>
                  <a:tcPr marL="0" marR="0" marT="0" marB="0" anchor="ctr"/>
                </a:tc>
                <a:tc>
                  <a:txBody>
                    <a:bodyPr/>
                    <a:lstStyle/>
                    <a:p>
                      <a:pPr marL="0" algn="ctr" defTabSz="2519995" rtl="0" eaLnBrk="1" latinLnBrk="0" hangingPunct="1">
                        <a:lnSpc>
                          <a:spcPct val="107000"/>
                        </a:lnSpc>
                        <a:spcAft>
                          <a:spcPts val="0"/>
                        </a:spcAft>
                      </a:pPr>
                      <a:r>
                        <a:rPr lang="it-IT" sz="1600" kern="1200" dirty="0">
                          <a:solidFill>
                            <a:schemeClr val="dk1"/>
                          </a:solidFill>
                          <a:effectLst/>
                          <a:latin typeface="+mn-lt"/>
                          <a:ea typeface="+mn-ea"/>
                          <a:cs typeface="+mn-cs"/>
                        </a:rPr>
                        <a:t>25</a:t>
                      </a:r>
                    </a:p>
                  </a:txBody>
                  <a:tcPr marL="63423" marR="63423" marT="0" marB="0" anchor="ctr"/>
                </a:tc>
                <a:extLst>
                  <a:ext uri="{0D108BD9-81ED-4DB2-BD59-A6C34878D82A}">
                    <a16:rowId xmlns:a16="http://schemas.microsoft.com/office/drawing/2014/main" val="3350804115"/>
                  </a:ext>
                </a:extLst>
              </a:tr>
              <a:tr h="358667">
                <a:tc>
                  <a:txBody>
                    <a:bodyPr/>
                    <a:lstStyle/>
                    <a:p>
                      <a:pPr algn="ctr">
                        <a:lnSpc>
                          <a:spcPct val="107000"/>
                        </a:lnSpc>
                        <a:spcAft>
                          <a:spcPts val="0"/>
                        </a:spcAft>
                      </a:pPr>
                      <a:r>
                        <a:rPr lang="it-IT" sz="1600" b="1" dirty="0">
                          <a:effectLst/>
                          <a:latin typeface="Calibri" panose="020F0502020204030204" pitchFamily="34" charset="0"/>
                          <a:ea typeface="Calibri" panose="020F0502020204030204" pitchFamily="34" charset="0"/>
                          <a:cs typeface="Times New Roman" panose="02020603050405020304" pitchFamily="18" charset="0"/>
                        </a:rPr>
                        <a:t>15</a:t>
                      </a:r>
                    </a:p>
                  </a:txBody>
                  <a:tcPr marL="63423" marR="63423" marT="0" marB="0" anchor="ctr"/>
                </a:tc>
                <a:tc>
                  <a:txBody>
                    <a:bodyPr/>
                    <a:lstStyle/>
                    <a:p>
                      <a:pPr marL="0" marR="0" lvl="0" indent="0" algn="ctr" defTabSz="2519995" rtl="0" eaLnBrk="1" fontAlgn="auto" latinLnBrk="0" hangingPunct="1">
                        <a:lnSpc>
                          <a:spcPct val="107000"/>
                        </a:lnSpc>
                        <a:spcBef>
                          <a:spcPts val="0"/>
                        </a:spcBef>
                        <a:spcAft>
                          <a:spcPts val="0"/>
                        </a:spcAft>
                        <a:buClrTx/>
                        <a:buSzTx/>
                        <a:buFontTx/>
                        <a:buNone/>
                        <a:tabLst/>
                        <a:defRPr/>
                      </a:pPr>
                      <a:r>
                        <a:rPr kumimoji="0" lang="en-US" sz="1400" b="0" i="1" u="none" strike="noStrike" kern="1200" cap="none" spc="0" normalizeH="0" baseline="0" noProof="0" dirty="0" err="1">
                          <a:ln>
                            <a:noFill/>
                          </a:ln>
                          <a:solidFill>
                            <a:prstClr val="black"/>
                          </a:solidFill>
                          <a:effectLst/>
                          <a:uLnTx/>
                          <a:uFillTx/>
                          <a:latin typeface="Calibri" panose="020F0502020204030204"/>
                          <a:ea typeface="+mn-ea"/>
                          <a:cs typeface="+mn-cs"/>
                        </a:rPr>
                        <a:t>tdb</a:t>
                      </a:r>
                      <a:endParaRPr kumimoji="0" lang="it-IT" sz="1400" b="0" i="1"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63423" marR="63423" marT="0" marB="0" anchor="ctr"/>
                </a:tc>
                <a:tc>
                  <a:txBody>
                    <a:bodyPr/>
                    <a:lstStyle/>
                    <a:p>
                      <a:pPr marL="0" marR="0" lvl="0" indent="0" algn="ctr" defTabSz="2519995" rtl="0" eaLnBrk="1" fontAlgn="auto" latinLnBrk="0" hangingPunct="1">
                        <a:lnSpc>
                          <a:spcPct val="107000"/>
                        </a:lnSpc>
                        <a:spcBef>
                          <a:spcPts val="0"/>
                        </a:spcBef>
                        <a:spcAft>
                          <a:spcPts val="0"/>
                        </a:spcAft>
                        <a:buClrTx/>
                        <a:buSzTx/>
                        <a:buFontTx/>
                        <a:buNone/>
                        <a:tabLst/>
                        <a:defRPr/>
                      </a:pPr>
                      <a:r>
                        <a:rPr kumimoji="0" lang="en-US" sz="1400" b="0" i="1" u="none" strike="noStrike" kern="1200" cap="none" spc="0" normalizeH="0" baseline="0" noProof="0" dirty="0" err="1">
                          <a:ln>
                            <a:noFill/>
                          </a:ln>
                          <a:solidFill>
                            <a:prstClr val="black"/>
                          </a:solidFill>
                          <a:effectLst/>
                          <a:uLnTx/>
                          <a:uFillTx/>
                          <a:latin typeface="Calibri" panose="020F0502020204030204"/>
                          <a:ea typeface="+mn-ea"/>
                          <a:cs typeface="+mn-cs"/>
                        </a:rPr>
                        <a:t>tdb</a:t>
                      </a:r>
                      <a:endParaRPr kumimoji="0" lang="it-IT" sz="1400" b="0" i="1"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63423" marR="63423" marT="0" marB="0" anchor="ctr"/>
                </a:tc>
                <a:tc>
                  <a:txBody>
                    <a:bodyPr/>
                    <a:lstStyle/>
                    <a:p>
                      <a:pPr marL="0" marR="0" lvl="0" indent="0" algn="ctr" defTabSz="2519995" rtl="0" eaLnBrk="1" fontAlgn="auto" latinLnBrk="0" hangingPunct="1">
                        <a:lnSpc>
                          <a:spcPct val="107000"/>
                        </a:lnSpc>
                        <a:spcBef>
                          <a:spcPts val="0"/>
                        </a:spcBef>
                        <a:spcAft>
                          <a:spcPts val="0"/>
                        </a:spcAft>
                        <a:buClrTx/>
                        <a:buSzTx/>
                        <a:buFontTx/>
                        <a:buNone/>
                        <a:tabLst/>
                        <a:defRPr/>
                      </a:pPr>
                      <a:r>
                        <a:rPr kumimoji="0" lang="en-US" sz="1400" b="0" i="1" u="none" strike="noStrike" kern="1200" cap="none" spc="0" normalizeH="0" baseline="0" noProof="0" dirty="0" err="1">
                          <a:ln>
                            <a:noFill/>
                          </a:ln>
                          <a:solidFill>
                            <a:prstClr val="black"/>
                          </a:solidFill>
                          <a:effectLst/>
                          <a:uLnTx/>
                          <a:uFillTx/>
                          <a:latin typeface="Calibri" panose="020F0502020204030204"/>
                          <a:ea typeface="+mn-ea"/>
                          <a:cs typeface="+mn-cs"/>
                        </a:rPr>
                        <a:t>tdb</a:t>
                      </a:r>
                      <a:endParaRPr kumimoji="0" lang="it-IT" sz="1400" b="0" i="1"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63423" marR="63423" marT="0" marB="0" anchor="ctr"/>
                </a:tc>
                <a:tc>
                  <a:txBody>
                    <a:bodyPr/>
                    <a:lstStyle/>
                    <a:p>
                      <a:pPr marL="0" marR="0" lvl="0" indent="0" algn="ctr" defTabSz="2519995" rtl="0" eaLnBrk="1" fontAlgn="auto" latinLnBrk="0" hangingPunct="1">
                        <a:lnSpc>
                          <a:spcPct val="107000"/>
                        </a:lnSpc>
                        <a:spcBef>
                          <a:spcPts val="0"/>
                        </a:spcBef>
                        <a:spcAft>
                          <a:spcPts val="0"/>
                        </a:spcAft>
                        <a:buClrTx/>
                        <a:buSzTx/>
                        <a:buFontTx/>
                        <a:buNone/>
                        <a:tabLst/>
                        <a:defRPr/>
                      </a:pPr>
                      <a:r>
                        <a:rPr kumimoji="0" lang="en-US" sz="1400" b="0" i="1" u="none" strike="noStrike" kern="1200" cap="none" spc="0" normalizeH="0" baseline="0" noProof="0" dirty="0" err="1">
                          <a:ln>
                            <a:noFill/>
                          </a:ln>
                          <a:solidFill>
                            <a:prstClr val="black"/>
                          </a:solidFill>
                          <a:effectLst/>
                          <a:uLnTx/>
                          <a:uFillTx/>
                          <a:latin typeface="Calibri" panose="020F0502020204030204"/>
                          <a:ea typeface="+mn-ea"/>
                          <a:cs typeface="+mn-cs"/>
                        </a:rPr>
                        <a:t>tdb</a:t>
                      </a:r>
                      <a:endParaRPr kumimoji="0" lang="it-IT" sz="1400" b="0" i="1"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0" marR="0" marT="0" marB="0" anchor="ctr"/>
                </a:tc>
                <a:tc>
                  <a:txBody>
                    <a:bodyPr/>
                    <a:lstStyle/>
                    <a:p>
                      <a:pPr marL="0" marR="0" lvl="0" indent="0" algn="ctr" defTabSz="2519995" rtl="0" eaLnBrk="1" fontAlgn="auto" latinLnBrk="0" hangingPunct="1">
                        <a:lnSpc>
                          <a:spcPct val="107000"/>
                        </a:lnSpc>
                        <a:spcBef>
                          <a:spcPts val="0"/>
                        </a:spcBef>
                        <a:spcAft>
                          <a:spcPts val="0"/>
                        </a:spcAft>
                        <a:buClrTx/>
                        <a:buSzTx/>
                        <a:buFontTx/>
                        <a:buNone/>
                        <a:tabLst/>
                        <a:defRPr/>
                      </a:pPr>
                      <a:r>
                        <a:rPr kumimoji="0" lang="en-US" sz="1400" b="0" i="1" u="none" strike="noStrike" kern="1200" cap="none" spc="0" normalizeH="0" baseline="0" noProof="0" dirty="0" err="1">
                          <a:ln>
                            <a:noFill/>
                          </a:ln>
                          <a:solidFill>
                            <a:prstClr val="black"/>
                          </a:solidFill>
                          <a:effectLst/>
                          <a:uLnTx/>
                          <a:uFillTx/>
                          <a:latin typeface="Calibri" panose="020F0502020204030204"/>
                          <a:ea typeface="+mn-ea"/>
                          <a:cs typeface="+mn-cs"/>
                        </a:rPr>
                        <a:t>tdb</a:t>
                      </a:r>
                      <a:endParaRPr kumimoji="0" lang="it-IT" sz="1400" b="0" i="1"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63423" marR="63423" marT="0" marB="0" anchor="ctr"/>
                </a:tc>
                <a:extLst>
                  <a:ext uri="{0D108BD9-81ED-4DB2-BD59-A6C34878D82A}">
                    <a16:rowId xmlns:a16="http://schemas.microsoft.com/office/drawing/2014/main" val="3615187395"/>
                  </a:ext>
                </a:extLst>
              </a:tr>
              <a:tr h="358667">
                <a:tc>
                  <a:txBody>
                    <a:bodyPr/>
                    <a:lstStyle/>
                    <a:p>
                      <a:pPr algn="ctr">
                        <a:lnSpc>
                          <a:spcPct val="107000"/>
                        </a:lnSpc>
                        <a:spcAft>
                          <a:spcPts val="0"/>
                        </a:spcAft>
                      </a:pPr>
                      <a:r>
                        <a:rPr lang="it-IT" sz="1600" b="1" dirty="0">
                          <a:effectLst/>
                          <a:latin typeface="Calibri" panose="020F0502020204030204" pitchFamily="34" charset="0"/>
                          <a:ea typeface="Calibri" panose="020F0502020204030204" pitchFamily="34" charset="0"/>
                          <a:cs typeface="Times New Roman" panose="02020603050405020304" pitchFamily="18" charset="0"/>
                        </a:rPr>
                        <a:t>16</a:t>
                      </a:r>
                    </a:p>
                  </a:txBody>
                  <a:tcPr marL="63423" marR="63423" marT="0" marB="0" anchor="ctr"/>
                </a:tc>
                <a:tc>
                  <a:txBody>
                    <a:bodyPr/>
                    <a:lstStyle/>
                    <a:p>
                      <a:pPr marL="0" marR="0" lvl="0" indent="0" algn="ctr" defTabSz="2519995" rtl="0" eaLnBrk="1" fontAlgn="auto" latinLnBrk="0" hangingPunct="1">
                        <a:lnSpc>
                          <a:spcPct val="107000"/>
                        </a:lnSpc>
                        <a:spcBef>
                          <a:spcPts val="0"/>
                        </a:spcBef>
                        <a:spcAft>
                          <a:spcPts val="0"/>
                        </a:spcAft>
                        <a:buClrTx/>
                        <a:buSzTx/>
                        <a:buFontTx/>
                        <a:buNone/>
                        <a:tabLst/>
                        <a:defRPr/>
                      </a:pPr>
                      <a:r>
                        <a:rPr kumimoji="0" lang="en-US" sz="1400" b="0" i="1" u="none" strike="noStrike" kern="1200" cap="none" spc="0" normalizeH="0" baseline="0" noProof="0" dirty="0" err="1">
                          <a:ln>
                            <a:noFill/>
                          </a:ln>
                          <a:solidFill>
                            <a:prstClr val="black"/>
                          </a:solidFill>
                          <a:effectLst/>
                          <a:uLnTx/>
                          <a:uFillTx/>
                          <a:latin typeface="Calibri" panose="020F0502020204030204"/>
                          <a:ea typeface="+mn-ea"/>
                          <a:cs typeface="+mn-cs"/>
                        </a:rPr>
                        <a:t>tdb</a:t>
                      </a:r>
                      <a:endParaRPr kumimoji="0" lang="it-IT" sz="1400" b="0" i="1"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63423" marR="63423" marT="0" marB="0" anchor="ctr"/>
                </a:tc>
                <a:tc>
                  <a:txBody>
                    <a:bodyPr/>
                    <a:lstStyle/>
                    <a:p>
                      <a:pPr marL="0" marR="0" lvl="0" indent="0" algn="ctr" defTabSz="2519995" rtl="0" eaLnBrk="1" fontAlgn="auto" latinLnBrk="0" hangingPunct="1">
                        <a:lnSpc>
                          <a:spcPct val="107000"/>
                        </a:lnSpc>
                        <a:spcBef>
                          <a:spcPts val="0"/>
                        </a:spcBef>
                        <a:spcAft>
                          <a:spcPts val="0"/>
                        </a:spcAft>
                        <a:buClrTx/>
                        <a:buSzTx/>
                        <a:buFontTx/>
                        <a:buNone/>
                        <a:tabLst/>
                        <a:defRPr/>
                      </a:pPr>
                      <a:r>
                        <a:rPr kumimoji="0" lang="en-US" sz="1400" b="0" i="1" u="none" strike="noStrike" kern="1200" cap="none" spc="0" normalizeH="0" baseline="0" noProof="0" dirty="0" err="1">
                          <a:ln>
                            <a:noFill/>
                          </a:ln>
                          <a:solidFill>
                            <a:prstClr val="black"/>
                          </a:solidFill>
                          <a:effectLst/>
                          <a:uLnTx/>
                          <a:uFillTx/>
                          <a:latin typeface="Calibri" panose="020F0502020204030204"/>
                          <a:ea typeface="+mn-ea"/>
                          <a:cs typeface="+mn-cs"/>
                        </a:rPr>
                        <a:t>tdb</a:t>
                      </a:r>
                      <a:endParaRPr kumimoji="0" lang="it-IT" sz="1400" b="0" i="1"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63423" marR="63423" marT="0" marB="0" anchor="ctr"/>
                </a:tc>
                <a:tc>
                  <a:txBody>
                    <a:bodyPr/>
                    <a:lstStyle/>
                    <a:p>
                      <a:pPr marL="0" marR="0" lvl="0" indent="0" algn="ctr" defTabSz="2519995" rtl="0" eaLnBrk="1" fontAlgn="auto" latinLnBrk="0" hangingPunct="1">
                        <a:lnSpc>
                          <a:spcPct val="107000"/>
                        </a:lnSpc>
                        <a:spcBef>
                          <a:spcPts val="0"/>
                        </a:spcBef>
                        <a:spcAft>
                          <a:spcPts val="0"/>
                        </a:spcAft>
                        <a:buClrTx/>
                        <a:buSzTx/>
                        <a:buFontTx/>
                        <a:buNone/>
                        <a:tabLst/>
                        <a:defRPr/>
                      </a:pPr>
                      <a:r>
                        <a:rPr kumimoji="0" lang="en-US" sz="1400" b="0" i="1" u="none" strike="noStrike" kern="1200" cap="none" spc="0" normalizeH="0" baseline="0" noProof="0" dirty="0" err="1">
                          <a:ln>
                            <a:noFill/>
                          </a:ln>
                          <a:solidFill>
                            <a:prstClr val="black"/>
                          </a:solidFill>
                          <a:effectLst/>
                          <a:uLnTx/>
                          <a:uFillTx/>
                          <a:latin typeface="Calibri" panose="020F0502020204030204"/>
                          <a:ea typeface="+mn-ea"/>
                          <a:cs typeface="+mn-cs"/>
                        </a:rPr>
                        <a:t>tdb</a:t>
                      </a:r>
                      <a:endParaRPr kumimoji="0" lang="it-IT" sz="1400" b="0" i="1"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63423" marR="63423" marT="0" marB="0" anchor="ctr"/>
                </a:tc>
                <a:tc>
                  <a:txBody>
                    <a:bodyPr/>
                    <a:lstStyle/>
                    <a:p>
                      <a:pPr marL="0" marR="0" lvl="0" indent="0" algn="ctr" defTabSz="2519995" rtl="0" eaLnBrk="1" fontAlgn="auto" latinLnBrk="0" hangingPunct="1">
                        <a:lnSpc>
                          <a:spcPct val="107000"/>
                        </a:lnSpc>
                        <a:spcBef>
                          <a:spcPts val="0"/>
                        </a:spcBef>
                        <a:spcAft>
                          <a:spcPts val="0"/>
                        </a:spcAft>
                        <a:buClrTx/>
                        <a:buSzTx/>
                        <a:buFontTx/>
                        <a:buNone/>
                        <a:tabLst/>
                        <a:defRPr/>
                      </a:pPr>
                      <a:r>
                        <a:rPr kumimoji="0" lang="en-US" sz="1400" b="0" i="1" u="none" strike="noStrike" kern="1200" cap="none" spc="0" normalizeH="0" baseline="0" noProof="0" dirty="0" err="1">
                          <a:ln>
                            <a:noFill/>
                          </a:ln>
                          <a:solidFill>
                            <a:prstClr val="black"/>
                          </a:solidFill>
                          <a:effectLst/>
                          <a:highlight>
                            <a:srgbClr val="FFFF00"/>
                          </a:highlight>
                          <a:uLnTx/>
                          <a:uFillTx/>
                          <a:latin typeface="Calibri" panose="020F0502020204030204"/>
                          <a:ea typeface="+mn-ea"/>
                          <a:cs typeface="+mn-cs"/>
                        </a:rPr>
                        <a:t>tdb</a:t>
                      </a:r>
                      <a:endParaRPr kumimoji="0" lang="it-IT" sz="1400" b="0" i="1"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endParaRPr>
                    </a:p>
                  </a:txBody>
                  <a:tcPr marL="0" marR="0" marT="0" marB="0" anchor="ctr"/>
                </a:tc>
                <a:tc>
                  <a:txBody>
                    <a:bodyPr/>
                    <a:lstStyle/>
                    <a:p>
                      <a:pPr marL="0" marR="0" lvl="0" indent="0" algn="ctr" defTabSz="2519995" rtl="0" eaLnBrk="1" fontAlgn="auto" latinLnBrk="0" hangingPunct="1">
                        <a:lnSpc>
                          <a:spcPct val="107000"/>
                        </a:lnSpc>
                        <a:spcBef>
                          <a:spcPts val="0"/>
                        </a:spcBef>
                        <a:spcAft>
                          <a:spcPts val="0"/>
                        </a:spcAft>
                        <a:buClrTx/>
                        <a:buSzTx/>
                        <a:buFontTx/>
                        <a:buNone/>
                        <a:tabLst/>
                        <a:defRPr/>
                      </a:pPr>
                      <a:r>
                        <a:rPr kumimoji="0" lang="en-US" sz="1400" b="0" i="1" u="none" strike="noStrike" kern="1200" cap="none" spc="0" normalizeH="0" baseline="0" noProof="0" dirty="0" err="1">
                          <a:ln>
                            <a:noFill/>
                          </a:ln>
                          <a:solidFill>
                            <a:prstClr val="black"/>
                          </a:solidFill>
                          <a:effectLst/>
                          <a:uLnTx/>
                          <a:uFillTx/>
                          <a:latin typeface="Calibri" panose="020F0502020204030204"/>
                          <a:ea typeface="+mn-ea"/>
                          <a:cs typeface="+mn-cs"/>
                        </a:rPr>
                        <a:t>tdb</a:t>
                      </a:r>
                      <a:endParaRPr kumimoji="0" lang="it-IT" sz="1400" b="0" i="1"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63423" marR="63423" marT="0" marB="0" anchor="ctr"/>
                </a:tc>
                <a:extLst>
                  <a:ext uri="{0D108BD9-81ED-4DB2-BD59-A6C34878D82A}">
                    <a16:rowId xmlns:a16="http://schemas.microsoft.com/office/drawing/2014/main" val="3576796300"/>
                  </a:ext>
                </a:extLst>
              </a:tr>
            </a:tbl>
          </a:graphicData>
        </a:graphic>
      </p:graphicFrame>
      <p:cxnSp>
        <p:nvCxnSpPr>
          <p:cNvPr id="1807" name="Connettore diritto 1806">
            <a:extLst>
              <a:ext uri="{FF2B5EF4-FFF2-40B4-BE49-F238E27FC236}">
                <a16:creationId xmlns:a16="http://schemas.microsoft.com/office/drawing/2014/main" id="{94DF7413-643E-C4F1-ED00-432354DEA299}"/>
              </a:ext>
            </a:extLst>
          </p:cNvPr>
          <p:cNvCxnSpPr>
            <a:cxnSpLocks/>
          </p:cNvCxnSpPr>
          <p:nvPr/>
        </p:nvCxnSpPr>
        <p:spPr>
          <a:xfrm>
            <a:off x="17214491" y="31062345"/>
            <a:ext cx="7362272" cy="0"/>
          </a:xfrm>
          <a:prstGeom prst="line">
            <a:avLst/>
          </a:prstGeom>
          <a:ln w="76200">
            <a:solidFill>
              <a:srgbClr val="548235"/>
            </a:solidFill>
          </a:ln>
        </p:spPr>
        <p:style>
          <a:lnRef idx="1">
            <a:schemeClr val="accent1"/>
          </a:lnRef>
          <a:fillRef idx="0">
            <a:schemeClr val="accent1"/>
          </a:fillRef>
          <a:effectRef idx="0">
            <a:schemeClr val="accent1"/>
          </a:effectRef>
          <a:fontRef idx="minor">
            <a:schemeClr val="tx1"/>
          </a:fontRef>
        </p:style>
      </p:cxnSp>
      <p:sp>
        <p:nvSpPr>
          <p:cNvPr id="1809" name="CasellaDiTesto 1808">
            <a:extLst>
              <a:ext uri="{FF2B5EF4-FFF2-40B4-BE49-F238E27FC236}">
                <a16:creationId xmlns:a16="http://schemas.microsoft.com/office/drawing/2014/main" id="{A0B86AE7-11A5-767A-F835-16467F4A29B6}"/>
              </a:ext>
            </a:extLst>
          </p:cNvPr>
          <p:cNvSpPr txBox="1"/>
          <p:nvPr/>
        </p:nvSpPr>
        <p:spPr>
          <a:xfrm>
            <a:off x="629938" y="29095408"/>
            <a:ext cx="15775307" cy="1169551"/>
          </a:xfrm>
          <a:prstGeom prst="rect">
            <a:avLst/>
          </a:prstGeom>
          <a:noFill/>
        </p:spPr>
        <p:txBody>
          <a:bodyPr wrap="square" rtlCol="0">
            <a:spAutoFit/>
          </a:bodyPr>
          <a:lstStyle/>
          <a:p>
            <a:pPr algn="just"/>
            <a:r>
              <a:rPr lang="da-DK" sz="1750" spc="210" dirty="0">
                <a:solidFill>
                  <a:srgbClr val="071B50"/>
                </a:solidFill>
              </a:rPr>
              <a:t>Reagents and solvents: a) DPPA, TEA, toluene, 95°C, 40 min; b) corresponding amine, toluene, 95°C; c) Methyl 2-chloroacetate, K</a:t>
            </a:r>
            <a:r>
              <a:rPr lang="da-DK" sz="1750" spc="210" baseline="-25000" dirty="0">
                <a:solidFill>
                  <a:srgbClr val="071B50"/>
                </a:solidFill>
              </a:rPr>
              <a:t>2</a:t>
            </a:r>
            <a:r>
              <a:rPr lang="da-DK" sz="1750" spc="210" dirty="0">
                <a:solidFill>
                  <a:srgbClr val="071B50"/>
                </a:solidFill>
              </a:rPr>
              <a:t>CO</a:t>
            </a:r>
            <a:r>
              <a:rPr lang="da-DK" sz="1750" spc="210" baseline="-25000" dirty="0">
                <a:solidFill>
                  <a:srgbClr val="071B50"/>
                </a:solidFill>
              </a:rPr>
              <a:t>3</a:t>
            </a:r>
            <a:r>
              <a:rPr lang="da-DK" sz="1750" spc="210" dirty="0">
                <a:solidFill>
                  <a:srgbClr val="071B50"/>
                </a:solidFill>
              </a:rPr>
              <a:t>, DMF, 50 °C, 1.5 h; d) Hydrazine hydrate, Methanol, Reflux, 16 h; e) SOCl</a:t>
            </a:r>
            <a:r>
              <a:rPr lang="da-DK" sz="1750" spc="210" baseline="-25000" dirty="0">
                <a:solidFill>
                  <a:srgbClr val="071B50"/>
                </a:solidFill>
              </a:rPr>
              <a:t>2</a:t>
            </a:r>
            <a:r>
              <a:rPr lang="da-DK" sz="1750" spc="210" dirty="0">
                <a:solidFill>
                  <a:srgbClr val="071B50"/>
                </a:solidFill>
              </a:rPr>
              <a:t>, Reflux, 1 h; f) Potassium thiocyanate, Acetonitrile, room temperature (RT), 1 h; g) Acetonitrile, RT, 30 min. h) 1 - 2.5 N aqueous NaOH, MeOH, RT, 1.5 h; 2- SOCl</a:t>
            </a:r>
            <a:r>
              <a:rPr lang="da-DK" sz="1750" spc="210" baseline="-25000" dirty="0">
                <a:solidFill>
                  <a:srgbClr val="071B50"/>
                </a:solidFill>
              </a:rPr>
              <a:t>2</a:t>
            </a:r>
            <a:r>
              <a:rPr lang="da-DK" sz="1750" spc="210" dirty="0">
                <a:solidFill>
                  <a:srgbClr val="071B50"/>
                </a:solidFill>
              </a:rPr>
              <a:t>, reflux, 1 h; i) </a:t>
            </a:r>
            <a:r>
              <a:rPr lang="da-DK" sz="1750" i="1" spc="210" dirty="0">
                <a:solidFill>
                  <a:srgbClr val="071B50"/>
                </a:solidFill>
              </a:rPr>
              <a:t>N</a:t>
            </a:r>
            <a:r>
              <a:rPr lang="da-DK" sz="1750" spc="210" dirty="0">
                <a:solidFill>
                  <a:srgbClr val="071B50"/>
                </a:solidFill>
              </a:rPr>
              <a:t>-Boc corresponding amine, TEA, DCM, RT, 3 h; l) 10% aqueous HCl, MeOH, reflux, 0.5 h; m) corresponding acily chloride, TEA, DCM, RT, 1 h.</a:t>
            </a:r>
          </a:p>
        </p:txBody>
      </p:sp>
      <p:sp>
        <p:nvSpPr>
          <p:cNvPr id="4" name="CasellaDiTesto 3">
            <a:extLst>
              <a:ext uri="{FF2B5EF4-FFF2-40B4-BE49-F238E27FC236}">
                <a16:creationId xmlns:a16="http://schemas.microsoft.com/office/drawing/2014/main" id="{5279E8C1-991A-282D-3A36-3744F846DFAA}"/>
              </a:ext>
            </a:extLst>
          </p:cNvPr>
          <p:cNvSpPr txBox="1"/>
          <p:nvPr/>
        </p:nvSpPr>
        <p:spPr>
          <a:xfrm>
            <a:off x="17562183" y="30384243"/>
            <a:ext cx="6925443" cy="646331"/>
          </a:xfrm>
          <a:prstGeom prst="rect">
            <a:avLst/>
          </a:prstGeom>
          <a:noFill/>
        </p:spPr>
        <p:txBody>
          <a:bodyPr wrap="square" rtlCol="0">
            <a:spAutoFit/>
          </a:bodyPr>
          <a:lstStyle/>
          <a:p>
            <a:r>
              <a:rPr lang="en-US" i="1" spc="210" dirty="0">
                <a:solidFill>
                  <a:srgbClr val="071B50"/>
                </a:solidFill>
              </a:rPr>
              <a:t>Table 1: Antimicrobial activities of compounds </a:t>
            </a:r>
            <a:r>
              <a:rPr lang="en-US" b="1" i="1" spc="210" dirty="0">
                <a:solidFill>
                  <a:srgbClr val="071B50"/>
                </a:solidFill>
              </a:rPr>
              <a:t>1-16</a:t>
            </a:r>
            <a:r>
              <a:rPr lang="en-US" i="1" spc="210" dirty="0">
                <a:solidFill>
                  <a:srgbClr val="071B50"/>
                </a:solidFill>
              </a:rPr>
              <a:t>. </a:t>
            </a:r>
            <a:r>
              <a:rPr lang="en-US" i="1" spc="210" dirty="0" err="1">
                <a:solidFill>
                  <a:srgbClr val="071B50"/>
                </a:solidFill>
              </a:rPr>
              <a:t>Tbd</a:t>
            </a:r>
            <a:r>
              <a:rPr lang="en-US" i="1" spc="210" dirty="0">
                <a:solidFill>
                  <a:srgbClr val="071B50"/>
                </a:solidFill>
              </a:rPr>
              <a:t> = to be determined.</a:t>
            </a:r>
          </a:p>
        </p:txBody>
      </p:sp>
    </p:spTree>
    <p:extLst>
      <p:ext uri="{BB962C8B-B14F-4D97-AF65-F5344CB8AC3E}">
        <p14:creationId xmlns:p14="http://schemas.microsoft.com/office/powerpoint/2010/main" val="2503821428"/>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7994</TotalTime>
  <Words>1158</Words>
  <Application>Microsoft Office PowerPoint</Application>
  <PresentationFormat>Personalizzato</PresentationFormat>
  <Paragraphs>151</Paragraphs>
  <Slides>1</Slides>
  <Notes>0</Notes>
  <HiddenSlides>0</HiddenSlides>
  <MMClips>0</MMClips>
  <ScaleCrop>false</ScaleCrop>
  <HeadingPairs>
    <vt:vector size="8" baseType="variant">
      <vt:variant>
        <vt:lpstr>Caratteri utilizzati</vt:lpstr>
      </vt:variant>
      <vt:variant>
        <vt:i4>3</vt:i4>
      </vt:variant>
      <vt:variant>
        <vt:lpstr>Tema</vt:lpstr>
      </vt:variant>
      <vt:variant>
        <vt:i4>1</vt:i4>
      </vt:variant>
      <vt:variant>
        <vt:lpstr>Server OLE incorporati</vt:lpstr>
      </vt:variant>
      <vt:variant>
        <vt:i4>1</vt:i4>
      </vt:variant>
      <vt:variant>
        <vt:lpstr>Titoli diapositive</vt:lpstr>
      </vt:variant>
      <vt:variant>
        <vt:i4>1</vt:i4>
      </vt:variant>
    </vt:vector>
  </HeadingPairs>
  <TitlesOfParts>
    <vt:vector size="6" baseType="lpstr">
      <vt:lpstr>Arial</vt:lpstr>
      <vt:lpstr>Calibri</vt:lpstr>
      <vt:lpstr>Calibri Light</vt:lpstr>
      <vt:lpstr>Tema di Office</vt:lpstr>
      <vt:lpstr>CS ChemDraw Drawing</vt:lpstr>
      <vt:lpstr>Presentazione standard di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Lab_Val_2</dc:creator>
  <cp:lastModifiedBy>Lorenzo Suigo</cp:lastModifiedBy>
  <cp:revision>626</cp:revision>
  <cp:lastPrinted>2018-08-30T11:03:05Z</cp:lastPrinted>
  <dcterms:created xsi:type="dcterms:W3CDTF">2015-07-05T07:57:09Z</dcterms:created>
  <dcterms:modified xsi:type="dcterms:W3CDTF">2022-11-17T11:42:48Z</dcterms:modified>
</cp:coreProperties>
</file>