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1470" r:id="rId2"/>
    <p:sldId id="1471" r:id="rId3"/>
    <p:sldId id="1489" r:id="rId4"/>
    <p:sldId id="1472" r:id="rId5"/>
    <p:sldId id="1473" r:id="rId6"/>
    <p:sldId id="1474" r:id="rId7"/>
    <p:sldId id="1491" r:id="rId8"/>
    <p:sldId id="1477" r:id="rId9"/>
    <p:sldId id="1490" r:id="rId10"/>
    <p:sldId id="1488" r:id="rId11"/>
    <p:sldId id="1482" r:id="rId12"/>
    <p:sldId id="1484" r:id="rId13"/>
    <p:sldId id="1486" r:id="rId14"/>
    <p:sldId id="1469" r:id="rId15"/>
    <p:sldId id="1492" r:id="rId16"/>
    <p:sldId id="1493" r:id="rId17"/>
  </p:sldIdLst>
  <p:sldSz cx="9144000" cy="6858000" type="screen4x3"/>
  <p:notesSz cx="6797675" cy="987425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792CB-3E7F-F1DE-8709-0D37D1FBF3F0}" v="30" dt="2021-11-24T17:12:30.308"/>
    <p1510:client id="{D16F45C4-C5F8-524D-AFCE-303D69F84640}" v="832" dt="2021-11-20T08:08:03.092"/>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Stile medio 3 - Color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tente guest" userId="S::urn:spo:anon#50c773dc4b2494a6ced621c1124edc6da9e3215c33a7e204d43788c751fb655e::" providerId="AD" clId="Web-{087792CB-3E7F-F1DE-8709-0D37D1FBF3F0}"/>
    <pc:docChg chg="addSld modSld sldOrd">
      <pc:chgData name="Utente guest" userId="S::urn:spo:anon#50c773dc4b2494a6ced621c1124edc6da9e3215c33a7e204d43788c751fb655e::" providerId="AD" clId="Web-{087792CB-3E7F-F1DE-8709-0D37D1FBF3F0}" dt="2021-11-24T17:12:30.308" v="37"/>
      <pc:docMkLst>
        <pc:docMk/>
      </pc:docMkLst>
      <pc:sldChg chg="modNotes">
        <pc:chgData name="Utente guest" userId="S::urn:spo:anon#50c773dc4b2494a6ced621c1124edc6da9e3215c33a7e204d43788c751fb655e::" providerId="AD" clId="Web-{087792CB-3E7F-F1DE-8709-0D37D1FBF3F0}" dt="2021-11-24T17:11:02.275" v="13"/>
        <pc:sldMkLst>
          <pc:docMk/>
          <pc:sldMk cId="0" sldId="1469"/>
        </pc:sldMkLst>
      </pc:sldChg>
      <pc:sldChg chg="modNotes">
        <pc:chgData name="Utente guest" userId="S::urn:spo:anon#50c773dc4b2494a6ced621c1124edc6da9e3215c33a7e204d43788c751fb655e::" providerId="AD" clId="Web-{087792CB-3E7F-F1DE-8709-0D37D1FBF3F0}" dt="2021-11-24T17:09:46.508" v="1"/>
        <pc:sldMkLst>
          <pc:docMk/>
          <pc:sldMk cId="0" sldId="1477"/>
        </pc:sldMkLst>
      </pc:sldChg>
      <pc:sldChg chg="addAnim modAnim modNotes">
        <pc:chgData name="Utente guest" userId="S::urn:spo:anon#50c773dc4b2494a6ced621c1124edc6da9e3215c33a7e204d43788c751fb655e::" providerId="AD" clId="Web-{087792CB-3E7F-F1DE-8709-0D37D1FBF3F0}" dt="2021-11-24T17:12:30.308" v="37"/>
        <pc:sldMkLst>
          <pc:docMk/>
          <pc:sldMk cId="0" sldId="1482"/>
        </pc:sldMkLst>
      </pc:sldChg>
      <pc:sldChg chg="modNotes">
        <pc:chgData name="Utente guest" userId="S::urn:spo:anon#50c773dc4b2494a6ced621c1124edc6da9e3215c33a7e204d43788c751fb655e::" providerId="AD" clId="Web-{087792CB-3E7F-F1DE-8709-0D37D1FBF3F0}" dt="2021-11-24T17:10:38.102" v="9"/>
        <pc:sldMkLst>
          <pc:docMk/>
          <pc:sldMk cId="0" sldId="1484"/>
        </pc:sldMkLst>
      </pc:sldChg>
      <pc:sldChg chg="modNotes">
        <pc:chgData name="Utente guest" userId="S::urn:spo:anon#50c773dc4b2494a6ced621c1124edc6da9e3215c33a7e204d43788c751fb655e::" providerId="AD" clId="Web-{087792CB-3E7F-F1DE-8709-0D37D1FBF3F0}" dt="2021-11-24T17:10:45.712" v="11"/>
        <pc:sldMkLst>
          <pc:docMk/>
          <pc:sldMk cId="0" sldId="1486"/>
        </pc:sldMkLst>
      </pc:sldChg>
      <pc:sldChg chg="addAnim modAnim modNotes">
        <pc:chgData name="Utente guest" userId="S::urn:spo:anon#50c773dc4b2494a6ced621c1124edc6da9e3215c33a7e204d43788c751fb655e::" providerId="AD" clId="Web-{087792CB-3E7F-F1DE-8709-0D37D1FBF3F0}" dt="2021-11-24T17:12:17.136" v="31"/>
        <pc:sldMkLst>
          <pc:docMk/>
          <pc:sldMk cId="0" sldId="1488"/>
        </pc:sldMkLst>
      </pc:sldChg>
      <pc:sldChg chg="delSp modSp addAnim modAnim modNotes">
        <pc:chgData name="Utente guest" userId="S::urn:spo:anon#50c773dc4b2494a6ced621c1124edc6da9e3215c33a7e204d43788c751fb655e::" providerId="AD" clId="Web-{087792CB-3E7F-F1DE-8709-0D37D1FBF3F0}" dt="2021-11-24T17:12:11.995" v="29"/>
        <pc:sldMkLst>
          <pc:docMk/>
          <pc:sldMk cId="0" sldId="1490"/>
        </pc:sldMkLst>
        <pc:spChg chg="del mod">
          <ac:chgData name="Utente guest" userId="S::urn:spo:anon#50c773dc4b2494a6ced621c1124edc6da9e3215c33a7e204d43788c751fb655e::" providerId="AD" clId="Web-{087792CB-3E7F-F1DE-8709-0D37D1FBF3F0}" dt="2021-11-24T17:12:08.808" v="27"/>
          <ac:spMkLst>
            <pc:docMk/>
            <pc:sldMk cId="0" sldId="1490"/>
            <ac:spMk id="8" creationId="{FF8C9C0A-7289-9C48-A71D-8B5C08B8B338}"/>
          </ac:spMkLst>
        </pc:spChg>
      </pc:sldChg>
      <pc:sldChg chg="addSp delSp modSp">
        <pc:chgData name="Utente guest" userId="S::urn:spo:anon#50c773dc4b2494a6ced621c1124edc6da9e3215c33a7e204d43788c751fb655e::" providerId="AD" clId="Web-{087792CB-3E7F-F1DE-8709-0D37D1FBF3F0}" dt="2021-11-24T17:11:10.697" v="15"/>
        <pc:sldMkLst>
          <pc:docMk/>
          <pc:sldMk cId="2412318975" sldId="1492"/>
        </pc:sldMkLst>
        <pc:picChg chg="add del mod">
          <ac:chgData name="Utente guest" userId="S::urn:spo:anon#50c773dc4b2494a6ced621c1124edc6da9e3215c33a7e204d43788c751fb655e::" providerId="AD" clId="Web-{087792CB-3E7F-F1DE-8709-0D37D1FBF3F0}" dt="2021-11-24T17:11:10.697" v="15"/>
          <ac:picMkLst>
            <pc:docMk/>
            <pc:sldMk cId="2412318975" sldId="1492"/>
            <ac:picMk id="3" creationId="{F84BE485-D126-42FF-A345-DA90AAD07868}"/>
          </ac:picMkLst>
        </pc:picChg>
      </pc:sldChg>
      <pc:sldChg chg="addSp modSp new ord">
        <pc:chgData name="Utente guest" userId="S::urn:spo:anon#50c773dc4b2494a6ced621c1124edc6da9e3215c33a7e204d43788c751fb655e::" providerId="AD" clId="Web-{087792CB-3E7F-F1DE-8709-0D37D1FBF3F0}" dt="2021-11-24T17:11:39.119" v="23" actId="14100"/>
        <pc:sldMkLst>
          <pc:docMk/>
          <pc:sldMk cId="275635643" sldId="1493"/>
        </pc:sldMkLst>
        <pc:spChg chg="add">
          <ac:chgData name="Utente guest" userId="S::urn:spo:anon#50c773dc4b2494a6ced621c1124edc6da9e3215c33a7e204d43788c751fb655e::" providerId="AD" clId="Web-{087792CB-3E7F-F1DE-8709-0D37D1FBF3F0}" dt="2021-11-24T17:11:25.369" v="18"/>
          <ac:spMkLst>
            <pc:docMk/>
            <pc:sldMk cId="275635643" sldId="1493"/>
            <ac:spMk id="3" creationId="{DE7E5545-7D5F-44DD-84F9-12C850697905}"/>
          </ac:spMkLst>
        </pc:spChg>
        <pc:spChg chg="add">
          <ac:chgData name="Utente guest" userId="S::urn:spo:anon#50c773dc4b2494a6ced621c1124edc6da9e3215c33a7e204d43788c751fb655e::" providerId="AD" clId="Web-{087792CB-3E7F-F1DE-8709-0D37D1FBF3F0}" dt="2021-11-24T17:11:25.385" v="20"/>
          <ac:spMkLst>
            <pc:docMk/>
            <pc:sldMk cId="275635643" sldId="1493"/>
            <ac:spMk id="7" creationId="{61F225E5-6F3E-437C-8A93-9E6D57648E0A}"/>
          </ac:spMkLst>
        </pc:spChg>
        <pc:picChg chg="add">
          <ac:chgData name="Utente guest" userId="S::urn:spo:anon#50c773dc4b2494a6ced621c1124edc6da9e3215c33a7e204d43788c751fb655e::" providerId="AD" clId="Web-{087792CB-3E7F-F1DE-8709-0D37D1FBF3F0}" dt="2021-11-24T17:11:25.369" v="19"/>
          <ac:picMkLst>
            <pc:docMk/>
            <pc:sldMk cId="275635643" sldId="1493"/>
            <ac:picMk id="5" creationId="{5956834F-B583-40D4-89CB-B0790F68F240}"/>
          </ac:picMkLst>
        </pc:picChg>
        <pc:picChg chg="add mod">
          <ac:chgData name="Utente guest" userId="S::urn:spo:anon#50c773dc4b2494a6ced621c1124edc6da9e3215c33a7e204d43788c751fb655e::" providerId="AD" clId="Web-{087792CB-3E7F-F1DE-8709-0D37D1FBF3F0}" dt="2021-11-24T17:11:39.119" v="23" actId="14100"/>
          <ac:picMkLst>
            <pc:docMk/>
            <pc:sldMk cId="275635643" sldId="1493"/>
            <ac:picMk id="8" creationId="{B1DD6908-9C22-4428-8013-B34EF9EA6CF7}"/>
          </ac:picMkLst>
        </pc:picChg>
      </pc:sldChg>
    </pc:docChg>
  </pc:docChgLst>
  <pc:docChgLst>
    <pc:chgData name="Ottavio Giulio Rizzo" userId="4d334b8e-f450-4863-886c-f016f8bbf59d" providerId="ADAL" clId="{A5389294-729D-3E4F-B2CC-0B3AA8C51CC4}"/>
    <pc:docChg chg="undo custSel modSld">
      <pc:chgData name="Ottavio Giulio Rizzo" userId="4d334b8e-f450-4863-886c-f016f8bbf59d" providerId="ADAL" clId="{A5389294-729D-3E4F-B2CC-0B3AA8C51CC4}" dt="2021-11-20T10:22:59.933" v="2088" actId="20577"/>
      <pc:docMkLst>
        <pc:docMk/>
      </pc:docMkLst>
      <pc:sldChg chg="modNotesTx">
        <pc:chgData name="Ottavio Giulio Rizzo" userId="4d334b8e-f450-4863-886c-f016f8bbf59d" providerId="ADAL" clId="{A5389294-729D-3E4F-B2CC-0B3AA8C51CC4}" dt="2021-11-20T10:22:59.933" v="2088" actId="20577"/>
        <pc:sldMkLst>
          <pc:docMk/>
          <pc:sldMk cId="0" sldId="1469"/>
        </pc:sldMkLst>
      </pc:sldChg>
      <pc:sldChg chg="modNotesTx">
        <pc:chgData name="Ottavio Giulio Rizzo" userId="4d334b8e-f450-4863-886c-f016f8bbf59d" providerId="ADAL" clId="{A5389294-729D-3E4F-B2CC-0B3AA8C51CC4}" dt="2021-11-20T09:05:41.421" v="576" actId="20577"/>
        <pc:sldMkLst>
          <pc:docMk/>
          <pc:sldMk cId="0" sldId="1477"/>
        </pc:sldMkLst>
      </pc:sldChg>
      <pc:sldChg chg="modSp mod modNotesTx">
        <pc:chgData name="Ottavio Giulio Rizzo" userId="4d334b8e-f450-4863-886c-f016f8bbf59d" providerId="ADAL" clId="{A5389294-729D-3E4F-B2CC-0B3AA8C51CC4}" dt="2021-11-20T10:02:37.929" v="2066" actId="20577"/>
        <pc:sldMkLst>
          <pc:docMk/>
          <pc:sldMk cId="0" sldId="1482"/>
        </pc:sldMkLst>
        <pc:spChg chg="mod">
          <ac:chgData name="Ottavio Giulio Rizzo" userId="4d334b8e-f450-4863-886c-f016f8bbf59d" providerId="ADAL" clId="{A5389294-729D-3E4F-B2CC-0B3AA8C51CC4}" dt="2021-11-20T10:02:37.929" v="2066" actId="20577"/>
          <ac:spMkLst>
            <pc:docMk/>
            <pc:sldMk cId="0" sldId="1482"/>
            <ac:spMk id="24584" creationId="{1409457E-2596-164A-AD43-316986FE9E5E}"/>
          </ac:spMkLst>
        </pc:spChg>
      </pc:sldChg>
      <pc:sldChg chg="modNotesTx">
        <pc:chgData name="Ottavio Giulio Rizzo" userId="4d334b8e-f450-4863-886c-f016f8bbf59d" providerId="ADAL" clId="{A5389294-729D-3E4F-B2CC-0B3AA8C51CC4}" dt="2021-11-20T09:39:23.474" v="1675" actId="20577"/>
        <pc:sldMkLst>
          <pc:docMk/>
          <pc:sldMk cId="0" sldId="1488"/>
        </pc:sldMkLst>
      </pc:sldChg>
    </pc:docChg>
  </pc:docChgLst>
  <pc:docChgLst>
    <pc:chgData name="Utente guest" userId="S::urn:spo:anon#50c773dc4b2494a6ced621c1124edc6da9e3215c33a7e204d43788c751fb655e::" providerId="AD" clId="Web-{93BCA51B-2A5A-3B94-02B3-6B6C5F98951B}"/>
    <pc:docChg chg="modSld">
      <pc:chgData name="Utente guest" userId="S::urn:spo:anon#50c773dc4b2494a6ced621c1124edc6da9e3215c33a7e204d43788c751fb655e::" providerId="AD" clId="Web-{93BCA51B-2A5A-3B94-02B3-6B6C5F98951B}" dt="2021-11-20T09:20:14.273" v="12"/>
      <pc:docMkLst>
        <pc:docMk/>
      </pc:docMkLst>
      <pc:sldChg chg="modSp modNotes">
        <pc:chgData name="Utente guest" userId="S::urn:spo:anon#50c773dc4b2494a6ced621c1124edc6da9e3215c33a7e204d43788c751fb655e::" providerId="AD" clId="Web-{93BCA51B-2A5A-3B94-02B3-6B6C5F98951B}" dt="2021-11-20T09:20:14.273" v="12"/>
        <pc:sldMkLst>
          <pc:docMk/>
          <pc:sldMk cId="0" sldId="1490"/>
        </pc:sldMkLst>
        <pc:spChg chg="mod">
          <ac:chgData name="Utente guest" userId="S::urn:spo:anon#50c773dc4b2494a6ced621c1124edc6da9e3215c33a7e204d43788c751fb655e::" providerId="AD" clId="Web-{93BCA51B-2A5A-3B94-02B3-6B6C5F98951B}" dt="2021-11-20T09:07:18.055" v="4" actId="14100"/>
          <ac:spMkLst>
            <pc:docMk/>
            <pc:sldMk cId="0" sldId="1490"/>
            <ac:spMk id="4" creationId="{6F8017A5-698D-2247-99F8-1472DA7B03BA}"/>
          </ac:spMkLst>
        </pc:spChg>
        <pc:spChg chg="mod">
          <ac:chgData name="Utente guest" userId="S::urn:spo:anon#50c773dc4b2494a6ced621c1124edc6da9e3215c33a7e204d43788c751fb655e::" providerId="AD" clId="Web-{93BCA51B-2A5A-3B94-02B3-6B6C5F98951B}" dt="2021-11-20T09:06:59.554" v="3" actId="1076"/>
          <ac:spMkLst>
            <pc:docMk/>
            <pc:sldMk cId="0" sldId="1490"/>
            <ac:spMk id="9" creationId="{E17291E5-9298-D343-A13D-7F4CC458C7B1}"/>
          </ac:spMkLst>
        </pc:spChg>
        <pc:cxnChg chg="mod">
          <ac:chgData name="Utente guest" userId="S::urn:spo:anon#50c773dc4b2494a6ced621c1124edc6da9e3215c33a7e204d43788c751fb655e::" providerId="AD" clId="Web-{93BCA51B-2A5A-3B94-02B3-6B6C5F98951B}" dt="2021-11-20T09:07:18.055" v="4" actId="14100"/>
          <ac:cxnSpMkLst>
            <pc:docMk/>
            <pc:sldMk cId="0" sldId="1490"/>
            <ac:cxnSpMk id="6" creationId="{C4E39599-FD0A-334B-8852-A9F615D6D45E}"/>
          </ac:cxnSpMkLst>
        </pc:cxnChg>
      </pc:sldChg>
    </pc:docChg>
  </pc:docChgLst>
  <pc:docChgLst>
    <pc:chgData name="Ottavio Giulio Rizzo" userId="4d334b8e-f450-4863-886c-f016f8bbf59d" providerId="ADAL" clId="{D16F45C4-C5F8-524D-AFCE-303D69F84640}"/>
    <pc:docChg chg="undo custSel modSld">
      <pc:chgData name="Ottavio Giulio Rizzo" userId="4d334b8e-f450-4863-886c-f016f8bbf59d" providerId="ADAL" clId="{D16F45C4-C5F8-524D-AFCE-303D69F84640}" dt="2021-11-25T14:03:38.687" v="1089" actId="20577"/>
      <pc:docMkLst>
        <pc:docMk/>
      </pc:docMkLst>
      <pc:sldChg chg="modNotesTx">
        <pc:chgData name="Ottavio Giulio Rizzo" userId="4d334b8e-f450-4863-886c-f016f8bbf59d" providerId="ADAL" clId="{D16F45C4-C5F8-524D-AFCE-303D69F84640}" dt="2021-11-25T09:47:41.811" v="1074" actId="20577"/>
        <pc:sldMkLst>
          <pc:docMk/>
          <pc:sldMk cId="0" sldId="1469"/>
        </pc:sldMkLst>
      </pc:sldChg>
      <pc:sldChg chg="addSp delSp modSp mod modClrScheme chgLayout modNotesTx">
        <pc:chgData name="Ottavio Giulio Rizzo" userId="4d334b8e-f450-4863-886c-f016f8bbf59d" providerId="ADAL" clId="{D16F45C4-C5F8-524D-AFCE-303D69F84640}" dt="2021-11-25T14:03:38.687" v="1089" actId="20577"/>
        <pc:sldMkLst>
          <pc:docMk/>
          <pc:sldMk cId="0" sldId="1470"/>
        </pc:sldMkLst>
        <pc:spChg chg="add del mod ord">
          <ac:chgData name="Ottavio Giulio Rizzo" userId="4d334b8e-f450-4863-886c-f016f8bbf59d" providerId="ADAL" clId="{D16F45C4-C5F8-524D-AFCE-303D69F84640}" dt="2021-11-25T14:02:27.043" v="1076" actId="700"/>
          <ac:spMkLst>
            <pc:docMk/>
            <pc:sldMk cId="0" sldId="1470"/>
            <ac:spMk id="2" creationId="{CA3656F3-1FF3-7343-ACE5-3CC571472FDC}"/>
          </ac:spMkLst>
        </pc:spChg>
        <pc:spChg chg="add del mod ord">
          <ac:chgData name="Ottavio Giulio Rizzo" userId="4d334b8e-f450-4863-886c-f016f8bbf59d" providerId="ADAL" clId="{D16F45C4-C5F8-524D-AFCE-303D69F84640}" dt="2021-11-25T14:02:27.043" v="1076" actId="700"/>
          <ac:spMkLst>
            <pc:docMk/>
            <pc:sldMk cId="0" sldId="1470"/>
            <ac:spMk id="3" creationId="{E0816169-1D63-9D48-A341-C799B09551D4}"/>
          </ac:spMkLst>
        </pc:spChg>
        <pc:spChg chg="add del mod ord">
          <ac:chgData name="Ottavio Giulio Rizzo" userId="4d334b8e-f450-4863-886c-f016f8bbf59d" providerId="ADAL" clId="{D16F45C4-C5F8-524D-AFCE-303D69F84640}" dt="2021-11-25T14:02:27.043" v="1076" actId="700"/>
          <ac:spMkLst>
            <pc:docMk/>
            <pc:sldMk cId="0" sldId="1470"/>
            <ac:spMk id="4" creationId="{2068D241-95B8-2B45-B8E9-4CFBFF9495D6}"/>
          </ac:spMkLst>
        </pc:spChg>
      </pc:sldChg>
      <pc:sldChg chg="modNotesTx">
        <pc:chgData name="Ottavio Giulio Rizzo" userId="4d334b8e-f450-4863-886c-f016f8bbf59d" providerId="ADAL" clId="{D16F45C4-C5F8-524D-AFCE-303D69F84640}" dt="2021-11-20T07:53:04.062" v="335" actId="20577"/>
        <pc:sldMkLst>
          <pc:docMk/>
          <pc:sldMk cId="0" sldId="1471"/>
        </pc:sldMkLst>
      </pc:sldChg>
      <pc:sldChg chg="modNotesTx">
        <pc:chgData name="Ottavio Giulio Rizzo" userId="4d334b8e-f450-4863-886c-f016f8bbf59d" providerId="ADAL" clId="{D16F45C4-C5F8-524D-AFCE-303D69F84640}" dt="2021-11-20T08:06:23.552" v="818" actId="20577"/>
        <pc:sldMkLst>
          <pc:docMk/>
          <pc:sldMk cId="0" sldId="1472"/>
        </pc:sldMkLst>
      </pc:sldChg>
      <pc:sldChg chg="modNotesTx">
        <pc:chgData name="Ottavio Giulio Rizzo" userId="4d334b8e-f450-4863-886c-f016f8bbf59d" providerId="ADAL" clId="{D16F45C4-C5F8-524D-AFCE-303D69F84640}" dt="2021-11-20T08:07:04.799" v="826" actId="20577"/>
        <pc:sldMkLst>
          <pc:docMk/>
          <pc:sldMk cId="0" sldId="1473"/>
        </pc:sldMkLst>
      </pc:sldChg>
      <pc:sldChg chg="modNotesTx">
        <pc:chgData name="Ottavio Giulio Rizzo" userId="4d334b8e-f450-4863-886c-f016f8bbf59d" providerId="ADAL" clId="{D16F45C4-C5F8-524D-AFCE-303D69F84640}" dt="2021-11-20T08:08:03.092" v="831" actId="20577"/>
        <pc:sldMkLst>
          <pc:docMk/>
          <pc:sldMk cId="0" sldId="1474"/>
        </pc:sldMkLst>
      </pc:sldChg>
      <pc:sldChg chg="modNotesTx">
        <pc:chgData name="Ottavio Giulio Rizzo" userId="4d334b8e-f450-4863-886c-f016f8bbf59d" providerId="ADAL" clId="{D16F45C4-C5F8-524D-AFCE-303D69F84640}" dt="2021-11-25T09:47:27.377" v="1072" actId="20577"/>
        <pc:sldMkLst>
          <pc:docMk/>
          <pc:sldMk cId="0" sldId="1486"/>
        </pc:sldMkLst>
      </pc:sldChg>
      <pc:sldChg chg="modNotesTx">
        <pc:chgData name="Ottavio Giulio Rizzo" userId="4d334b8e-f450-4863-886c-f016f8bbf59d" providerId="ADAL" clId="{D16F45C4-C5F8-524D-AFCE-303D69F84640}" dt="2021-11-25T09:40:12.210" v="1068" actId="20577"/>
        <pc:sldMkLst>
          <pc:docMk/>
          <pc:sldMk cId="0" sldId="1489"/>
        </pc:sldMkLst>
      </pc:sldChg>
    </pc:docChg>
  </pc:docChgLst>
  <pc:docChgLst>
    <pc:chgData name="Utente guest" userId="S::urn:spo:anon#50c773dc4b2494a6ced621c1124edc6da9e3215c33a7e204d43788c751fb655e::" providerId="AD" clId="Web-{2AB24D5A-7D3F-DD72-396E-FC94684C46F2}"/>
    <pc:docChg chg="addSld modSld">
      <pc:chgData name="Utente guest" userId="S::urn:spo:anon#50c773dc4b2494a6ced621c1124edc6da9e3215c33a7e204d43788c751fb655e::" providerId="AD" clId="Web-{2AB24D5A-7D3F-DD72-396E-FC94684C46F2}" dt="2021-11-20T09:34:58.262" v="14" actId="1076"/>
      <pc:docMkLst>
        <pc:docMk/>
      </pc:docMkLst>
      <pc:sldChg chg="addSp delSp modSp add replId delAnim">
        <pc:chgData name="Utente guest" userId="S::urn:spo:anon#50c773dc4b2494a6ced621c1124edc6da9e3215c33a7e204d43788c751fb655e::" providerId="AD" clId="Web-{2AB24D5A-7D3F-DD72-396E-FC94684C46F2}" dt="2021-11-20T09:34:58.262" v="14" actId="1076"/>
        <pc:sldMkLst>
          <pc:docMk/>
          <pc:sldMk cId="2412318975" sldId="1492"/>
        </pc:sldMkLst>
        <pc:spChg chg="del">
          <ac:chgData name="Utente guest" userId="S::urn:spo:anon#50c773dc4b2494a6ced621c1124edc6da9e3215c33a7e204d43788c751fb655e::" providerId="AD" clId="Web-{2AB24D5A-7D3F-DD72-396E-FC94684C46F2}" dt="2021-11-20T09:33:02.759" v="5"/>
          <ac:spMkLst>
            <pc:docMk/>
            <pc:sldMk cId="2412318975" sldId="1492"/>
            <ac:spMk id="6" creationId="{36611703-4F0C-244D-B36C-0CCC0A6F662D}"/>
          </ac:spMkLst>
        </pc:spChg>
        <pc:spChg chg="del">
          <ac:chgData name="Utente guest" userId="S::urn:spo:anon#50c773dc4b2494a6ced621c1124edc6da9e3215c33a7e204d43788c751fb655e::" providerId="AD" clId="Web-{2AB24D5A-7D3F-DD72-396E-FC94684C46F2}" dt="2021-11-20T09:33:02.759" v="4"/>
          <ac:spMkLst>
            <pc:docMk/>
            <pc:sldMk cId="2412318975" sldId="1492"/>
            <ac:spMk id="7" creationId="{07C22CF8-91D8-2244-9A1F-B4F629D3AD39}"/>
          </ac:spMkLst>
        </pc:spChg>
        <pc:spChg chg="del">
          <ac:chgData name="Utente guest" userId="S::urn:spo:anon#50c773dc4b2494a6ced621c1124edc6da9e3215c33a7e204d43788c751fb655e::" providerId="AD" clId="Web-{2AB24D5A-7D3F-DD72-396E-FC94684C46F2}" dt="2021-11-20T09:33:02.759" v="3"/>
          <ac:spMkLst>
            <pc:docMk/>
            <pc:sldMk cId="2412318975" sldId="1492"/>
            <ac:spMk id="9" creationId="{60E8A2B2-341F-634B-97A9-EC535599C38D}"/>
          </ac:spMkLst>
        </pc:spChg>
        <pc:spChg chg="del mod">
          <ac:chgData name="Utente guest" userId="S::urn:spo:anon#50c773dc4b2494a6ced621c1124edc6da9e3215c33a7e204d43788c751fb655e::" providerId="AD" clId="Web-{2AB24D5A-7D3F-DD72-396E-FC94684C46F2}" dt="2021-11-20T09:32:59.884" v="2"/>
          <ac:spMkLst>
            <pc:docMk/>
            <pc:sldMk cId="2412318975" sldId="1492"/>
            <ac:spMk id="30729" creationId="{B279542C-A95F-3449-AA76-17669CA28F2F}"/>
          </ac:spMkLst>
        </pc:spChg>
        <pc:picChg chg="add del mod">
          <ac:chgData name="Utente guest" userId="S::urn:spo:anon#50c773dc4b2494a6ced621c1124edc6da9e3215c33a7e204d43788c751fb655e::" providerId="AD" clId="Web-{2AB24D5A-7D3F-DD72-396E-FC94684C46F2}" dt="2021-11-20T09:34:46.277" v="10"/>
          <ac:picMkLst>
            <pc:docMk/>
            <pc:sldMk cId="2412318975" sldId="1492"/>
            <ac:picMk id="3" creationId="{4875AB76-AC29-420B-B2C3-5C1F235FF303}"/>
          </ac:picMkLst>
        </pc:picChg>
        <pc:picChg chg="add mod">
          <ac:chgData name="Utente guest" userId="S::urn:spo:anon#50c773dc4b2494a6ced621c1124edc6da9e3215c33a7e204d43788c751fb655e::" providerId="AD" clId="Web-{2AB24D5A-7D3F-DD72-396E-FC94684C46F2}" dt="2021-11-20T09:34:58.262" v="14" actId="1076"/>
          <ac:picMkLst>
            <pc:docMk/>
            <pc:sldMk cId="2412318975" sldId="1492"/>
            <ac:picMk id="4" creationId="{7496C2C6-AD3A-42BA-AFA9-65DC75B486F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DB37A76E-FD55-C74D-A769-D17F9706C127}"/>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pPr>
              <a:defRPr/>
            </a:pPr>
            <a:endParaRPr lang="it-IT"/>
          </a:p>
        </p:txBody>
      </p:sp>
      <p:sp>
        <p:nvSpPr>
          <p:cNvPr id="3" name="Segnaposto data 2">
            <a:extLst>
              <a:ext uri="{FF2B5EF4-FFF2-40B4-BE49-F238E27FC236}">
                <a16:creationId xmlns:a16="http://schemas.microsoft.com/office/drawing/2014/main" id="{95E4A706-43A6-1E47-B76B-8B207CBDBA7D}"/>
              </a:ext>
            </a:extLst>
          </p:cNvPr>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pPr>
              <a:defRPr/>
            </a:pPr>
            <a:fld id="{6CD7833A-27A5-774F-A826-E7331309BFBA}" type="datetimeFigureOut">
              <a:rPr lang="it-IT"/>
              <a:pPr>
                <a:defRPr/>
              </a:pPr>
              <a:t>25/11/21</a:t>
            </a:fld>
            <a:endParaRPr lang="it-IT"/>
          </a:p>
        </p:txBody>
      </p:sp>
      <p:sp>
        <p:nvSpPr>
          <p:cNvPr id="4" name="Segnaposto piè di pagina 3">
            <a:extLst>
              <a:ext uri="{FF2B5EF4-FFF2-40B4-BE49-F238E27FC236}">
                <a16:creationId xmlns:a16="http://schemas.microsoft.com/office/drawing/2014/main" id="{E8D87A2D-91DD-864C-95C4-97BB557EE5C3}"/>
              </a:ext>
            </a:extLst>
          </p:cNvPr>
          <p:cNvSpPr>
            <a:spLocks noGrp="1"/>
          </p:cNvSpPr>
          <p:nvPr>
            <p:ph type="ftr" sz="quarter" idx="2"/>
          </p:nvPr>
        </p:nvSpPr>
        <p:spPr>
          <a:xfrm>
            <a:off x="0" y="9378950"/>
            <a:ext cx="2946400" cy="495300"/>
          </a:xfrm>
          <a:prstGeom prst="rect">
            <a:avLst/>
          </a:prstGeom>
        </p:spPr>
        <p:txBody>
          <a:bodyPr vert="horz" lIns="91440" tIns="45720" rIns="91440" bIns="45720" rtlCol="0" anchor="b"/>
          <a:lstStyle>
            <a:lvl1pPr algn="l">
              <a:defRPr sz="1200"/>
            </a:lvl1pPr>
          </a:lstStyle>
          <a:p>
            <a:pPr>
              <a:defRPr/>
            </a:pPr>
            <a:endParaRPr lang="it-IT"/>
          </a:p>
        </p:txBody>
      </p:sp>
      <p:sp>
        <p:nvSpPr>
          <p:cNvPr id="5" name="Segnaposto numero diapositiva 4">
            <a:extLst>
              <a:ext uri="{FF2B5EF4-FFF2-40B4-BE49-F238E27FC236}">
                <a16:creationId xmlns:a16="http://schemas.microsoft.com/office/drawing/2014/main" id="{FA5E0482-5100-7D44-B667-13B37AFABBC1}"/>
              </a:ext>
            </a:extLst>
          </p:cNvPr>
          <p:cNvSpPr>
            <a:spLocks noGrp="1"/>
          </p:cNvSpPr>
          <p:nvPr>
            <p:ph type="sldNum" sz="quarter" idx="3"/>
          </p:nvPr>
        </p:nvSpPr>
        <p:spPr>
          <a:xfrm>
            <a:off x="3849688" y="9378950"/>
            <a:ext cx="2946400" cy="4953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27B52DA-D798-B743-897B-C5EF059A32D2}"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F1E19F0-DF8E-284F-B27F-D95AC7BB53DD}"/>
              </a:ext>
            </a:extLst>
          </p:cNvPr>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cs typeface="+mn-cs"/>
              </a:defRPr>
            </a:lvl1pPr>
          </a:lstStyle>
          <a:p>
            <a:pPr>
              <a:defRPr/>
            </a:pPr>
            <a:endParaRPr lang="it-IT" altLang="it-IT"/>
          </a:p>
        </p:txBody>
      </p:sp>
      <p:sp>
        <p:nvSpPr>
          <p:cNvPr id="4099" name="Rectangle 3">
            <a:extLst>
              <a:ext uri="{FF2B5EF4-FFF2-40B4-BE49-F238E27FC236}">
                <a16:creationId xmlns:a16="http://schemas.microsoft.com/office/drawing/2014/main" id="{ADD6E382-B33E-1842-A5B4-872C0374FE43}"/>
              </a:ext>
            </a:extLst>
          </p:cNvPr>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cs typeface="+mn-cs"/>
              </a:defRPr>
            </a:lvl1pPr>
          </a:lstStyle>
          <a:p>
            <a:pPr>
              <a:defRPr/>
            </a:pPr>
            <a:endParaRPr lang="it-IT" altLang="it-IT"/>
          </a:p>
        </p:txBody>
      </p:sp>
      <p:sp>
        <p:nvSpPr>
          <p:cNvPr id="2052" name="Rectangle 4">
            <a:extLst>
              <a:ext uri="{FF2B5EF4-FFF2-40B4-BE49-F238E27FC236}">
                <a16:creationId xmlns:a16="http://schemas.microsoft.com/office/drawing/2014/main" id="{9DC885C2-8AE4-D947-B2F4-4438115290FE}"/>
              </a:ext>
            </a:extLst>
          </p:cNvPr>
          <p:cNvSpPr>
            <a:spLocks noGrp="1" noRot="1" noChangeAspect="1" noChangeArrowheads="1" noTextEdit="1"/>
          </p:cNvSpPr>
          <p:nvPr>
            <p:ph type="sldImg" idx="2"/>
          </p:nvPr>
        </p:nvSpPr>
        <p:spPr bwMode="auto">
          <a:xfrm>
            <a:off x="930275" y="739775"/>
            <a:ext cx="4937125" cy="37036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9CBFB6A-E444-A745-8ABF-97ADDEDE6589}"/>
              </a:ext>
            </a:extLst>
          </p:cNvPr>
          <p:cNvSpPr>
            <a:spLocks noGrp="1" noChangeArrowheads="1"/>
          </p:cNvSpPr>
          <p:nvPr>
            <p:ph type="body" sz="quarter" idx="3"/>
          </p:nvPr>
        </p:nvSpPr>
        <p:spPr bwMode="auto">
          <a:xfrm>
            <a:off x="679450" y="4691063"/>
            <a:ext cx="5438775" cy="4443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4102" name="Rectangle 6">
            <a:extLst>
              <a:ext uri="{FF2B5EF4-FFF2-40B4-BE49-F238E27FC236}">
                <a16:creationId xmlns:a16="http://schemas.microsoft.com/office/drawing/2014/main" id="{25891754-4829-934B-8660-63499FECBE88}"/>
              </a:ext>
            </a:extLst>
          </p:cNvPr>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ea typeface="MS PGothic" panose="020B0600070205080204" pitchFamily="34" charset="-128"/>
                <a:cs typeface="+mn-cs"/>
              </a:defRPr>
            </a:lvl1pPr>
          </a:lstStyle>
          <a:p>
            <a:pPr>
              <a:defRPr/>
            </a:pPr>
            <a:endParaRPr lang="it-IT" altLang="it-IT"/>
          </a:p>
        </p:txBody>
      </p:sp>
      <p:sp>
        <p:nvSpPr>
          <p:cNvPr id="4103" name="Rectangle 7">
            <a:extLst>
              <a:ext uri="{FF2B5EF4-FFF2-40B4-BE49-F238E27FC236}">
                <a16:creationId xmlns:a16="http://schemas.microsoft.com/office/drawing/2014/main" id="{FCF246AE-688E-F147-B728-4B87DC7E2B1B}"/>
              </a:ext>
            </a:extLst>
          </p:cNvPr>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569A0AB-9D72-D441-B31F-1F03FD5F6581}"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B80E524A-2D84-DD4A-AFF2-FF3BAFB0331D}"/>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B78634AA-D327-5444-A776-2281845BF271}" type="slidenum">
              <a:rPr lang="it-IT" altLang="it-IT" sz="1200"/>
              <a:pPr algn="r" eaLnBrk="1" hangingPunct="1"/>
              <a:t>1</a:t>
            </a:fld>
            <a:endParaRPr lang="it-IT" altLang="it-IT" sz="1200"/>
          </a:p>
        </p:txBody>
      </p:sp>
      <p:sp>
        <p:nvSpPr>
          <p:cNvPr id="5123" name="Rectangle 2">
            <a:extLst>
              <a:ext uri="{FF2B5EF4-FFF2-40B4-BE49-F238E27FC236}">
                <a16:creationId xmlns:a16="http://schemas.microsoft.com/office/drawing/2014/main" id="{F33B8F55-1957-9543-A876-D1BB7F92A1E4}"/>
              </a:ext>
            </a:extLst>
          </p:cNvPr>
          <p:cNvSpPr>
            <a:spLocks noGrp="1" noRot="1" noChangeAspect="1" noChangeArrowheads="1" noTextEdit="1"/>
          </p:cNvSpPr>
          <p:nvPr>
            <p:ph type="sldImg"/>
          </p:nvPr>
        </p:nvSpPr>
        <p:spPr>
          <a:xfrm>
            <a:off x="2173288" y="328613"/>
            <a:ext cx="2235200" cy="1676400"/>
          </a:xfrm>
          <a:ln/>
        </p:spPr>
      </p:sp>
      <p:sp>
        <p:nvSpPr>
          <p:cNvPr id="5124" name="Rectangle 3">
            <a:extLst>
              <a:ext uri="{FF2B5EF4-FFF2-40B4-BE49-F238E27FC236}">
                <a16:creationId xmlns:a16="http://schemas.microsoft.com/office/drawing/2014/main" id="{08DC4448-89A6-8648-845D-F0476B577D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it-IT" sz="1800" dirty="0">
                <a:latin typeface="Calibri" panose="020F0502020204030204" pitchFamily="34" charset="0"/>
                <a:ea typeface="Calibri" panose="020F0502020204030204" pitchFamily="34" charset="0"/>
                <a:cs typeface="Times New Roman" panose="02020603050405020304" pitchFamily="18" charset="0"/>
              </a:rPr>
              <a:t>In this talk we present and discuss the early results of an interdisciplinary research project aiming at studying the connection between </a:t>
            </a:r>
            <a:r>
              <a:rPr lang="en-US" altLang="it-IT" sz="1800" dirty="0">
                <a:latin typeface="Calibri" panose="020F0502020204030204" pitchFamily="34" charset="0"/>
                <a:ea typeface="Calibri" panose="020F0502020204030204" pitchFamily="34" charset="0"/>
                <a:cs typeface="Times New Roman" panose="02020603050405020304" pitchFamily="18" charset="0"/>
              </a:rPr>
              <a:t>the </a:t>
            </a:r>
            <a:r>
              <a:rPr lang="en-GB" altLang="it-IT" sz="1800" dirty="0">
                <a:latin typeface="Calibri" panose="020F0502020204030204" pitchFamily="34" charset="0"/>
                <a:ea typeface="Calibri" panose="020F0502020204030204" pitchFamily="34" charset="0"/>
                <a:cs typeface="Times New Roman" panose="02020603050405020304" pitchFamily="18" charset="0"/>
              </a:rPr>
              <a:t>INVALSI assessment</a:t>
            </a:r>
            <a:r>
              <a:rPr lang="en-US" altLang="it-IT" sz="1800" dirty="0">
                <a:latin typeface="Calibri" panose="020F0502020204030204" pitchFamily="34" charset="0"/>
                <a:ea typeface="Calibri" panose="020F0502020204030204" pitchFamily="34" charset="0"/>
                <a:cs typeface="Times New Roman" panose="02020603050405020304" pitchFamily="18" charset="0"/>
              </a:rPr>
              <a:t>,</a:t>
            </a:r>
            <a:r>
              <a:rPr lang="en-GB" altLang="it-IT" sz="1800" dirty="0">
                <a:latin typeface="Calibri" panose="020F0502020204030204" pitchFamily="34" charset="0"/>
                <a:ea typeface="Calibri" panose="020F0502020204030204" pitchFamily="34" charset="0"/>
                <a:cs typeface="Times New Roman" panose="02020603050405020304" pitchFamily="18" charset="0"/>
              </a:rPr>
              <a:t> mathematics teaching and learning processes at </a:t>
            </a:r>
            <a:r>
              <a:rPr lang="en-US" altLang="it-IT" sz="1800">
                <a:latin typeface="Calibri" panose="020F0502020204030204" pitchFamily="34" charset="0"/>
                <a:ea typeface="Calibri" panose="020F0502020204030204" pitchFamily="34" charset="0"/>
                <a:cs typeface="Times New Roman" panose="02020603050405020304" pitchFamily="18" charset="0"/>
              </a:rPr>
              <a:t>the </a:t>
            </a:r>
            <a:r>
              <a:rPr lang="en-GB" altLang="it-IT" sz="1800">
                <a:latin typeface="Calibri" panose="020F0502020204030204" pitchFamily="34" charset="0"/>
                <a:ea typeface="Calibri" panose="020F0502020204030204" pitchFamily="34" charset="0"/>
                <a:cs typeface="Times New Roman" panose="02020603050405020304" pitchFamily="18" charset="0"/>
              </a:rPr>
              <a:t>Primary School level.</a:t>
            </a:r>
            <a:endParaRPr lang="it-IT" altLang="it-IT" sz="18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BC1E55C5-0FBA-274E-BBDF-FBC5F38CEC76}"/>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8AB7A983-00DA-6742-8A25-00B688F48041}" type="slidenum">
              <a:rPr lang="it-IT" altLang="it-IT" sz="1200"/>
              <a:pPr algn="r" eaLnBrk="1" hangingPunct="1"/>
              <a:t>10</a:t>
            </a:fld>
            <a:endParaRPr lang="it-IT" altLang="it-IT" sz="1200"/>
          </a:p>
        </p:txBody>
      </p:sp>
      <p:sp>
        <p:nvSpPr>
          <p:cNvPr id="23555" name="Rectangle 2">
            <a:extLst>
              <a:ext uri="{FF2B5EF4-FFF2-40B4-BE49-F238E27FC236}">
                <a16:creationId xmlns:a16="http://schemas.microsoft.com/office/drawing/2014/main" id="{5A3718A9-4625-D24B-AFAD-79F82541E5B6}"/>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DAC6BC02-21D6-8C4C-977B-19D077918A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dirty="0">
                <a:latin typeface="Arial"/>
                <a:ea typeface="MS PGothic"/>
                <a:cs typeface="Arial"/>
              </a:rPr>
              <a:t>The first index is a factor from a 9-item cluster that we decided after a long discussion of labeling as Utility of INVALSI tests to analyze, to reflect on, and to design the teaching experience</a:t>
            </a:r>
            <a:endParaRPr lang="it-IT" dirty="0">
              <a:latin typeface="Arial"/>
              <a:ea typeface="MS PGothic"/>
              <a:cs typeface="Arial"/>
            </a:endParaRPr>
          </a:p>
          <a:p>
            <a:pPr algn="just"/>
            <a:r>
              <a:rPr lang="en-US" dirty="0">
                <a:latin typeface="Arial"/>
                <a:ea typeface="MS PGothic"/>
                <a:cs typeface="Arial"/>
              </a:rPr>
              <a:t>We are interested in understanding if, and how much, INVALSI questions could be useful for the effective teaching and learning of Mathematics: how much do you agree with the following statements?</a:t>
            </a:r>
          </a:p>
          <a:p>
            <a:pPr algn="just"/>
            <a:r>
              <a:rPr lang="en-US" dirty="0">
                <a:latin typeface="Arial"/>
                <a:ea typeface="MS PGothic"/>
                <a:cs typeface="Arial"/>
              </a:rPr>
              <a:t>3 Classroom analysis of INVALSI questions helps pupils to understand the importance of reflecting about their learning</a:t>
            </a:r>
          </a:p>
          <a:p>
            <a:pPr algn="just"/>
            <a:r>
              <a:rPr lang="en-US" dirty="0">
                <a:latin typeface="Arial"/>
                <a:ea typeface="MS PGothic"/>
                <a:cs typeface="Arial"/>
              </a:rPr>
              <a:t>4 The analysis of INVALSI questions helps teachers to understand which learning goals in Mathematics should be attained</a:t>
            </a:r>
          </a:p>
          <a:p>
            <a:pPr algn="just"/>
            <a:r>
              <a:rPr lang="en-US" dirty="0">
                <a:latin typeface="Arial"/>
                <a:ea typeface="MS PGothic"/>
                <a:cs typeface="Arial"/>
              </a:rPr>
              <a:t>5 Teachers must refer to INVALSI outcomes when defining their learning goals</a:t>
            </a:r>
          </a:p>
          <a:p>
            <a:pPr algn="just"/>
            <a:r>
              <a:rPr lang="en-US" dirty="0">
                <a:latin typeface="Arial"/>
                <a:ea typeface="MS PGothic"/>
                <a:cs typeface="Arial"/>
              </a:rPr>
              <a:t>6 Didactical design must include activities dealing with INVALSI questions</a:t>
            </a:r>
          </a:p>
          <a:p>
            <a:pPr algn="just"/>
            <a:r>
              <a:rPr lang="en-US" dirty="0">
                <a:latin typeface="Arial"/>
                <a:ea typeface="MS PGothic"/>
                <a:cs typeface="Arial"/>
              </a:rPr>
              <a:t>7 The assessment tests used in the classroom should include only questions like the INVALSI ones</a:t>
            </a:r>
          </a:p>
          <a:p>
            <a:pPr algn="just"/>
            <a:r>
              <a:rPr lang="en-US" dirty="0">
                <a:latin typeface="Arial"/>
                <a:ea typeface="MS PGothic"/>
                <a:cs typeface="Arial"/>
              </a:rPr>
              <a:t>8 School departments should take in consideration also INVALSI outcomes of the pupils in their work on the vertical development of curricula</a:t>
            </a:r>
          </a:p>
          <a:p>
            <a:pPr algn="just"/>
            <a:r>
              <a:rPr lang="en-US" dirty="0">
                <a:latin typeface="Arial"/>
                <a:ea typeface="MS PGothic"/>
                <a:cs typeface="Arial"/>
              </a:rPr>
              <a:t>9 The INVALSI outcomes of pupils should not be overlooked while designing the school curricula</a:t>
            </a:r>
          </a:p>
          <a:p>
            <a:endParaRPr lang="en-US" altLang="it-IT" dirty="0">
              <a:latin typeface="Arial" panose="020B0604020202020204" pitchFamily="34" charset="0"/>
              <a:cs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6EA85453-1C99-D443-8D04-514DDFB8B9FA}"/>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E3BC9156-CB34-2A4D-99ED-1C165E24B26A}" type="slidenum">
              <a:rPr lang="it-IT" altLang="it-IT" sz="1200"/>
              <a:pPr algn="r" eaLnBrk="1" hangingPunct="1"/>
              <a:t>11</a:t>
            </a:fld>
            <a:endParaRPr lang="it-IT" altLang="it-IT" sz="1200"/>
          </a:p>
        </p:txBody>
      </p:sp>
      <p:sp>
        <p:nvSpPr>
          <p:cNvPr id="25603" name="Rectangle 2">
            <a:extLst>
              <a:ext uri="{FF2B5EF4-FFF2-40B4-BE49-F238E27FC236}">
                <a16:creationId xmlns:a16="http://schemas.microsoft.com/office/drawing/2014/main" id="{6F689162-F67E-1C43-BE1B-50CD071EACF9}"/>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6195DD2-115A-9844-A746-D372E180DC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MS PGothic"/>
                <a:cs typeface="Arial"/>
              </a:rPr>
              <a:t>The second index that correlates with our factor is the one made up of questions that refer to the third part of the questionnaire, the one on personal data:</a:t>
            </a:r>
            <a:endParaRPr lang="it-IT" dirty="0">
              <a:latin typeface="Arial"/>
              <a:ea typeface="MS PGothic"/>
              <a:cs typeface="Arial"/>
            </a:endParaRPr>
          </a:p>
          <a:p>
            <a:r>
              <a:rPr lang="en-US" dirty="0">
                <a:latin typeface="Arial"/>
                <a:ea typeface="MS PGothic"/>
                <a:cs typeface="Arial"/>
              </a:rPr>
              <a:t>We left the first question in Italian since it really depends on the organization of Italian schools, and we were afraid that its sense would be lost. It’s about having any role in your school about evaluation — apart from evaluating your students, of course.</a:t>
            </a:r>
          </a:p>
          <a:p>
            <a:r>
              <a:rPr lang="en-US" dirty="0">
                <a:latin typeface="Arial"/>
                <a:ea typeface="MS PGothic"/>
                <a:cs typeface="Arial"/>
              </a:rPr>
              <a:t>The second question is: In the past two years, did you take part in any teacher training programs about Mathematics Education or about the INVALSI assessments?</a:t>
            </a:r>
          </a:p>
          <a:p>
            <a:r>
              <a:rPr lang="en-US" dirty="0">
                <a:latin typeface="Arial"/>
                <a:ea typeface="MS PGothic"/>
                <a:cs typeface="Arial"/>
              </a:rPr>
              <a:t>The third question of the index is: In the past two years, did you read any papers on the INVALSI assessments or on educational assessments on scientific or professional journals?</a:t>
            </a:r>
          </a:p>
          <a:p>
            <a:r>
              <a:rPr lang="en-US" dirty="0">
                <a:latin typeface="Arial"/>
                <a:ea typeface="MS PGothic"/>
                <a:cs typeface="Arial"/>
              </a:rPr>
              <a:t>The profile of a teacher who is committed not only to classroom teaching but also to meta-didactic issues seems to emerge.</a:t>
            </a:r>
          </a:p>
          <a:p>
            <a:r>
              <a:rPr lang="en-US" dirty="0">
                <a:latin typeface="Arial"/>
                <a:ea typeface="MS PGothic"/>
                <a:cs typeface="Arial"/>
              </a:rPr>
              <a:t>As a last index we considered the scale validated by Ciani and Vannini on formative evaluation, also included in the questionnaire.</a:t>
            </a:r>
          </a:p>
          <a:p>
            <a:endParaRPr lang="en-US" altLang="it-IT" dirty="0">
              <a:latin typeface="Arial" panose="020B0604020202020204" pitchFamily="34" charset="0"/>
              <a:cs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2C13CEA-AC86-DB4B-B4DF-D1E064A2B247}"/>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C8D98B62-C518-9A41-91E2-C2525AD26DBD}" type="slidenum">
              <a:rPr lang="it-IT" altLang="it-IT" sz="1200"/>
              <a:pPr algn="r" eaLnBrk="1" hangingPunct="1"/>
              <a:t>12</a:t>
            </a:fld>
            <a:endParaRPr lang="it-IT" altLang="it-IT" sz="1200"/>
          </a:p>
        </p:txBody>
      </p:sp>
      <p:sp>
        <p:nvSpPr>
          <p:cNvPr id="27651" name="Rectangle 2">
            <a:extLst>
              <a:ext uri="{FF2B5EF4-FFF2-40B4-BE49-F238E27FC236}">
                <a16:creationId xmlns:a16="http://schemas.microsoft.com/office/drawing/2014/main" id="{EF0CC2DE-CEC8-8943-888B-65E999675A13}"/>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D728CFF8-F0B8-7049-A190-F9E850B24F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MS PGothic"/>
                <a:cs typeface="Arial"/>
              </a:rPr>
              <a:t>As we find reasonable the existence of a causal relationship between what we have called teaching with the test and the three indices: Utility of INVALSI tests to analyze, to reflect on, and to design the teaching experience, formative Assessment and being involved teachers we decided to implement a linear regression model that was actually present in the data.</a:t>
            </a:r>
            <a:endParaRPr lang="it-IT" dirty="0">
              <a:latin typeface="Arial"/>
              <a:ea typeface="MS PGothic"/>
              <a:cs typeface="Arial"/>
            </a:endParaRPr>
          </a:p>
          <a:p>
            <a:endParaRPr lang="en-US" altLang="it-IT" dirty="0">
              <a:latin typeface="Arial" panose="020B0604020202020204" pitchFamily="34" charset="0"/>
              <a:cs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341C950D-B8CC-B24D-83E7-4A290DEEA5EF}"/>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8426A0BC-B9AF-BD40-8608-19C48EDF5646}" type="slidenum">
              <a:rPr lang="it-IT" altLang="it-IT" sz="1200"/>
              <a:pPr algn="r" eaLnBrk="1" hangingPunct="1"/>
              <a:t>13</a:t>
            </a:fld>
            <a:endParaRPr lang="it-IT" altLang="it-IT" sz="1200"/>
          </a:p>
        </p:txBody>
      </p:sp>
      <p:sp>
        <p:nvSpPr>
          <p:cNvPr id="29699" name="Rectangle 2">
            <a:extLst>
              <a:ext uri="{FF2B5EF4-FFF2-40B4-BE49-F238E27FC236}">
                <a16:creationId xmlns:a16="http://schemas.microsoft.com/office/drawing/2014/main" id="{D1CD5F7D-E2DC-0A47-B4B6-000FE0F77458}"/>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3BAEA284-A57D-2842-B0AD-F59386C149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MS PGothic"/>
                <a:cs typeface="Arial"/>
              </a:rPr>
              <a:t>So we have the answer to our research question: Which kind of teacher uses INVALSI item as source of good problems?</a:t>
            </a:r>
            <a:endParaRPr lang="it-IT" dirty="0">
              <a:latin typeface="Arial"/>
              <a:ea typeface="MS PGothic"/>
              <a:cs typeface="Arial"/>
            </a:endParaRPr>
          </a:p>
          <a:p>
            <a:r>
              <a:rPr lang="en-US" dirty="0">
                <a:latin typeface="Arial"/>
                <a:ea typeface="MS PGothic"/>
                <a:cs typeface="Arial"/>
              </a:rPr>
              <a:t>The profile we found identifies a teacher that:</a:t>
            </a:r>
          </a:p>
          <a:p>
            <a:r>
              <a:rPr lang="en-US" dirty="0"/>
              <a:t>• is involved with evaluation at different levels (member of leadership team, participation to training in service, to professional and scientific debate)</a:t>
            </a:r>
          </a:p>
          <a:p>
            <a:r>
              <a:rPr lang="en-US" dirty="0"/>
              <a:t>• makes use of formative assessment</a:t>
            </a:r>
          </a:p>
          <a:p>
            <a:r>
              <a:rPr lang="en-US" dirty="0"/>
              <a:t>• believes in the utility of INVALSI tests to analyze, to reflect on, and to design the teaching experience</a:t>
            </a:r>
          </a:p>
          <a:p>
            <a:endParaRPr lang="en-US" altLang="it-IT" dirty="0">
              <a:latin typeface="Arial" panose="020B0604020202020204" pitchFamily="34" charset="0"/>
              <a:cs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557DCFC-16E2-734B-9F73-5877D04F517B}"/>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F53719E0-FB68-7348-82C9-CBDE87444485}" type="slidenum">
              <a:rPr lang="it-IT" altLang="it-IT" sz="1200"/>
              <a:pPr algn="r" eaLnBrk="1" hangingPunct="1"/>
              <a:t>14</a:t>
            </a:fld>
            <a:endParaRPr lang="it-IT" altLang="it-IT" sz="1200"/>
          </a:p>
        </p:txBody>
      </p:sp>
      <p:sp>
        <p:nvSpPr>
          <p:cNvPr id="31747" name="Rectangle 2">
            <a:extLst>
              <a:ext uri="{FF2B5EF4-FFF2-40B4-BE49-F238E27FC236}">
                <a16:creationId xmlns:a16="http://schemas.microsoft.com/office/drawing/2014/main" id="{72943F10-3A9F-3A49-8054-353F45B08E3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65CE1E9-DAA0-9A40-A8A0-3AD2596E18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atin typeface="Arial"/>
                <a:ea typeface="MS PGothic"/>
                <a:cs typeface="Arial"/>
              </a:rPr>
              <a:t>The analyses </a:t>
            </a:r>
            <a:r>
              <a:rPr lang="en-US" dirty="0">
                <a:latin typeface="Arial"/>
                <a:ea typeface="MS PGothic"/>
                <a:cs typeface="Arial"/>
              </a:rPr>
              <a:t>are still ongoing because the questionnaire has provided us a large number of data. </a:t>
            </a:r>
            <a:endParaRPr lang="it-IT" dirty="0"/>
          </a:p>
          <a:p>
            <a:r>
              <a:rPr lang="en-US" dirty="0">
                <a:latin typeface="Arial"/>
                <a:ea typeface="MS PGothic"/>
                <a:cs typeface="Arial"/>
              </a:rPr>
              <a:t>We have requested the collaboration of INVALSI to extract a significant sample and we plan to interview a larger number of teachers. </a:t>
            </a:r>
            <a:endParaRPr lang="en-US" dirty="0">
              <a:cs typeface="Arial"/>
            </a:endParaRPr>
          </a:p>
          <a:p>
            <a:r>
              <a:rPr lang="en-US" dirty="0">
                <a:latin typeface="Arial"/>
                <a:ea typeface="MS PGothic"/>
                <a:cs typeface="Arial"/>
              </a:rPr>
              <a:t>We believe that this kind of data can be useful for the training of teachers already in service and for teachers still pre-service. </a:t>
            </a:r>
            <a:endParaRPr lang="en-US" dirty="0">
              <a:cs typeface="Arial"/>
            </a:endParaRPr>
          </a:p>
          <a:p>
            <a:r>
              <a:rPr lang="en-US" dirty="0">
                <a:latin typeface="Arial"/>
                <a:ea typeface="MS PGothic"/>
                <a:cs typeface="Arial"/>
              </a:rPr>
              <a:t>We thank all members of the research team and all the teachers who answered the questionnaire.</a:t>
            </a:r>
          </a:p>
          <a:p>
            <a:r>
              <a:rPr lang="en-US" dirty="0">
                <a:latin typeface="Arial"/>
                <a:ea typeface="MS PGothic"/>
                <a:cs typeface="Arial"/>
              </a:rPr>
              <a:t>Now, if there is still a few minutes, we will be happy to answer your questions.</a:t>
            </a:r>
          </a:p>
          <a:p>
            <a:endParaRPr lang="en-US" altLang="it-IT" dirty="0">
              <a:latin typeface="Arial" panose="020B0604020202020204" pitchFamily="34" charset="0"/>
              <a:cs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6557DCFC-16E2-734B-9F73-5877D04F517B}"/>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F53719E0-FB68-7348-82C9-CBDE87444485}" type="slidenum">
              <a:rPr lang="it-IT" altLang="it-IT" sz="1200"/>
              <a:pPr algn="r" eaLnBrk="1" hangingPunct="1"/>
              <a:t>15</a:t>
            </a:fld>
            <a:endParaRPr lang="it-IT" altLang="it-IT" sz="1200"/>
          </a:p>
        </p:txBody>
      </p:sp>
      <p:sp>
        <p:nvSpPr>
          <p:cNvPr id="31747" name="Rectangle 2">
            <a:extLst>
              <a:ext uri="{FF2B5EF4-FFF2-40B4-BE49-F238E27FC236}">
                <a16:creationId xmlns:a16="http://schemas.microsoft.com/office/drawing/2014/main" id="{72943F10-3A9F-3A49-8054-353F45B08E30}"/>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965CE1E9-DAA0-9A40-A8A0-3AD2596E18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ndParaRPr>
          </a:p>
        </p:txBody>
      </p:sp>
    </p:spTree>
    <p:extLst>
      <p:ext uri="{BB962C8B-B14F-4D97-AF65-F5344CB8AC3E}">
        <p14:creationId xmlns:p14="http://schemas.microsoft.com/office/powerpoint/2010/main" val="2595469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D5A9881D-05E1-4344-921A-07BEF1E1C41A}"/>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1728EBB3-5C59-E846-80FE-C489E8000581}" type="slidenum">
              <a:rPr lang="it-IT" altLang="it-IT" sz="1200"/>
              <a:pPr algn="r" eaLnBrk="1" hangingPunct="1"/>
              <a:t>2</a:t>
            </a:fld>
            <a:endParaRPr lang="it-IT" altLang="it-IT" sz="1200"/>
          </a:p>
        </p:txBody>
      </p:sp>
      <p:sp>
        <p:nvSpPr>
          <p:cNvPr id="7171" name="Rectangle 2">
            <a:extLst>
              <a:ext uri="{FF2B5EF4-FFF2-40B4-BE49-F238E27FC236}">
                <a16:creationId xmlns:a16="http://schemas.microsoft.com/office/drawing/2014/main" id="{DEDA8A54-921C-9C42-A8AB-3C640A6DCE25}"/>
              </a:ext>
            </a:extLst>
          </p:cNvPr>
          <p:cNvSpPr>
            <a:spLocks noGrp="1" noRot="1" noChangeAspect="1" noChangeArrowheads="1" noTextEdit="1"/>
          </p:cNvSpPr>
          <p:nvPr>
            <p:ph type="sldImg"/>
          </p:nvPr>
        </p:nvSpPr>
        <p:spPr>
          <a:xfrm>
            <a:off x="2173288" y="328613"/>
            <a:ext cx="2235200" cy="1676400"/>
          </a:xfrm>
          <a:ln/>
        </p:spPr>
      </p:sp>
      <p:sp>
        <p:nvSpPr>
          <p:cNvPr id="7172" name="Rectangle 3">
            <a:extLst>
              <a:ext uri="{FF2B5EF4-FFF2-40B4-BE49-F238E27FC236}">
                <a16:creationId xmlns:a16="http://schemas.microsoft.com/office/drawing/2014/main" id="{A22221B5-8703-1448-B818-7C211BA8718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333500" algn="l"/>
              </a:tabLst>
            </a:pPr>
            <a:r>
              <a:rPr lang="en-GB" altLang="it-IT" sz="1800">
                <a:latin typeface="Calibri" panose="020F0502020204030204" pitchFamily="34" charset="0"/>
                <a:ea typeface="Calibri" panose="020F0502020204030204" pitchFamily="34" charset="0"/>
                <a:cs typeface="Times New Roman" panose="02020603050405020304" pitchFamily="18" charset="0"/>
              </a:rPr>
              <a:t>The basic assumption of the research is that the complex system of data </a:t>
            </a:r>
            <a:r>
              <a:rPr lang="it-IT" altLang="it-IT" sz="1800" err="1">
                <a:latin typeface="Calibri" panose="020F0502020204030204" pitchFamily="34" charset="0"/>
                <a:ea typeface="Calibri" panose="020F0502020204030204" pitchFamily="34" charset="0"/>
                <a:cs typeface="Times New Roman" panose="02020603050405020304" pitchFamily="18" charset="0"/>
              </a:rPr>
              <a:t>revolving</a:t>
            </a:r>
            <a:r>
              <a:rPr lang="it-IT" altLang="it-IT" sz="1800">
                <a:latin typeface="Calibri" panose="020F0502020204030204" pitchFamily="34" charset="0"/>
                <a:ea typeface="Calibri" panose="020F0502020204030204" pitchFamily="34" charset="0"/>
                <a:cs typeface="Times New Roman" panose="02020603050405020304" pitchFamily="18" charset="0"/>
              </a:rPr>
              <a:t> </a:t>
            </a:r>
            <a:r>
              <a:rPr lang="it-IT" altLang="it-IT" sz="1800" err="1">
                <a:latin typeface="Calibri" panose="020F0502020204030204" pitchFamily="34" charset="0"/>
                <a:ea typeface="Calibri" panose="020F0502020204030204" pitchFamily="34" charset="0"/>
                <a:cs typeface="Times New Roman" panose="02020603050405020304" pitchFamily="18" charset="0"/>
              </a:rPr>
              <a:t>around</a:t>
            </a:r>
            <a:r>
              <a:rPr lang="en-GB" altLang="it-IT" sz="1800">
                <a:latin typeface="Calibri" panose="020F0502020204030204" pitchFamily="34" charset="0"/>
                <a:ea typeface="Calibri" panose="020F0502020204030204" pitchFamily="34" charset="0"/>
                <a:cs typeface="Times New Roman" panose="02020603050405020304" pitchFamily="18" charset="0"/>
              </a:rPr>
              <a:t> the INVALSI assessment</a:t>
            </a:r>
            <a:r>
              <a:rPr lang="en-US" altLang="it-IT" sz="1800">
                <a:latin typeface="Calibri" panose="020F0502020204030204" pitchFamily="34" charset="0"/>
                <a:ea typeface="Calibri" panose="020F0502020204030204" pitchFamily="34" charset="0"/>
                <a:cs typeface="Times New Roman" panose="02020603050405020304" pitchFamily="18" charset="0"/>
              </a:rPr>
              <a:t>s</a:t>
            </a:r>
            <a:r>
              <a:rPr lang="en-GB" altLang="it-IT" sz="1800">
                <a:latin typeface="Calibri" panose="020F0502020204030204" pitchFamily="34" charset="0"/>
                <a:ea typeface="Calibri" panose="020F0502020204030204" pitchFamily="34" charset="0"/>
                <a:cs typeface="Times New Roman" panose="02020603050405020304" pitchFamily="18" charset="0"/>
              </a:rPr>
              <a:t> can be </a:t>
            </a:r>
            <a:r>
              <a:rPr lang="en-US" altLang="it-IT" sz="1800">
                <a:latin typeface="Calibri" panose="020F0502020204030204" pitchFamily="34" charset="0"/>
                <a:ea typeface="Calibri" panose="020F0502020204030204" pitchFamily="34" charset="0"/>
                <a:cs typeface="Times New Roman" panose="02020603050405020304" pitchFamily="18" charset="0"/>
              </a:rPr>
              <a:t>viewed</a:t>
            </a:r>
            <a:r>
              <a:rPr lang="en-GB" altLang="it-IT" sz="1800">
                <a:latin typeface="Calibri" panose="020F0502020204030204" pitchFamily="34" charset="0"/>
                <a:ea typeface="Calibri" panose="020F0502020204030204" pitchFamily="34" charset="0"/>
                <a:cs typeface="Times New Roman" panose="02020603050405020304" pitchFamily="18" charset="0"/>
              </a:rPr>
              <a:t> as a tool:</a:t>
            </a:r>
            <a:endParaRPr lang="it-IT" altLang="it-IT" sz="180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r>
              <a:rPr lang="en-US" altLang="it-IT" sz="1800">
                <a:latin typeface="Calibri" panose="020F0502020204030204" pitchFamily="34" charset="0"/>
                <a:ea typeface="Calibri" panose="020F0502020204030204" pitchFamily="34" charset="0"/>
                <a:cs typeface="Times New Roman" panose="02020603050405020304" pitchFamily="18" charset="0"/>
              </a:rPr>
              <a:t>To</a:t>
            </a:r>
            <a:r>
              <a:rPr lang="en-GB" altLang="it-IT" sz="1800">
                <a:latin typeface="Calibri" panose="020F0502020204030204" pitchFamily="34" charset="0"/>
                <a:ea typeface="Calibri" panose="020F0502020204030204" pitchFamily="34" charset="0"/>
                <a:cs typeface="Times New Roman" panose="02020603050405020304" pitchFamily="18" charset="0"/>
              </a:rPr>
              <a:t> students, </a:t>
            </a:r>
            <a:r>
              <a:rPr lang="en-US" altLang="it-IT" sz="1800">
                <a:latin typeface="Calibri" panose="020F0502020204030204" pitchFamily="34" charset="0"/>
                <a:ea typeface="Calibri" panose="020F0502020204030204" pitchFamily="34" charset="0"/>
                <a:cs typeface="Times New Roman" panose="02020603050405020304" pitchFamily="18" charset="0"/>
              </a:rPr>
              <a:t>the INVALSI assessments are useful </a:t>
            </a:r>
            <a:r>
              <a:rPr lang="en-GB" altLang="it-IT" sz="1800">
                <a:latin typeface="Calibri" panose="020F0502020204030204" pitchFamily="34" charset="0"/>
                <a:ea typeface="Calibri" panose="020F0502020204030204" pitchFamily="34" charset="0"/>
                <a:cs typeface="Times New Roman" panose="02020603050405020304" pitchFamily="18" charset="0"/>
              </a:rPr>
              <a:t>to </a:t>
            </a:r>
            <a:r>
              <a:rPr lang="en-US" altLang="it-IT" sz="1800">
                <a:latin typeface="Calibri" panose="020F0502020204030204" pitchFamily="34" charset="0"/>
                <a:ea typeface="Calibri" panose="020F0502020204030204" pitchFamily="34" charset="0"/>
                <a:cs typeface="Times New Roman" panose="02020603050405020304" pitchFamily="18" charset="0"/>
              </a:rPr>
              <a:t>get</a:t>
            </a:r>
            <a:r>
              <a:rPr lang="en-GB" altLang="it-IT" sz="1800">
                <a:latin typeface="Calibri" panose="020F0502020204030204" pitchFamily="34" charset="0"/>
                <a:ea typeface="Calibri" panose="020F0502020204030204" pitchFamily="34" charset="0"/>
                <a:cs typeface="Times New Roman" panose="02020603050405020304" pitchFamily="18" charset="0"/>
              </a:rPr>
              <a:t> feedback on their learning; </a:t>
            </a:r>
            <a:endParaRPr lang="en-US" altLang="it-IT" sz="180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r>
              <a:rPr lang="en-US" altLang="it-IT" sz="1800">
                <a:latin typeface="Calibri" panose="020F0502020204030204" pitchFamily="34" charset="0"/>
                <a:ea typeface="Calibri" panose="020F0502020204030204" pitchFamily="34" charset="0"/>
                <a:cs typeface="Times New Roman" panose="02020603050405020304" pitchFamily="18" charset="0"/>
              </a:rPr>
              <a:t>To </a:t>
            </a:r>
            <a:r>
              <a:rPr lang="en-GB" altLang="it-IT" sz="1800">
                <a:latin typeface="Calibri" panose="020F0502020204030204" pitchFamily="34" charset="0"/>
                <a:ea typeface="Calibri" panose="020F0502020204030204" pitchFamily="34" charset="0"/>
                <a:cs typeface="Times New Roman" panose="02020603050405020304" pitchFamily="18" charset="0"/>
              </a:rPr>
              <a:t>teachers, to design and implement meaningful teaching activities; </a:t>
            </a:r>
            <a:endParaRPr lang="en-US" altLang="it-IT" sz="180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endParaRPr lang="en-US" altLang="it-IT" sz="180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r>
              <a:rPr lang="en-US" altLang="it-IT" sz="1800">
                <a:latin typeface="Calibri" panose="020F0502020204030204" pitchFamily="34" charset="0"/>
                <a:ea typeface="Calibri" panose="020F0502020204030204" pitchFamily="34" charset="0"/>
                <a:cs typeface="Times New Roman" panose="02020603050405020304" pitchFamily="18" charset="0"/>
              </a:rPr>
              <a:t>The assessments, though, can— and should! — be used also as a tool for</a:t>
            </a:r>
            <a:r>
              <a:rPr lang="en-GB" altLang="it-IT" sz="1800">
                <a:latin typeface="Calibri" panose="020F0502020204030204" pitchFamily="34" charset="0"/>
                <a:ea typeface="Calibri" panose="020F0502020204030204" pitchFamily="34" charset="0"/>
                <a:cs typeface="Times New Roman" panose="02020603050405020304" pitchFamily="18" charset="0"/>
              </a:rPr>
              <a:t> </a:t>
            </a:r>
            <a:r>
              <a:rPr lang="en-US" altLang="it-IT" sz="1800">
                <a:latin typeface="Calibri" panose="020F0502020204030204" pitchFamily="34" charset="0"/>
                <a:ea typeface="Calibri" panose="020F0502020204030204" pitchFamily="34" charset="0"/>
                <a:cs typeface="Times New Roman" panose="02020603050405020304" pitchFamily="18" charset="0"/>
              </a:rPr>
              <a:t>the</a:t>
            </a:r>
            <a:r>
              <a:rPr lang="en-GB" altLang="it-IT" sz="1800">
                <a:latin typeface="Calibri" panose="020F0502020204030204" pitchFamily="34" charset="0"/>
                <a:ea typeface="Calibri" panose="020F0502020204030204" pitchFamily="34" charset="0"/>
                <a:cs typeface="Times New Roman" panose="02020603050405020304" pitchFamily="18" charset="0"/>
              </a:rPr>
              <a:t> professional development </a:t>
            </a:r>
            <a:r>
              <a:rPr lang="en-US" altLang="it-IT" sz="1800">
                <a:latin typeface="Calibri" panose="020F0502020204030204" pitchFamily="34" charset="0"/>
                <a:ea typeface="Calibri" panose="020F0502020204030204" pitchFamily="34" charset="0"/>
                <a:cs typeface="Times New Roman" panose="02020603050405020304" pitchFamily="18" charset="0"/>
              </a:rPr>
              <a:t>of teachers,</a:t>
            </a:r>
            <a:r>
              <a:rPr lang="en-GB" altLang="it-IT" sz="1800">
                <a:latin typeface="Calibri" panose="020F0502020204030204" pitchFamily="34" charset="0"/>
                <a:ea typeface="Calibri" panose="020F0502020204030204" pitchFamily="34" charset="0"/>
                <a:cs typeface="Times New Roman" panose="02020603050405020304" pitchFamily="18" charset="0"/>
              </a:rPr>
              <a:t> </a:t>
            </a:r>
            <a:r>
              <a:rPr lang="en-US" altLang="it-IT" sz="1800">
                <a:latin typeface="Calibri" panose="020F0502020204030204" pitchFamily="34" charset="0"/>
                <a:ea typeface="Calibri" panose="020F0502020204030204" pitchFamily="34" charset="0"/>
                <a:cs typeface="Times New Roman" panose="02020603050405020304" pitchFamily="18" charset="0"/>
              </a:rPr>
              <a:t>f</a:t>
            </a:r>
            <a:r>
              <a:rPr lang="en-GB" altLang="it-IT" sz="1800" err="1">
                <a:latin typeface="Calibri" panose="020F0502020204030204" pitchFamily="34" charset="0"/>
                <a:ea typeface="Calibri" panose="020F0502020204030204" pitchFamily="34" charset="0"/>
                <a:cs typeface="Times New Roman" panose="02020603050405020304" pitchFamily="18" charset="0"/>
              </a:rPr>
              <a:t>ostering</a:t>
            </a:r>
            <a:r>
              <a:rPr lang="en-GB" altLang="it-IT" sz="1800">
                <a:latin typeface="Calibri" panose="020F0502020204030204" pitchFamily="34" charset="0"/>
                <a:ea typeface="Calibri" panose="020F0502020204030204" pitchFamily="34" charset="0"/>
                <a:cs typeface="Times New Roman" panose="02020603050405020304" pitchFamily="18" charset="0"/>
              </a:rPr>
              <a:t> a more effective didactic impact of the tests</a:t>
            </a:r>
            <a:r>
              <a:rPr lang="en-US" altLang="it-IT" sz="1800">
                <a:latin typeface="Calibri" panose="020F0502020204030204" pitchFamily="34" charset="0"/>
                <a:ea typeface="Calibri" panose="020F0502020204030204" pitchFamily="34" charset="0"/>
                <a:cs typeface="Times New Roman" panose="02020603050405020304" pitchFamily="18" charset="0"/>
              </a:rPr>
              <a:t> that goes well beyond </a:t>
            </a:r>
            <a:r>
              <a:rPr lang="en-US" altLang="it-IT" sz="1800" i="1">
                <a:latin typeface="Calibri" panose="020F0502020204030204" pitchFamily="34" charset="0"/>
                <a:ea typeface="Calibri" panose="020F0502020204030204" pitchFamily="34" charset="0"/>
                <a:cs typeface="Times New Roman" panose="02020603050405020304" pitchFamily="18" charset="0"/>
              </a:rPr>
              <a:t>training</a:t>
            </a:r>
            <a:r>
              <a:rPr lang="en-US" altLang="it-IT" sz="1800" i="0">
                <a:latin typeface="Calibri" panose="020F0502020204030204" pitchFamily="34" charset="0"/>
                <a:ea typeface="Calibri" panose="020F0502020204030204" pitchFamily="34" charset="0"/>
                <a:cs typeface="Times New Roman" panose="02020603050405020304" pitchFamily="18" charset="0"/>
              </a:rPr>
              <a:t> for the tests.</a:t>
            </a:r>
            <a:endParaRPr lang="it-IT" altLang="it-IT" sz="18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CF4EC363-8BD1-7D41-9879-A0AB70361DB1}"/>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8E6015E5-09C1-474A-A014-7271F2FD4519}" type="slidenum">
              <a:rPr lang="it-IT" altLang="it-IT" sz="1200"/>
              <a:pPr algn="r" eaLnBrk="1" hangingPunct="1"/>
              <a:t>3</a:t>
            </a:fld>
            <a:endParaRPr lang="it-IT" altLang="it-IT" sz="1200"/>
          </a:p>
        </p:txBody>
      </p:sp>
      <p:sp>
        <p:nvSpPr>
          <p:cNvPr id="9219" name="Rectangle 2">
            <a:extLst>
              <a:ext uri="{FF2B5EF4-FFF2-40B4-BE49-F238E27FC236}">
                <a16:creationId xmlns:a16="http://schemas.microsoft.com/office/drawing/2014/main" id="{FB335776-642A-5641-A9D8-6C9C87D67EE8}"/>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171D23DC-C793-A54E-8A82-2F6E7B2A7E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it-IT" dirty="0">
                <a:solidFill>
                  <a:srgbClr val="006699"/>
                </a:solidFill>
                <a:latin typeface="Cambria" panose="02040503050406030204" pitchFamily="18" charset="0"/>
              </a:rPr>
              <a:t>Di Martino defines a </a:t>
            </a:r>
            <a:r>
              <a:rPr lang="en-US" altLang="it-IT" i="1" dirty="0">
                <a:solidFill>
                  <a:srgbClr val="006699"/>
                </a:solidFill>
                <a:latin typeface="Cambria" panose="02040503050406030204" pitchFamily="18" charset="0"/>
              </a:rPr>
              <a:t>good problem</a:t>
            </a:r>
            <a:r>
              <a:rPr lang="en-US" altLang="it-IT" i="0" dirty="0">
                <a:solidFill>
                  <a:srgbClr val="006699"/>
                </a:solidFill>
                <a:latin typeface="Cambria" panose="02040503050406030204" pitchFamily="18" charset="0"/>
              </a:rPr>
              <a:t> as </a:t>
            </a:r>
            <a:r>
              <a:rPr lang="it-IT" altLang="it-IT" i="0" dirty="0">
                <a:solidFill>
                  <a:srgbClr val="006699"/>
                </a:solidFill>
                <a:latin typeface="Cambria" panose="02040503050406030204" pitchFamily="18" charset="0"/>
              </a:rPr>
              <a:t>one </a:t>
            </a:r>
            <a:r>
              <a:rPr lang="it-IT" altLang="it-IT" i="0" dirty="0" err="1">
                <a:solidFill>
                  <a:srgbClr val="006699"/>
                </a:solidFill>
                <a:latin typeface="Cambria" panose="02040503050406030204" pitchFamily="18" charset="0"/>
              </a:rPr>
              <a:t>where</a:t>
            </a:r>
            <a:r>
              <a:rPr lang="it-IT" altLang="it-IT" i="0" dirty="0">
                <a:solidFill>
                  <a:srgbClr val="006699"/>
                </a:solidFill>
                <a:latin typeface="Cambria" panose="02040503050406030204" pitchFamily="18" charset="0"/>
              </a:rPr>
              <a:t> </a:t>
            </a:r>
            <a:r>
              <a:rPr lang="it-IT" altLang="it-IT" i="0" dirty="0" err="1">
                <a:solidFill>
                  <a:srgbClr val="006699"/>
                </a:solidFill>
                <a:latin typeface="Cambria" panose="02040503050406030204" pitchFamily="18" charset="0"/>
              </a:rPr>
              <a:t>students</a:t>
            </a:r>
            <a:r>
              <a:rPr lang="en-US" altLang="it-IT" i="0" dirty="0">
                <a:solidFill>
                  <a:srgbClr val="006699"/>
                </a:solidFill>
                <a:latin typeface="Cambria" panose="02040503050406030204" pitchFamily="18" charset="0"/>
              </a:rPr>
              <a:t> do not know in advance which knowledge is required for the solution, and where exploration is possible and resolution strategies are manifold.</a:t>
            </a:r>
          </a:p>
          <a:p>
            <a:pPr eaLnBrk="1" hangingPunct="1"/>
            <a:endParaRPr lang="en-US" altLang="it-IT" i="0" dirty="0">
              <a:solidFill>
                <a:srgbClr val="006699"/>
              </a:solidFill>
              <a:latin typeface="Cambria" panose="02040503050406030204" pitchFamily="18" charset="0"/>
            </a:endParaRPr>
          </a:p>
          <a:p>
            <a:pPr eaLnBrk="1" hangingPunct="1"/>
            <a:r>
              <a:rPr lang="en-US" altLang="it-IT" i="0" dirty="0">
                <a:solidFill>
                  <a:srgbClr val="006699"/>
                </a:solidFill>
                <a:latin typeface="Cambria" panose="02040503050406030204" pitchFamily="18" charset="0"/>
              </a:rPr>
              <a:t>We strongly believe that many INVALSI items could be used in the schoolroom as a source of good problems: do teachers share the same view?</a:t>
            </a:r>
          </a:p>
          <a:p>
            <a:pPr eaLnBrk="1" hangingPunct="1"/>
            <a:r>
              <a:rPr lang="en-US" altLang="it-IT" dirty="0">
                <a:solidFill>
                  <a:srgbClr val="006699"/>
                </a:solidFill>
                <a:latin typeface="Cambria" panose="02040503050406030204" pitchFamily="18" charset="0"/>
              </a:rPr>
              <a:t>And if some do, which kind of teacher does?</a:t>
            </a:r>
            <a:endParaRPr lang="it-IT" altLang="it-IT" dirty="0">
              <a:solidFill>
                <a:srgbClr val="006699"/>
              </a:solidFill>
              <a:latin typeface="Cambria" panose="02040503050406030204" pitchFamily="18" charset="0"/>
            </a:endParaRPr>
          </a:p>
          <a:p>
            <a:pPr eaLnBrk="1" hangingPunct="1"/>
            <a:endParaRPr lang="en-US" altLang="it-IT"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6C806A65-86D0-4F46-8B2A-BBB248680637}"/>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55D55831-B4CD-3E4B-B73D-8349CAA85ABC}" type="slidenum">
              <a:rPr lang="it-IT" altLang="it-IT" sz="1200"/>
              <a:pPr algn="r" eaLnBrk="1" hangingPunct="1"/>
              <a:t>4</a:t>
            </a:fld>
            <a:endParaRPr lang="it-IT" altLang="it-IT" sz="1200"/>
          </a:p>
        </p:txBody>
      </p:sp>
      <p:sp>
        <p:nvSpPr>
          <p:cNvPr id="11267" name="Rectangle 2">
            <a:extLst>
              <a:ext uri="{FF2B5EF4-FFF2-40B4-BE49-F238E27FC236}">
                <a16:creationId xmlns:a16="http://schemas.microsoft.com/office/drawing/2014/main" id="{4414677A-D638-B543-9445-5FE7D75DC4CF}"/>
              </a:ext>
            </a:extLst>
          </p:cNvPr>
          <p:cNvSpPr>
            <a:spLocks noGrp="1" noRot="1" noChangeAspect="1" noChangeArrowheads="1" noTextEdit="1"/>
          </p:cNvSpPr>
          <p:nvPr>
            <p:ph type="sldImg"/>
          </p:nvPr>
        </p:nvSpPr>
        <p:spPr>
          <a:xfrm>
            <a:off x="2173288" y="328613"/>
            <a:ext cx="2235200" cy="1676400"/>
          </a:xfrm>
          <a:ln/>
        </p:spPr>
      </p:sp>
      <p:sp>
        <p:nvSpPr>
          <p:cNvPr id="11268" name="Rectangle 3">
            <a:extLst>
              <a:ext uri="{FF2B5EF4-FFF2-40B4-BE49-F238E27FC236}">
                <a16:creationId xmlns:a16="http://schemas.microsoft.com/office/drawing/2014/main" id="{B488AC20-E6D9-2445-B8AD-1ADF296073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333500" algn="l"/>
              </a:tabLst>
            </a:pPr>
            <a:r>
              <a:rPr lang="en-GB" altLang="it-IT" sz="1800" dirty="0">
                <a:latin typeface="Calibri" panose="020F0502020204030204" pitchFamily="34" charset="0"/>
                <a:ea typeface="Calibri" panose="020F0502020204030204" pitchFamily="34" charset="0"/>
                <a:cs typeface="Times New Roman" panose="02020603050405020304" pitchFamily="18" charset="0"/>
              </a:rPr>
              <a:t>Th</a:t>
            </a:r>
            <a:r>
              <a:rPr lang="en-US" altLang="it-IT" sz="1800" dirty="0">
                <a:latin typeface="Calibri" panose="020F0502020204030204" pitchFamily="34" charset="0"/>
                <a:ea typeface="Calibri" panose="020F0502020204030204" pitchFamily="34" charset="0"/>
                <a:cs typeface="Times New Roman" panose="02020603050405020304" pitchFamily="18" charset="0"/>
              </a:rPr>
              <a:t>is</a:t>
            </a:r>
            <a:r>
              <a:rPr lang="en-GB" altLang="it-IT" sz="1800" dirty="0">
                <a:latin typeface="Calibri" panose="020F0502020204030204" pitchFamily="34" charset="0"/>
                <a:ea typeface="Calibri" panose="020F0502020204030204" pitchFamily="34" charset="0"/>
                <a:cs typeface="Times New Roman" panose="02020603050405020304" pitchFamily="18" charset="0"/>
              </a:rPr>
              <a:t> project is conducted by the “INVALSI Group – Didactics and Disciplinary Knowledge” of the S.I.R.D. (Italian Society for Educational Research) which is composed of</a:t>
            </a:r>
            <a:r>
              <a:rPr lang="en-US" altLang="it-IT" sz="1800" dirty="0">
                <a:latin typeface="Calibri" panose="020F0502020204030204" pitchFamily="34" charset="0"/>
                <a:ea typeface="Calibri" panose="020F0502020204030204" pitchFamily="34" charset="0"/>
                <a:cs typeface="Times New Roman" panose="02020603050405020304" pitchFamily="18" charset="0"/>
              </a:rPr>
              <a:t> researchers in</a:t>
            </a:r>
            <a:r>
              <a:rPr lang="en-GB" altLang="it-IT" sz="1800" dirty="0">
                <a:latin typeface="Calibri" panose="020F0502020204030204" pitchFamily="34" charset="0"/>
                <a:ea typeface="Calibri" panose="020F0502020204030204" pitchFamily="34" charset="0"/>
                <a:cs typeface="Times New Roman" panose="02020603050405020304" pitchFamily="18" charset="0"/>
              </a:rPr>
              <a:t> </a:t>
            </a:r>
            <a:r>
              <a:rPr lang="en-US" altLang="it-IT" sz="1800" dirty="0">
                <a:latin typeface="Calibri" panose="020F0502020204030204" pitchFamily="34" charset="0"/>
                <a:ea typeface="Calibri" panose="020F0502020204030204" pitchFamily="34" charset="0"/>
                <a:cs typeface="Times New Roman" panose="02020603050405020304" pitchFamily="18" charset="0"/>
              </a:rPr>
              <a:t>disciplinary education, in general education,</a:t>
            </a:r>
            <a:r>
              <a:rPr lang="en-GB" altLang="it-IT" sz="1800" dirty="0">
                <a:latin typeface="Calibri" panose="020F0502020204030204" pitchFamily="34" charset="0"/>
                <a:ea typeface="Calibri" panose="020F0502020204030204" pitchFamily="34" charset="0"/>
                <a:cs typeface="Times New Roman" panose="02020603050405020304" pitchFamily="18" charset="0"/>
              </a:rPr>
              <a:t> and expert teachers. </a:t>
            </a:r>
            <a:endParaRPr lang="it-IT" altLang="it-IT" sz="1800" dirty="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endParaRPr lang="en-US" altLang="it-IT" sz="1800" dirty="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r>
              <a:rPr lang="en-US" altLang="it-IT" sz="1800" dirty="0">
                <a:latin typeface="Calibri" panose="020F0502020204030204" pitchFamily="34" charset="0"/>
                <a:ea typeface="Calibri" panose="020F0502020204030204" pitchFamily="34" charset="0"/>
                <a:cs typeface="Times New Roman" panose="02020603050405020304" pitchFamily="18" charset="0"/>
              </a:rPr>
              <a:t>In order to investigate—</a:t>
            </a:r>
            <a:r>
              <a:rPr lang="en-GB" altLang="it-IT" sz="1800" dirty="0">
                <a:latin typeface="Calibri" panose="020F0502020204030204" pitchFamily="34" charset="0"/>
                <a:ea typeface="Calibri" panose="020F0502020204030204" pitchFamily="34" charset="0"/>
                <a:cs typeface="Times New Roman" panose="02020603050405020304" pitchFamily="18" charset="0"/>
              </a:rPr>
              <a:t>through the voice of teachers</a:t>
            </a:r>
            <a:r>
              <a:rPr lang="en-US" altLang="it-IT" sz="1800" dirty="0">
                <a:latin typeface="Calibri" panose="020F0502020204030204" pitchFamily="34" charset="0"/>
                <a:ea typeface="Calibri" panose="020F0502020204030204" pitchFamily="34" charset="0"/>
                <a:cs typeface="Times New Roman" panose="02020603050405020304" pitchFamily="18" charset="0"/>
              </a:rPr>
              <a:t> —</a:t>
            </a:r>
            <a:r>
              <a:rPr lang="en-GB" altLang="it-IT" sz="1800" dirty="0">
                <a:latin typeface="Calibri" panose="020F0502020204030204" pitchFamily="34" charset="0"/>
                <a:ea typeface="Calibri" panose="020F0502020204030204" pitchFamily="34" charset="0"/>
                <a:cs typeface="Times New Roman" panose="02020603050405020304" pitchFamily="18" charset="0"/>
              </a:rPr>
              <a:t> perceptions, meanings and practices of teachers with respect to the INVALSI math tests, we designed a survey that was administered to a sample of more than 500 primary school teachers.</a:t>
            </a:r>
            <a:endParaRPr lang="it-IT" altLang="it-IT" sz="18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8AF69C50-F4D1-EC4D-A5FC-E0761A0716BC}"/>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365C1698-F9C1-854F-8DBD-041392665C29}" type="slidenum">
              <a:rPr lang="it-IT" altLang="it-IT" sz="1200"/>
              <a:pPr algn="r" eaLnBrk="1" hangingPunct="1"/>
              <a:t>5</a:t>
            </a:fld>
            <a:endParaRPr lang="it-IT" altLang="it-IT" sz="1200"/>
          </a:p>
        </p:txBody>
      </p:sp>
      <p:sp>
        <p:nvSpPr>
          <p:cNvPr id="13315" name="Rectangle 2">
            <a:extLst>
              <a:ext uri="{FF2B5EF4-FFF2-40B4-BE49-F238E27FC236}">
                <a16:creationId xmlns:a16="http://schemas.microsoft.com/office/drawing/2014/main" id="{B9C1A603-64A7-6748-A2F5-0A12E3630ECB}"/>
              </a:ext>
            </a:extLst>
          </p:cNvPr>
          <p:cNvSpPr>
            <a:spLocks noGrp="1" noRot="1" noChangeAspect="1" noChangeArrowheads="1" noTextEdit="1"/>
          </p:cNvSpPr>
          <p:nvPr>
            <p:ph type="sldImg"/>
          </p:nvPr>
        </p:nvSpPr>
        <p:spPr>
          <a:xfrm>
            <a:off x="2173288" y="328613"/>
            <a:ext cx="2235200" cy="1676400"/>
          </a:xfrm>
          <a:ln/>
        </p:spPr>
      </p:sp>
      <p:sp>
        <p:nvSpPr>
          <p:cNvPr id="13316" name="Rectangle 3">
            <a:extLst>
              <a:ext uri="{FF2B5EF4-FFF2-40B4-BE49-F238E27FC236}">
                <a16:creationId xmlns:a16="http://schemas.microsoft.com/office/drawing/2014/main" id="{3CDAAEC7-D153-8041-97A3-76A1887161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333500" algn="l"/>
              </a:tabLst>
            </a:pPr>
            <a:r>
              <a:rPr lang="en-GB" altLang="it-IT" sz="1800">
                <a:latin typeface="Calibri" panose="020F0502020204030204" pitchFamily="34" charset="0"/>
                <a:ea typeface="Calibri" panose="020F0502020204030204" pitchFamily="34" charset="0"/>
                <a:cs typeface="Times New Roman" panose="02020603050405020304" pitchFamily="18" charset="0"/>
              </a:rPr>
              <a:t>We built this framework in order to specify the different research variables we were interested in, and the research hypothesis concerning the relationships among the variables.</a:t>
            </a:r>
            <a:endParaRPr lang="it-IT" altLang="it-IT" sz="1800">
              <a:latin typeface="Calibri" panose="020F0502020204030204" pitchFamily="34" charset="0"/>
              <a:ea typeface="Calibri" panose="020F0502020204030204" pitchFamily="34" charset="0"/>
              <a:cs typeface="Times New Roman" panose="02020603050405020304" pitchFamily="18" charset="0"/>
            </a:endParaRPr>
          </a:p>
          <a:p>
            <a:pPr>
              <a:tabLst>
                <a:tab pos="1333500" algn="l"/>
              </a:tabLst>
            </a:pPr>
            <a:r>
              <a:rPr lang="en-GB" altLang="it-IT" sz="1800">
                <a:latin typeface="Calibri" panose="020F0502020204030204" pitchFamily="34" charset="0"/>
                <a:ea typeface="Calibri" panose="020F0502020204030204" pitchFamily="34" charset="0"/>
                <a:cs typeface="Times New Roman" panose="02020603050405020304" pitchFamily="18" charset="0"/>
              </a:rPr>
              <a:t>The variables framework consists of three </a:t>
            </a:r>
            <a:r>
              <a:rPr lang="en-GB" altLang="it-IT" sz="1800" err="1">
                <a:latin typeface="Calibri" panose="020F0502020204030204" pitchFamily="34" charset="0"/>
                <a:ea typeface="Calibri" panose="020F0502020204030204" pitchFamily="34" charset="0"/>
                <a:cs typeface="Times New Roman" panose="02020603050405020304" pitchFamily="18" charset="0"/>
              </a:rPr>
              <a:t>macrosections</a:t>
            </a:r>
            <a:r>
              <a:rPr lang="en-US" altLang="it-IT" sz="1800">
                <a:latin typeface="Calibri" panose="020F0502020204030204" pitchFamily="34" charset="0"/>
                <a:ea typeface="Calibri" panose="020F0502020204030204" pitchFamily="34" charset="0"/>
                <a:cs typeface="Times New Roman" panose="02020603050405020304" pitchFamily="18" charset="0"/>
              </a:rPr>
              <a:t>:</a:t>
            </a:r>
            <a:r>
              <a:rPr lang="en-GB" altLang="it-IT" sz="1800">
                <a:latin typeface="Calibri" panose="020F0502020204030204" pitchFamily="34" charset="0"/>
                <a:ea typeface="Calibri" panose="020F0502020204030204" pitchFamily="34" charset="0"/>
                <a:cs typeface="Times New Roman" panose="02020603050405020304" pitchFamily="18" charset="0"/>
              </a:rPr>
              <a:t> one concerning</a:t>
            </a:r>
            <a:r>
              <a:rPr lang="en-US" altLang="it-IT" sz="1800">
                <a:latin typeface="Calibri" panose="020F0502020204030204" pitchFamily="34" charset="0"/>
                <a:ea typeface="Calibri" panose="020F0502020204030204" pitchFamily="34" charset="0"/>
                <a:cs typeface="Times New Roman" panose="02020603050405020304" pitchFamily="18" charset="0"/>
              </a:rPr>
              <a:t> with</a:t>
            </a:r>
            <a:r>
              <a:rPr lang="en-GB" altLang="it-IT" sz="1800">
                <a:latin typeface="Calibri" panose="020F0502020204030204" pitchFamily="34" charset="0"/>
                <a:ea typeface="Calibri" panose="020F0502020204030204" pitchFamily="34" charset="0"/>
                <a:cs typeface="Times New Roman" panose="02020603050405020304" pitchFamily="18" charset="0"/>
              </a:rPr>
              <a:t> mathematics teaching professionalism; one related to teachers attitudes towards Invalsi Maths tests and one in which personal information, personal data and context data are collected.</a:t>
            </a:r>
            <a:endParaRPr lang="it-IT" altLang="it-IT" sz="18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6E26FD0F-C992-344C-B183-CE5B46943B87}"/>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4C70F038-A38C-3F4A-84AF-E7831670E51C}" type="slidenum">
              <a:rPr lang="it-IT" altLang="it-IT" sz="1200"/>
              <a:pPr algn="r" eaLnBrk="1" hangingPunct="1"/>
              <a:t>6</a:t>
            </a:fld>
            <a:endParaRPr lang="it-IT" altLang="it-IT" sz="1200"/>
          </a:p>
        </p:txBody>
      </p:sp>
      <p:sp>
        <p:nvSpPr>
          <p:cNvPr id="15363" name="Rectangle 2">
            <a:extLst>
              <a:ext uri="{FF2B5EF4-FFF2-40B4-BE49-F238E27FC236}">
                <a16:creationId xmlns:a16="http://schemas.microsoft.com/office/drawing/2014/main" id="{35CDBF9D-5F03-DF45-AFB7-271D97F45ED5}"/>
              </a:ext>
            </a:extLst>
          </p:cNvPr>
          <p:cNvSpPr>
            <a:spLocks noGrp="1" noRot="1" noChangeAspect="1" noChangeArrowheads="1" noTextEdit="1"/>
          </p:cNvSpPr>
          <p:nvPr>
            <p:ph type="sldImg"/>
          </p:nvPr>
        </p:nvSpPr>
        <p:spPr>
          <a:xfrm>
            <a:off x="2173288" y="328613"/>
            <a:ext cx="2235200" cy="1676400"/>
          </a:xfrm>
          <a:ln/>
        </p:spPr>
      </p:sp>
      <p:sp>
        <p:nvSpPr>
          <p:cNvPr id="13316" name="Rectangle 3">
            <a:extLst>
              <a:ext uri="{FF2B5EF4-FFF2-40B4-BE49-F238E27FC236}">
                <a16:creationId xmlns:a16="http://schemas.microsoft.com/office/drawing/2014/main" id="{CD43AE60-4D44-5146-B683-FEF9DDCEEB39}"/>
              </a:ext>
            </a:extLst>
          </p:cNvPr>
          <p:cNvSpPr>
            <a:spLocks noGrp="1" noChangeArrowheads="1"/>
          </p:cNvSpPr>
          <p:nvPr>
            <p:ph type="body" idx="1"/>
          </p:nvPr>
        </p:nvSpPr>
        <p:spPr>
          <a:ln/>
        </p:spPr>
        <p:txBody>
          <a:bodyPr/>
          <a:lstStyle/>
          <a:p>
            <a:pPr>
              <a:tabLst>
                <a:tab pos="1334770" algn="l"/>
              </a:tabLst>
              <a:defRPr/>
            </a:pPr>
            <a:r>
              <a:rPr lang="en-GB" sz="1800">
                <a:latin typeface="Calibri" panose="020F0502020204030204" pitchFamily="34" charset="0"/>
                <a:ea typeface="Calibri" panose="020F0502020204030204" pitchFamily="34" charset="0"/>
                <a:cs typeface="Times New Roman" panose="02020603050405020304" pitchFamily="18" charset="0"/>
              </a:rPr>
              <a:t>According to the research variables framework, the survey consists of the following three sections of questions:</a:t>
            </a:r>
            <a:endParaRPr lang="it-IT" sz="1800">
              <a:latin typeface="Calibri" panose="020F0502020204030204" pitchFamily="34" charset="0"/>
              <a:ea typeface="Calibri" panose="020F0502020204030204" pitchFamily="34" charset="0"/>
              <a:cs typeface="Times New Roman" panose="02020603050405020304" pitchFamily="18" charset="0"/>
            </a:endParaRPr>
          </a:p>
          <a:p>
            <a:pPr>
              <a:tabLst>
                <a:tab pos="1334770" algn="l"/>
              </a:tabLst>
              <a:defRPr/>
            </a:pPr>
            <a:r>
              <a:rPr lang="en-GB" sz="1800">
                <a:latin typeface="Calibri" panose="020F0502020204030204" pitchFamily="34" charset="0"/>
                <a:ea typeface="Calibri" panose="020F0502020204030204" pitchFamily="34" charset="0"/>
                <a:cs typeface="Times New Roman" panose="02020603050405020304" pitchFamily="18" charset="0"/>
              </a:rPr>
              <a:t>- one concerning mathematics education (how teachers interpret the Invalsi items and their results);</a:t>
            </a:r>
            <a:endParaRPr lang="it-IT" sz="1800">
              <a:latin typeface="Calibri" panose="020F0502020204030204" pitchFamily="34" charset="0"/>
              <a:ea typeface="Calibri" panose="020F0502020204030204" pitchFamily="34" charset="0"/>
              <a:cs typeface="Times New Roman" panose="02020603050405020304" pitchFamily="18" charset="0"/>
            </a:endParaRPr>
          </a:p>
          <a:p>
            <a:pPr>
              <a:tabLst>
                <a:tab pos="1334770" algn="l"/>
              </a:tabLst>
              <a:defRPr/>
            </a:pPr>
            <a:r>
              <a:rPr lang="en-GB" sz="1800">
                <a:latin typeface="Calibri" panose="020F0502020204030204" pitchFamily="34" charset="0"/>
                <a:ea typeface="Calibri" panose="020F0502020204030204" pitchFamily="34" charset="0"/>
                <a:cs typeface="Times New Roman" panose="02020603050405020304" pitchFamily="18" charset="0"/>
              </a:rPr>
              <a:t>- one relating to aspects of general education (which beliefs and attitudes teachers have and how they </a:t>
            </a:r>
            <a:r>
              <a:rPr lang="en-US" sz="1800">
                <a:latin typeface="Calibri" panose="020F0502020204030204" pitchFamily="34" charset="0"/>
                <a:ea typeface="Calibri" panose="020F0502020204030204" pitchFamily="34" charset="0"/>
                <a:cs typeface="Times New Roman" panose="02020603050405020304" pitchFamily="18" charset="0"/>
              </a:rPr>
              <a:t>apply</a:t>
            </a:r>
            <a:r>
              <a:rPr lang="en-GB" sz="1800">
                <a:latin typeface="Calibri" panose="020F0502020204030204" pitchFamily="34" charset="0"/>
                <a:ea typeface="Calibri" panose="020F0502020204030204" pitchFamily="34" charset="0"/>
                <a:cs typeface="Times New Roman" panose="02020603050405020304" pitchFamily="18" charset="0"/>
              </a:rPr>
              <a:t> them into teaching practices);</a:t>
            </a:r>
            <a:endParaRPr lang="it-IT" sz="180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Times New Roman" panose="02020603050405020304" pitchFamily="18" charset="0"/>
              <a:buChar char="-"/>
              <a:tabLst>
                <a:tab pos="457200" algn="l"/>
                <a:tab pos="1334770" algn="l"/>
              </a:tabLst>
              <a:defRPr/>
            </a:pPr>
            <a:r>
              <a:rPr lang="en-GB" sz="1800">
                <a:latin typeface="Calibri" panose="020F0502020204030204" pitchFamily="34" charset="0"/>
                <a:ea typeface="Calibri" panose="020F0502020204030204" pitchFamily="34" charset="0"/>
                <a:cs typeface="Times New Roman" panose="02020603050405020304" pitchFamily="18" charset="0"/>
              </a:rPr>
              <a:t>one that collects personal data and context information.</a:t>
            </a:r>
            <a:endParaRPr lang="it-IT" sz="1800">
              <a:latin typeface="Calibri" panose="020F0502020204030204" pitchFamily="34" charset="0"/>
              <a:ea typeface="Calibri" panose="020F0502020204030204" pitchFamily="34" charset="0"/>
              <a:cs typeface="Times New Roman" panose="02020603050405020304" pitchFamily="18" charset="0"/>
            </a:endParaRPr>
          </a:p>
          <a:p>
            <a:pPr>
              <a:tabLst>
                <a:tab pos="1334770" algn="l"/>
              </a:tabLst>
              <a:defRPr/>
            </a:pPr>
            <a:r>
              <a:rPr lang="en-GB" sz="1800">
                <a:latin typeface="Calibri" panose="020F0502020204030204" pitchFamily="34" charset="0"/>
                <a:ea typeface="Calibri" panose="020F0502020204030204" pitchFamily="34" charset="0"/>
                <a:cs typeface="Times New Roman" panose="02020603050405020304" pitchFamily="18" charset="0"/>
              </a:rPr>
              <a:t>In this talk we will mainly focus on the second section of the questionnaire which was composed by comparative question on the proximity/remoteness of the 7 items from teaching practices and National Guidelines and on the effectiveness of the considered 7 INVALSI items in assessing certain skills.</a:t>
            </a:r>
            <a:endParaRPr lang="it-IT" sz="180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CA23C65F-8DDB-904E-89E5-DB8D3ED67AE3}"/>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AFBCA08A-A7CE-E741-A8D1-BF4982DFA02E}" type="slidenum">
              <a:rPr lang="it-IT" altLang="it-IT" sz="1200"/>
              <a:pPr algn="r" eaLnBrk="1" hangingPunct="1"/>
              <a:t>7</a:t>
            </a:fld>
            <a:endParaRPr lang="it-IT" altLang="it-IT" sz="1200"/>
          </a:p>
        </p:txBody>
      </p:sp>
      <p:sp>
        <p:nvSpPr>
          <p:cNvPr id="17411" name="Rectangle 2">
            <a:extLst>
              <a:ext uri="{FF2B5EF4-FFF2-40B4-BE49-F238E27FC236}">
                <a16:creationId xmlns:a16="http://schemas.microsoft.com/office/drawing/2014/main" id="{51261139-8EEF-2C48-8E5A-CFB57F225FB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FCCD1C90-8D92-9D4D-A81C-3C70B261AF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15000"/>
              </a:lnSpc>
            </a:pPr>
            <a:r>
              <a:rPr lang="it-IT" altLang="it-IT" sz="1800">
                <a:latin typeface="Arial" panose="020B0604020202020204" pitchFamily="34" charset="0"/>
                <a:cs typeface="Arial" panose="020B0604020202020204" pitchFamily="34" charset="0"/>
              </a:rPr>
              <a:t>A convenience sample of 526 Italian primary school teachers answered the questionnaire; an analysis of answers given in the third section characterizes the sample as follows: 68% of the teachers was invited to fill in the questionnaire by their head teacher; 71% teaches in Piemonte or in Emilia–Romagna (two Northern regions that together represent 15% of Italian population); 90% hold a permanent position. Even if such a large sample is not statistically representative, data is enough to offer many pieces of information to further reflections.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10104AC0-28EC-274D-BF30-8DAD24F953C6}"/>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A2084647-453C-BC4F-B74B-760E14B92D72}" type="slidenum">
              <a:rPr lang="it-IT" altLang="it-IT" sz="1200"/>
              <a:pPr algn="r" eaLnBrk="1" hangingPunct="1"/>
              <a:t>8</a:t>
            </a:fld>
            <a:endParaRPr lang="it-IT" altLang="it-IT" sz="1200"/>
          </a:p>
        </p:txBody>
      </p:sp>
      <p:sp>
        <p:nvSpPr>
          <p:cNvPr id="19459" name="Rectangle 2">
            <a:extLst>
              <a:ext uri="{FF2B5EF4-FFF2-40B4-BE49-F238E27FC236}">
                <a16:creationId xmlns:a16="http://schemas.microsoft.com/office/drawing/2014/main" id="{062C0035-218D-EB4B-A0A8-A56B1824A204}"/>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91438807-8C09-AD43-B4CB-36D2E53C97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latin typeface="Arial"/>
                <a:ea typeface="MS PGothic"/>
                <a:cs typeface="Arial"/>
              </a:rPr>
              <a:t>The research group has carried out numerous exploratory analyzes, finding interesting data already analyzed in other papers and correlations that we are still investigating, including the one we present today. In order to understand the links between the questions we have decided to analyze we would like to read them with you. We decided to leave them in Italian on the slides and just read them in English.</a:t>
            </a:r>
            <a:endParaRPr lang="it-IT">
              <a:latin typeface="Arial"/>
              <a:ea typeface="MS PGothic"/>
              <a:cs typeface="Arial"/>
            </a:endParaRPr>
          </a:p>
          <a:p>
            <a:r>
              <a:rPr lang="en-US" dirty="0">
                <a:latin typeface="Arial"/>
                <a:ea typeface="MS PGothic"/>
                <a:cs typeface="Arial"/>
              </a:rPr>
              <a:t>For each of these classroom practices, state how often you use them</a:t>
            </a:r>
          </a:p>
          <a:p>
            <a:r>
              <a:rPr lang="en-US" dirty="0">
                <a:latin typeface="Arial"/>
                <a:ea typeface="MS PGothic"/>
                <a:cs typeface="Arial"/>
              </a:rPr>
              <a:t>I train pupils on many questions of previous years INVALSI tests</a:t>
            </a:r>
          </a:p>
          <a:p>
            <a:r>
              <a:rPr lang="en-US" dirty="0">
                <a:latin typeface="Arial"/>
                <a:ea typeface="MS PGothic"/>
                <a:cs typeface="Arial"/>
              </a:rPr>
              <a:t>I talk with the pupils about the many technicalities of INVALSI tests (structure, timing, etc.)</a:t>
            </a:r>
          </a:p>
          <a:p>
            <a:r>
              <a:rPr lang="en-US" dirty="0">
                <a:latin typeface="Arial"/>
                <a:ea typeface="MS PGothic"/>
                <a:cs typeface="Arial"/>
              </a:rPr>
              <a:t>I have the pupils thinking over fast</a:t>
            </a:r>
            <a:r>
              <a:rPr lang="en-US" i="0" dirty="0">
                <a:latin typeface="Arial"/>
                <a:ea typeface="MS PGothic"/>
                <a:cs typeface="Arial"/>
              </a:rPr>
              <a:t> and </a:t>
            </a:r>
            <a:r>
              <a:rPr lang="en-US" dirty="0">
                <a:latin typeface="Arial"/>
                <a:ea typeface="MS PGothic"/>
                <a:cs typeface="Arial"/>
              </a:rPr>
              <a:t>smart </a:t>
            </a:r>
            <a:r>
              <a:rPr lang="en-US" i="0" dirty="0">
                <a:latin typeface="Arial"/>
                <a:ea typeface="MS PGothic"/>
                <a:cs typeface="Arial"/>
              </a:rPr>
              <a:t>strategies to solve the INVALSI tests</a:t>
            </a:r>
            <a:endParaRPr lang="en-US" dirty="0">
              <a:latin typeface="Arial"/>
              <a:ea typeface="MS PGothic"/>
              <a:cs typeface="Arial"/>
            </a:endParaRPr>
          </a:p>
          <a:p>
            <a:r>
              <a:rPr lang="en-US" i="0" dirty="0">
                <a:latin typeface="Arial"/>
                <a:ea typeface="MS PGothic"/>
                <a:cs typeface="Arial"/>
              </a:rPr>
              <a:t>I draw from INVALSI tests the inspiration for activities about argumentation in Mathematics</a:t>
            </a:r>
            <a:endParaRPr lang="en-US" dirty="0">
              <a:latin typeface="Arial"/>
              <a:ea typeface="MS PGothic"/>
              <a:cs typeface="Arial"/>
            </a:endParaRPr>
          </a:p>
          <a:p>
            <a:r>
              <a:rPr lang="en-US" i="0" dirty="0">
                <a:latin typeface="Arial"/>
                <a:ea typeface="MS PGothic"/>
                <a:cs typeface="Arial"/>
              </a:rPr>
              <a:t>[I draw from INVALSI tests the inspiration for activities] about problem solving</a:t>
            </a:r>
            <a:endParaRPr lang="en-US" dirty="0">
              <a:latin typeface="Arial"/>
              <a:ea typeface="MS PGothic"/>
              <a:cs typeface="Arial"/>
            </a:endParaRPr>
          </a:p>
          <a:p>
            <a:r>
              <a:rPr lang="en-US" i="0" dirty="0"/>
              <a:t>[I draw from INVALSI tests the inspiration for activities] about the justification of answers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F7260D7-33E4-AD4E-B9D1-D9242DE1E26E}"/>
              </a:ext>
            </a:extLst>
          </p:cNvPr>
          <p:cNvSpPr txBox="1">
            <a:spLocks noGrp="1" noChangeArrowheads="1"/>
          </p:cNvSpPr>
          <p:nvPr/>
        </p:nvSpPr>
        <p:spPr bwMode="auto">
          <a:xfrm>
            <a:off x="3849688" y="9378950"/>
            <a:ext cx="294640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r" eaLnBrk="1" hangingPunct="1"/>
            <a:fld id="{BCDF3BCD-6163-D348-A7A4-D709D7C1D8B2}" type="slidenum">
              <a:rPr lang="it-IT" altLang="it-IT" sz="1200"/>
              <a:pPr algn="r" eaLnBrk="1" hangingPunct="1"/>
              <a:t>9</a:t>
            </a:fld>
            <a:endParaRPr lang="it-IT" altLang="it-IT" sz="1200"/>
          </a:p>
        </p:txBody>
      </p:sp>
      <p:sp>
        <p:nvSpPr>
          <p:cNvPr id="21507" name="Rectangle 2">
            <a:extLst>
              <a:ext uri="{FF2B5EF4-FFF2-40B4-BE49-F238E27FC236}">
                <a16:creationId xmlns:a16="http://schemas.microsoft.com/office/drawing/2014/main" id="{39C480A1-CA55-4E4B-BBC4-A853F1D6DAA8}"/>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D8B90396-79CE-9A45-94CB-7F6EEDFE2F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r>
              <a:rPr lang="en-US" dirty="0"/>
              <a:t>With the aim of investigating better, to deepen the information, we decided to proceed with a factor analysis that allowed us to identify two distinct factors.</a:t>
            </a:r>
            <a:endParaRPr lang="it-IT" dirty="0"/>
          </a:p>
          <a:p>
            <a:pPr algn="just"/>
            <a:r>
              <a:rPr lang="en-US" dirty="0"/>
              <a:t>To label the first factor it seemed natural to us to refer to teaching to the test while for the second we chose the label teaching with the test in which the goal is teaching and the test becomes a tool.</a:t>
            </a:r>
          </a:p>
          <a:p>
            <a:pPr algn="just"/>
            <a:r>
              <a:rPr lang="en-US" dirty="0"/>
              <a:t>The second level analysis provided us significant correlations between this second index and other indices of the questionnaire. Let's see them together:</a:t>
            </a:r>
          </a:p>
          <a:p>
            <a:endParaRPr lang="en-US" altLang="it-IT" dirty="0">
              <a:latin typeface="Arial" panose="020B0604020202020204" pitchFamily="34" charset="0"/>
              <a:cs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D2CB81CC-7B58-8D44-8198-87B8E417068A}"/>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FD23D8F8-9637-404B-B740-3FA1010026BC}"/>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BFA42C2D-2673-1D47-8A19-750859656660}"/>
              </a:ext>
            </a:extLst>
          </p:cNvPr>
          <p:cNvSpPr>
            <a:spLocks noGrp="1" noChangeArrowheads="1"/>
          </p:cNvSpPr>
          <p:nvPr>
            <p:ph type="sldNum" sz="quarter" idx="12"/>
          </p:nvPr>
        </p:nvSpPr>
        <p:spPr>
          <a:ln/>
        </p:spPr>
        <p:txBody>
          <a:bodyPr/>
          <a:lstStyle>
            <a:lvl1pPr>
              <a:defRPr/>
            </a:lvl1pPr>
          </a:lstStyle>
          <a:p>
            <a:pPr>
              <a:defRPr/>
            </a:pPr>
            <a:fld id="{33E09FF5-1DC4-564E-908A-2B9B9995A8A9}" type="slidenum">
              <a:rPr lang="it-IT" altLang="it-IT"/>
              <a:pPr>
                <a:defRPr/>
              </a:pPr>
              <a:t>‹N›</a:t>
            </a:fld>
            <a:endParaRPr lang="it-IT" altLang="it-IT"/>
          </a:p>
        </p:txBody>
      </p:sp>
    </p:spTree>
    <p:extLst>
      <p:ext uri="{BB962C8B-B14F-4D97-AF65-F5344CB8AC3E}">
        <p14:creationId xmlns:p14="http://schemas.microsoft.com/office/powerpoint/2010/main" val="30871753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4D210FE-AEC4-DB42-BDF1-BE364F4E128C}"/>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AE14F002-9A73-E143-B291-35B5E2A3377D}"/>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69EC9791-62E2-024D-870F-6201FF1B381D}"/>
              </a:ext>
            </a:extLst>
          </p:cNvPr>
          <p:cNvSpPr>
            <a:spLocks noGrp="1" noChangeArrowheads="1"/>
          </p:cNvSpPr>
          <p:nvPr>
            <p:ph type="sldNum" sz="quarter" idx="12"/>
          </p:nvPr>
        </p:nvSpPr>
        <p:spPr>
          <a:ln/>
        </p:spPr>
        <p:txBody>
          <a:bodyPr/>
          <a:lstStyle>
            <a:lvl1pPr>
              <a:defRPr/>
            </a:lvl1pPr>
          </a:lstStyle>
          <a:p>
            <a:pPr>
              <a:defRPr/>
            </a:pPr>
            <a:fld id="{BC2639A1-92F1-5548-8EBC-D54F4587BC6B}" type="slidenum">
              <a:rPr lang="it-IT" altLang="it-IT"/>
              <a:pPr>
                <a:defRPr/>
              </a:pPr>
              <a:t>‹N›</a:t>
            </a:fld>
            <a:endParaRPr lang="it-IT" altLang="it-IT"/>
          </a:p>
        </p:txBody>
      </p:sp>
    </p:spTree>
    <p:extLst>
      <p:ext uri="{BB962C8B-B14F-4D97-AF65-F5344CB8AC3E}">
        <p14:creationId xmlns:p14="http://schemas.microsoft.com/office/powerpoint/2010/main" val="3192331878"/>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15113" y="274638"/>
            <a:ext cx="2071687" cy="5808662"/>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395288" y="274638"/>
            <a:ext cx="6067425" cy="580866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D3567C3-CDEC-E042-8835-825080B9AABD}"/>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1D97EAE8-3D38-EC4B-B2EF-F839B4512B74}"/>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CBC6C723-D210-EC47-919F-1F52CE29EB11}"/>
              </a:ext>
            </a:extLst>
          </p:cNvPr>
          <p:cNvSpPr>
            <a:spLocks noGrp="1" noChangeArrowheads="1"/>
          </p:cNvSpPr>
          <p:nvPr>
            <p:ph type="sldNum" sz="quarter" idx="12"/>
          </p:nvPr>
        </p:nvSpPr>
        <p:spPr>
          <a:ln/>
        </p:spPr>
        <p:txBody>
          <a:bodyPr/>
          <a:lstStyle>
            <a:lvl1pPr>
              <a:defRPr/>
            </a:lvl1pPr>
          </a:lstStyle>
          <a:p>
            <a:pPr>
              <a:defRPr/>
            </a:pPr>
            <a:fld id="{CA9660EE-7C32-3C45-B046-14B6DADC7478}" type="slidenum">
              <a:rPr lang="it-IT" altLang="it-IT"/>
              <a:pPr>
                <a:defRPr/>
              </a:pPr>
              <a:t>‹N›</a:t>
            </a:fld>
            <a:endParaRPr lang="it-IT" altLang="it-IT"/>
          </a:p>
        </p:txBody>
      </p:sp>
    </p:spTree>
    <p:extLst>
      <p:ext uri="{BB962C8B-B14F-4D97-AF65-F5344CB8AC3E}">
        <p14:creationId xmlns:p14="http://schemas.microsoft.com/office/powerpoint/2010/main" val="394123215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4C2D075-8446-C245-B31E-EA3E459D28F9}"/>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67618762-DBC9-E84C-BB0A-FA09B86614C3}"/>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A4B63C0B-2A8E-364D-A8BB-3D1BC09AA4FA}"/>
              </a:ext>
            </a:extLst>
          </p:cNvPr>
          <p:cNvSpPr>
            <a:spLocks noGrp="1" noChangeArrowheads="1"/>
          </p:cNvSpPr>
          <p:nvPr>
            <p:ph type="sldNum" sz="quarter" idx="12"/>
          </p:nvPr>
        </p:nvSpPr>
        <p:spPr>
          <a:ln/>
        </p:spPr>
        <p:txBody>
          <a:bodyPr/>
          <a:lstStyle>
            <a:lvl1pPr>
              <a:defRPr/>
            </a:lvl1pPr>
          </a:lstStyle>
          <a:p>
            <a:pPr>
              <a:defRPr/>
            </a:pPr>
            <a:fld id="{222BC3D9-52CE-5A42-B98D-959C862C4822}" type="slidenum">
              <a:rPr lang="it-IT" altLang="it-IT"/>
              <a:pPr>
                <a:defRPr/>
              </a:pPr>
              <a:t>‹N›</a:t>
            </a:fld>
            <a:endParaRPr lang="it-IT" altLang="it-IT"/>
          </a:p>
        </p:txBody>
      </p:sp>
    </p:spTree>
    <p:extLst>
      <p:ext uri="{BB962C8B-B14F-4D97-AF65-F5344CB8AC3E}">
        <p14:creationId xmlns:p14="http://schemas.microsoft.com/office/powerpoint/2010/main" val="4146876188"/>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8DCF88DB-7CD3-724F-8EDD-77B8BD6D52D6}"/>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5" name="Rectangle 5">
            <a:extLst>
              <a:ext uri="{FF2B5EF4-FFF2-40B4-BE49-F238E27FC236}">
                <a16:creationId xmlns:a16="http://schemas.microsoft.com/office/drawing/2014/main" id="{6E60424C-BE8F-3446-8366-1B83CC7AB760}"/>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6" name="Rectangle 6">
            <a:extLst>
              <a:ext uri="{FF2B5EF4-FFF2-40B4-BE49-F238E27FC236}">
                <a16:creationId xmlns:a16="http://schemas.microsoft.com/office/drawing/2014/main" id="{916DA507-672D-1D41-9C5A-C030BEF64313}"/>
              </a:ext>
            </a:extLst>
          </p:cNvPr>
          <p:cNvSpPr>
            <a:spLocks noGrp="1" noChangeArrowheads="1"/>
          </p:cNvSpPr>
          <p:nvPr>
            <p:ph type="sldNum" sz="quarter" idx="12"/>
          </p:nvPr>
        </p:nvSpPr>
        <p:spPr>
          <a:ln/>
        </p:spPr>
        <p:txBody>
          <a:bodyPr/>
          <a:lstStyle>
            <a:lvl1pPr>
              <a:defRPr/>
            </a:lvl1pPr>
          </a:lstStyle>
          <a:p>
            <a:pPr>
              <a:defRPr/>
            </a:pPr>
            <a:fld id="{FCE2A773-1546-6246-B640-5FDB5ED3B50B}" type="slidenum">
              <a:rPr lang="it-IT" altLang="it-IT"/>
              <a:pPr>
                <a:defRPr/>
              </a:pPr>
              <a:t>‹N›</a:t>
            </a:fld>
            <a:endParaRPr lang="it-IT" altLang="it-IT"/>
          </a:p>
        </p:txBody>
      </p:sp>
    </p:spTree>
    <p:extLst>
      <p:ext uri="{BB962C8B-B14F-4D97-AF65-F5344CB8AC3E}">
        <p14:creationId xmlns:p14="http://schemas.microsoft.com/office/powerpoint/2010/main" val="3099484215"/>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395288" y="15573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586288" y="15573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FC0C73AF-52AA-F74F-A3F6-671113BA5D05}"/>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AFA2758E-EB28-EE44-9B20-A9FB483C3F7C}"/>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D2223D52-49E8-884E-AA6A-5C8C70F59D36}"/>
              </a:ext>
            </a:extLst>
          </p:cNvPr>
          <p:cNvSpPr>
            <a:spLocks noGrp="1" noChangeArrowheads="1"/>
          </p:cNvSpPr>
          <p:nvPr>
            <p:ph type="sldNum" sz="quarter" idx="12"/>
          </p:nvPr>
        </p:nvSpPr>
        <p:spPr>
          <a:ln/>
        </p:spPr>
        <p:txBody>
          <a:bodyPr/>
          <a:lstStyle>
            <a:lvl1pPr>
              <a:defRPr/>
            </a:lvl1pPr>
          </a:lstStyle>
          <a:p>
            <a:pPr>
              <a:defRPr/>
            </a:pPr>
            <a:fld id="{7B8C6A95-1D03-874A-9F13-8B3457E938FB}" type="slidenum">
              <a:rPr lang="it-IT" altLang="it-IT"/>
              <a:pPr>
                <a:defRPr/>
              </a:pPr>
              <a:t>‹N›</a:t>
            </a:fld>
            <a:endParaRPr lang="it-IT" altLang="it-IT"/>
          </a:p>
        </p:txBody>
      </p:sp>
    </p:spTree>
    <p:extLst>
      <p:ext uri="{BB962C8B-B14F-4D97-AF65-F5344CB8AC3E}">
        <p14:creationId xmlns:p14="http://schemas.microsoft.com/office/powerpoint/2010/main" val="341024961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03821C60-2965-6C47-87E1-FBDC1CD46947}"/>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8" name="Rectangle 5">
            <a:extLst>
              <a:ext uri="{FF2B5EF4-FFF2-40B4-BE49-F238E27FC236}">
                <a16:creationId xmlns:a16="http://schemas.microsoft.com/office/drawing/2014/main" id="{9D510B51-9F34-6D45-A19B-1E9507830D52}"/>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9" name="Rectangle 6">
            <a:extLst>
              <a:ext uri="{FF2B5EF4-FFF2-40B4-BE49-F238E27FC236}">
                <a16:creationId xmlns:a16="http://schemas.microsoft.com/office/drawing/2014/main" id="{4C30C95A-1058-4748-8A47-3D7938B8F2C7}"/>
              </a:ext>
            </a:extLst>
          </p:cNvPr>
          <p:cNvSpPr>
            <a:spLocks noGrp="1" noChangeArrowheads="1"/>
          </p:cNvSpPr>
          <p:nvPr>
            <p:ph type="sldNum" sz="quarter" idx="12"/>
          </p:nvPr>
        </p:nvSpPr>
        <p:spPr>
          <a:ln/>
        </p:spPr>
        <p:txBody>
          <a:bodyPr/>
          <a:lstStyle>
            <a:lvl1pPr>
              <a:defRPr/>
            </a:lvl1pPr>
          </a:lstStyle>
          <a:p>
            <a:pPr>
              <a:defRPr/>
            </a:pPr>
            <a:fld id="{80AB3B99-26C2-4647-9ECA-09AB32618831}" type="slidenum">
              <a:rPr lang="it-IT" altLang="it-IT"/>
              <a:pPr>
                <a:defRPr/>
              </a:pPr>
              <a:t>‹N›</a:t>
            </a:fld>
            <a:endParaRPr lang="it-IT" altLang="it-IT"/>
          </a:p>
        </p:txBody>
      </p:sp>
    </p:spTree>
    <p:extLst>
      <p:ext uri="{BB962C8B-B14F-4D97-AF65-F5344CB8AC3E}">
        <p14:creationId xmlns:p14="http://schemas.microsoft.com/office/powerpoint/2010/main" val="281078937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C0984AAE-DDD4-A24C-87BA-69C38B5428B1}"/>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4" name="Rectangle 5">
            <a:extLst>
              <a:ext uri="{FF2B5EF4-FFF2-40B4-BE49-F238E27FC236}">
                <a16:creationId xmlns:a16="http://schemas.microsoft.com/office/drawing/2014/main" id="{8C32DA86-A966-2F4F-AF4C-360938168E64}"/>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5" name="Rectangle 6">
            <a:extLst>
              <a:ext uri="{FF2B5EF4-FFF2-40B4-BE49-F238E27FC236}">
                <a16:creationId xmlns:a16="http://schemas.microsoft.com/office/drawing/2014/main" id="{AE439F3A-21F3-244A-8493-FB592EE64D69}"/>
              </a:ext>
            </a:extLst>
          </p:cNvPr>
          <p:cNvSpPr>
            <a:spLocks noGrp="1" noChangeArrowheads="1"/>
          </p:cNvSpPr>
          <p:nvPr>
            <p:ph type="sldNum" sz="quarter" idx="12"/>
          </p:nvPr>
        </p:nvSpPr>
        <p:spPr>
          <a:ln/>
        </p:spPr>
        <p:txBody>
          <a:bodyPr/>
          <a:lstStyle>
            <a:lvl1pPr>
              <a:defRPr/>
            </a:lvl1pPr>
          </a:lstStyle>
          <a:p>
            <a:pPr>
              <a:defRPr/>
            </a:pPr>
            <a:fld id="{FC9DBC1A-0B4F-B54C-A1EF-1F0300ECE44A}" type="slidenum">
              <a:rPr lang="it-IT" altLang="it-IT"/>
              <a:pPr>
                <a:defRPr/>
              </a:pPr>
              <a:t>‹N›</a:t>
            </a:fld>
            <a:endParaRPr lang="it-IT" altLang="it-IT"/>
          </a:p>
        </p:txBody>
      </p:sp>
    </p:spTree>
    <p:extLst>
      <p:ext uri="{BB962C8B-B14F-4D97-AF65-F5344CB8AC3E}">
        <p14:creationId xmlns:p14="http://schemas.microsoft.com/office/powerpoint/2010/main" val="3818366056"/>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4989C74-A374-4147-BB11-A563DE735A6F}"/>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3" name="Rectangle 5">
            <a:extLst>
              <a:ext uri="{FF2B5EF4-FFF2-40B4-BE49-F238E27FC236}">
                <a16:creationId xmlns:a16="http://schemas.microsoft.com/office/drawing/2014/main" id="{C5A060A5-4089-C642-8EA9-72A232C66704}"/>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4" name="Rectangle 6">
            <a:extLst>
              <a:ext uri="{FF2B5EF4-FFF2-40B4-BE49-F238E27FC236}">
                <a16:creationId xmlns:a16="http://schemas.microsoft.com/office/drawing/2014/main" id="{C9D561B9-C458-3740-BB61-216C9994B9F5}"/>
              </a:ext>
            </a:extLst>
          </p:cNvPr>
          <p:cNvSpPr>
            <a:spLocks noGrp="1" noChangeArrowheads="1"/>
          </p:cNvSpPr>
          <p:nvPr>
            <p:ph type="sldNum" sz="quarter" idx="12"/>
          </p:nvPr>
        </p:nvSpPr>
        <p:spPr>
          <a:ln/>
        </p:spPr>
        <p:txBody>
          <a:bodyPr/>
          <a:lstStyle>
            <a:lvl1pPr>
              <a:defRPr/>
            </a:lvl1pPr>
          </a:lstStyle>
          <a:p>
            <a:pPr>
              <a:defRPr/>
            </a:pPr>
            <a:fld id="{98B4A9AC-FF8C-2644-9BC5-069B995AE1B4}" type="slidenum">
              <a:rPr lang="it-IT" altLang="it-IT"/>
              <a:pPr>
                <a:defRPr/>
              </a:pPr>
              <a:t>‹N›</a:t>
            </a:fld>
            <a:endParaRPr lang="it-IT" altLang="it-IT"/>
          </a:p>
        </p:txBody>
      </p:sp>
    </p:spTree>
    <p:extLst>
      <p:ext uri="{BB962C8B-B14F-4D97-AF65-F5344CB8AC3E}">
        <p14:creationId xmlns:p14="http://schemas.microsoft.com/office/powerpoint/2010/main" val="2861416949"/>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8261B2EA-AD53-5042-86E3-90DFD6F65CEB}"/>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608FB8C2-99FB-D84F-A818-387F48CD1381}"/>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7D350FF1-CA83-6448-A96D-53A1727DF654}"/>
              </a:ext>
            </a:extLst>
          </p:cNvPr>
          <p:cNvSpPr>
            <a:spLocks noGrp="1" noChangeArrowheads="1"/>
          </p:cNvSpPr>
          <p:nvPr>
            <p:ph type="sldNum" sz="quarter" idx="12"/>
          </p:nvPr>
        </p:nvSpPr>
        <p:spPr>
          <a:ln/>
        </p:spPr>
        <p:txBody>
          <a:bodyPr/>
          <a:lstStyle>
            <a:lvl1pPr>
              <a:defRPr/>
            </a:lvl1pPr>
          </a:lstStyle>
          <a:p>
            <a:pPr>
              <a:defRPr/>
            </a:pPr>
            <a:fld id="{4AE96C58-9B90-6640-9D8C-167528A70434}" type="slidenum">
              <a:rPr lang="it-IT" altLang="it-IT"/>
              <a:pPr>
                <a:defRPr/>
              </a:pPr>
              <a:t>‹N›</a:t>
            </a:fld>
            <a:endParaRPr lang="it-IT" altLang="it-IT"/>
          </a:p>
        </p:txBody>
      </p:sp>
    </p:spTree>
    <p:extLst>
      <p:ext uri="{BB962C8B-B14F-4D97-AF65-F5344CB8AC3E}">
        <p14:creationId xmlns:p14="http://schemas.microsoft.com/office/powerpoint/2010/main" val="454863019"/>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647BA99D-C5DD-CF4E-AA0E-9A3C9D6DE385}"/>
              </a:ext>
            </a:extLst>
          </p:cNvPr>
          <p:cNvSpPr>
            <a:spLocks noGrp="1" noChangeArrowheads="1"/>
          </p:cNvSpPr>
          <p:nvPr>
            <p:ph type="dt" sz="half" idx="10"/>
          </p:nvPr>
        </p:nvSpPr>
        <p:spPr>
          <a:ln/>
        </p:spPr>
        <p:txBody>
          <a:bodyPr/>
          <a:lstStyle>
            <a:lvl1pPr>
              <a:defRPr/>
            </a:lvl1pPr>
          </a:lstStyle>
          <a:p>
            <a:pPr>
              <a:defRPr/>
            </a:pPr>
            <a:endParaRPr lang="en-US" altLang="it-IT"/>
          </a:p>
        </p:txBody>
      </p:sp>
      <p:sp>
        <p:nvSpPr>
          <p:cNvPr id="6" name="Rectangle 5">
            <a:extLst>
              <a:ext uri="{FF2B5EF4-FFF2-40B4-BE49-F238E27FC236}">
                <a16:creationId xmlns:a16="http://schemas.microsoft.com/office/drawing/2014/main" id="{2781908D-F348-7544-9FB9-310A8DC8F170}"/>
              </a:ext>
            </a:extLst>
          </p:cNvPr>
          <p:cNvSpPr>
            <a:spLocks noGrp="1" noChangeArrowheads="1"/>
          </p:cNvSpPr>
          <p:nvPr>
            <p:ph type="ftr" sz="quarter" idx="11"/>
          </p:nvPr>
        </p:nvSpPr>
        <p:spPr>
          <a:ln/>
        </p:spPr>
        <p:txBody>
          <a:bodyPr/>
          <a:lstStyle>
            <a:lvl1pPr>
              <a:defRPr/>
            </a:lvl1pPr>
          </a:lstStyle>
          <a:p>
            <a:pPr>
              <a:defRPr/>
            </a:pPr>
            <a:endParaRPr lang="en-US" altLang="it-IT"/>
          </a:p>
        </p:txBody>
      </p:sp>
      <p:sp>
        <p:nvSpPr>
          <p:cNvPr id="7" name="Rectangle 6">
            <a:extLst>
              <a:ext uri="{FF2B5EF4-FFF2-40B4-BE49-F238E27FC236}">
                <a16:creationId xmlns:a16="http://schemas.microsoft.com/office/drawing/2014/main" id="{09346FAE-3782-6C45-A756-ABF4D135BCAA}"/>
              </a:ext>
            </a:extLst>
          </p:cNvPr>
          <p:cNvSpPr>
            <a:spLocks noGrp="1" noChangeArrowheads="1"/>
          </p:cNvSpPr>
          <p:nvPr>
            <p:ph type="sldNum" sz="quarter" idx="12"/>
          </p:nvPr>
        </p:nvSpPr>
        <p:spPr>
          <a:ln/>
        </p:spPr>
        <p:txBody>
          <a:bodyPr/>
          <a:lstStyle>
            <a:lvl1pPr>
              <a:defRPr/>
            </a:lvl1pPr>
          </a:lstStyle>
          <a:p>
            <a:pPr>
              <a:defRPr/>
            </a:pPr>
            <a:fld id="{873028C2-9778-B442-8042-514E538F8132}" type="slidenum">
              <a:rPr lang="it-IT" altLang="it-IT"/>
              <a:pPr>
                <a:defRPr/>
              </a:pPr>
              <a:t>‹N›</a:t>
            </a:fld>
            <a:endParaRPr lang="it-IT" altLang="it-IT"/>
          </a:p>
        </p:txBody>
      </p:sp>
    </p:spTree>
    <p:extLst>
      <p:ext uri="{BB962C8B-B14F-4D97-AF65-F5344CB8AC3E}">
        <p14:creationId xmlns:p14="http://schemas.microsoft.com/office/powerpoint/2010/main" val="842572168"/>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C8CBA3B-648E-3F43-92ED-D1306D40F54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1C169FBB-AAA9-7040-BA79-4C41C8BDFD39}"/>
              </a:ext>
            </a:extLst>
          </p:cNvPr>
          <p:cNvSpPr>
            <a:spLocks noGrp="1" noChangeArrowheads="1"/>
          </p:cNvSpPr>
          <p:nvPr>
            <p:ph type="body" idx="1"/>
          </p:nvPr>
        </p:nvSpPr>
        <p:spPr bwMode="auto">
          <a:xfrm>
            <a:off x="395288" y="15573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FB63AFD4-DDB8-8645-856C-B39DA26EC10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ea typeface="MS PGothic" panose="020B0600070205080204" pitchFamily="34" charset="-128"/>
                <a:cs typeface="+mn-cs"/>
              </a:defRPr>
            </a:lvl1pPr>
          </a:lstStyle>
          <a:p>
            <a:pPr>
              <a:defRPr/>
            </a:pPr>
            <a:endParaRPr lang="en-US" altLang="it-IT"/>
          </a:p>
        </p:txBody>
      </p:sp>
      <p:sp>
        <p:nvSpPr>
          <p:cNvPr id="1029" name="Rectangle 5">
            <a:extLst>
              <a:ext uri="{FF2B5EF4-FFF2-40B4-BE49-F238E27FC236}">
                <a16:creationId xmlns:a16="http://schemas.microsoft.com/office/drawing/2014/main" id="{9FF38DA7-46C1-8D4F-9416-B2A873CF31BB}"/>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ea typeface="MS PGothic" panose="020B0600070205080204" pitchFamily="34" charset="-128"/>
                <a:cs typeface="+mn-cs"/>
              </a:defRPr>
            </a:lvl1pPr>
          </a:lstStyle>
          <a:p>
            <a:pPr>
              <a:defRPr/>
            </a:pPr>
            <a:endParaRPr lang="en-US" altLang="it-IT"/>
          </a:p>
        </p:txBody>
      </p:sp>
      <p:sp>
        <p:nvSpPr>
          <p:cNvPr id="1030" name="Rectangle 6">
            <a:extLst>
              <a:ext uri="{FF2B5EF4-FFF2-40B4-BE49-F238E27FC236}">
                <a16:creationId xmlns:a16="http://schemas.microsoft.com/office/drawing/2014/main" id="{F7ED82CB-25C6-7543-85F7-6D08DC6DBDA0}"/>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6329274-8349-014D-9794-8EF1E23CABED}"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wipe dir="r"/>
  </p:transition>
  <p:hf sldNum="0" hdr="0" ftr="0" dt="0"/>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S PGothic"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MS PGothic"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S PGothic"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6">
            <a:extLst>
              <a:ext uri="{FF2B5EF4-FFF2-40B4-BE49-F238E27FC236}">
                <a16:creationId xmlns:a16="http://schemas.microsoft.com/office/drawing/2014/main" id="{42F3DA10-609C-F949-A763-591C7141E2E0}"/>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GB" altLang="it-IT" sz="1600"/>
          </a:p>
        </p:txBody>
      </p:sp>
      <p:sp>
        <p:nvSpPr>
          <p:cNvPr id="8" name="Titolo 1">
            <a:extLst>
              <a:ext uri="{FF2B5EF4-FFF2-40B4-BE49-F238E27FC236}">
                <a16:creationId xmlns:a16="http://schemas.microsoft.com/office/drawing/2014/main" id="{0EE35E96-EA7C-5640-8389-F43E557BF07A}"/>
              </a:ext>
            </a:extLst>
          </p:cNvPr>
          <p:cNvSpPr txBox="1">
            <a:spLocks/>
          </p:cNvSpPr>
          <p:nvPr/>
        </p:nvSpPr>
        <p:spPr>
          <a:xfrm>
            <a:off x="685800" y="2130425"/>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en-GB" kern="0"/>
          </a:p>
        </p:txBody>
      </p:sp>
      <p:pic>
        <p:nvPicPr>
          <p:cNvPr id="4100" name="Immagine 9" descr="logo e dicitura x word">
            <a:extLst>
              <a:ext uri="{FF2B5EF4-FFF2-40B4-BE49-F238E27FC236}">
                <a16:creationId xmlns:a16="http://schemas.microsoft.com/office/drawing/2014/main" id="{03B957D1-7AD6-7C4E-8930-08D754E50D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631950"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ttangolo 1">
            <a:extLst>
              <a:ext uri="{FF2B5EF4-FFF2-40B4-BE49-F238E27FC236}">
                <a16:creationId xmlns:a16="http://schemas.microsoft.com/office/drawing/2014/main" id="{5B5E7F8D-B5E1-6349-AD46-54E9895CEC81}"/>
              </a:ext>
            </a:extLst>
          </p:cNvPr>
          <p:cNvSpPr>
            <a:spLocks noChangeArrowheads="1"/>
          </p:cNvSpPr>
          <p:nvPr/>
        </p:nvSpPr>
        <p:spPr bwMode="auto">
          <a:xfrm>
            <a:off x="406400" y="2197100"/>
            <a:ext cx="8413750" cy="267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lnSpc>
                <a:spcPct val="150000"/>
              </a:lnSpc>
              <a:spcBef>
                <a:spcPct val="0"/>
              </a:spcBef>
              <a:buFontTx/>
              <a:buNone/>
            </a:pPr>
            <a:endParaRPr lang="en-GB" altLang="it-IT" sz="800">
              <a:solidFill>
                <a:srgbClr val="006699"/>
              </a:solidFill>
              <a:latin typeface="Cambria" panose="02040503050406030204" pitchFamily="18" charset="0"/>
            </a:endParaRPr>
          </a:p>
          <a:p>
            <a:pPr algn="ctr">
              <a:lnSpc>
                <a:spcPct val="120000"/>
              </a:lnSpc>
              <a:spcBef>
                <a:spcPct val="0"/>
              </a:spcBef>
              <a:buFontTx/>
              <a:buNone/>
            </a:pPr>
            <a:r>
              <a:rPr lang="en-US" altLang="it-IT" sz="2400">
                <a:solidFill>
                  <a:srgbClr val="006699"/>
                </a:solidFill>
                <a:latin typeface="Cambria" panose="02040503050406030204" pitchFamily="18" charset="0"/>
              </a:rPr>
              <a:t>Attitudes and beliefs of primary school mathematics teachers: an exploratory study on the use of INVALSI assessment data in a competency-based approach. </a:t>
            </a:r>
          </a:p>
          <a:p>
            <a:pPr algn="ctr">
              <a:lnSpc>
                <a:spcPct val="120000"/>
              </a:lnSpc>
              <a:spcBef>
                <a:spcPct val="0"/>
              </a:spcBef>
              <a:buFontTx/>
              <a:buNone/>
            </a:pPr>
            <a:endParaRPr lang="en-US" altLang="it-IT" sz="1400" b="1">
              <a:solidFill>
                <a:srgbClr val="006699"/>
              </a:solidFill>
              <a:latin typeface="Cambria" panose="02040503050406030204" pitchFamily="18" charset="0"/>
            </a:endParaRPr>
          </a:p>
          <a:p>
            <a:pPr algn="ctr">
              <a:lnSpc>
                <a:spcPct val="120000"/>
              </a:lnSpc>
              <a:spcBef>
                <a:spcPct val="0"/>
              </a:spcBef>
              <a:buFontTx/>
              <a:buNone/>
            </a:pPr>
            <a:r>
              <a:rPr lang="en-GB" altLang="it-IT" sz="2000" b="1">
                <a:solidFill>
                  <a:srgbClr val="006699"/>
                </a:solidFill>
                <a:latin typeface="Cambria" panose="02040503050406030204" pitchFamily="18" charset="0"/>
              </a:rPr>
              <a:t>Ottavio G. Rizzo</a:t>
            </a:r>
            <a:r>
              <a:rPr lang="en-GB" altLang="it-IT" sz="2000" b="1" baseline="30000">
                <a:solidFill>
                  <a:srgbClr val="006699"/>
                </a:solidFill>
                <a:latin typeface="Cambria" panose="02040503050406030204" pitchFamily="18" charset="0"/>
              </a:rPr>
              <a:t>1</a:t>
            </a:r>
            <a:r>
              <a:rPr lang="en-GB" altLang="it-IT" sz="2000" b="1">
                <a:solidFill>
                  <a:srgbClr val="006699"/>
                </a:solidFill>
                <a:latin typeface="Cambria" panose="02040503050406030204" pitchFamily="18" charset="0"/>
              </a:rPr>
              <a:t>, Valentina Vaccaro</a:t>
            </a:r>
            <a:r>
              <a:rPr lang="en-GB" altLang="it-IT" sz="2000" b="1" baseline="30000">
                <a:solidFill>
                  <a:srgbClr val="006699"/>
                </a:solidFill>
                <a:latin typeface="Cambria" panose="02040503050406030204" pitchFamily="18" charset="0"/>
              </a:rPr>
              <a:t>2</a:t>
            </a:r>
          </a:p>
          <a:p>
            <a:pPr algn="ctr">
              <a:lnSpc>
                <a:spcPct val="150000"/>
              </a:lnSpc>
              <a:spcBef>
                <a:spcPct val="0"/>
              </a:spcBef>
              <a:buFontTx/>
              <a:buNone/>
            </a:pPr>
            <a:r>
              <a:rPr lang="en-GB" altLang="it-IT" sz="1800" baseline="30000">
                <a:solidFill>
                  <a:srgbClr val="006699"/>
                </a:solidFill>
                <a:latin typeface="Cambria" panose="02040503050406030204" pitchFamily="18" charset="0"/>
              </a:rPr>
              <a:t>1</a:t>
            </a:r>
            <a:r>
              <a:rPr lang="en-GB" altLang="it-IT" sz="1800">
                <a:solidFill>
                  <a:srgbClr val="006699"/>
                </a:solidFill>
                <a:latin typeface="Cambria" panose="02040503050406030204" pitchFamily="18" charset="0"/>
              </a:rPr>
              <a:t>University of Milan, </a:t>
            </a:r>
            <a:r>
              <a:rPr lang="en-GB" altLang="it-IT" sz="1800" baseline="30000">
                <a:solidFill>
                  <a:srgbClr val="006699"/>
                </a:solidFill>
                <a:latin typeface="Cambria" panose="02040503050406030204" pitchFamily="18" charset="0"/>
              </a:rPr>
              <a:t>2</a:t>
            </a:r>
            <a:r>
              <a:rPr lang="en-GB" altLang="it-IT" sz="1800">
                <a:solidFill>
                  <a:srgbClr val="006699"/>
                </a:solidFill>
                <a:latin typeface="Cambria" panose="02040503050406030204" pitchFamily="18" charset="0"/>
              </a:rPr>
              <a:t>University of Oviedo, INVALSI - Roma</a:t>
            </a:r>
          </a:p>
        </p:txBody>
      </p:sp>
      <p:pic>
        <p:nvPicPr>
          <p:cNvPr id="4102" name="Immagine 2" descr="Immagine che contiene testo&#10;&#10;Descrizione generata automaticamente">
            <a:extLst>
              <a:ext uri="{FF2B5EF4-FFF2-40B4-BE49-F238E27FC236}">
                <a16:creationId xmlns:a16="http://schemas.microsoft.com/office/drawing/2014/main" id="{C1438702-7BC5-1D4D-8ABC-A7E40EFC88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8200" y="123825"/>
            <a:ext cx="1703388"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9">
            <a:extLst>
              <a:ext uri="{FF2B5EF4-FFF2-40B4-BE49-F238E27FC236}">
                <a16:creationId xmlns:a16="http://schemas.microsoft.com/office/drawing/2014/main" id="{9DFFBD77-0CE8-2A46-AC56-F7195077552C}"/>
              </a:ext>
            </a:extLst>
          </p:cNvPr>
          <p:cNvSpPr/>
          <p:nvPr/>
        </p:nvSpPr>
        <p:spPr>
          <a:xfrm>
            <a:off x="406400" y="5157788"/>
            <a:ext cx="8497888" cy="923925"/>
          </a:xfrm>
          <a:prstGeom prst="rect">
            <a:avLst/>
          </a:prstGeom>
        </p:spPr>
        <p:txBody>
          <a:bodyPr>
            <a:spAutoFit/>
          </a:bodyPr>
          <a:lstStyle/>
          <a:p>
            <a:pPr algn="ctr">
              <a:defRPr/>
            </a:pPr>
            <a:r>
              <a:rPr lang="it-IT" cap="small">
                <a:solidFill>
                  <a:srgbClr val="006699"/>
                </a:solidFill>
                <a:latin typeface="Cambria" panose="02040503050406030204" pitchFamily="18" charset="0"/>
              </a:rPr>
              <a:t>VI Seminar </a:t>
            </a:r>
          </a:p>
          <a:p>
            <a:pPr algn="ctr">
              <a:defRPr/>
            </a:pPr>
            <a:r>
              <a:rPr lang="en-US" cap="small">
                <a:solidFill>
                  <a:srgbClr val="006699"/>
                </a:solidFill>
                <a:latin typeface="Cambria" panose="02040503050406030204" pitchFamily="18" charset="0"/>
              </a:rPr>
              <a:t>“INVALSI data: a tool for teaching and scientific research”</a:t>
            </a:r>
          </a:p>
          <a:p>
            <a:pPr algn="ctr">
              <a:defRPr/>
            </a:pPr>
            <a:r>
              <a:rPr lang="it-IT" cap="small">
                <a:solidFill>
                  <a:srgbClr val="006699"/>
                </a:solidFill>
                <a:latin typeface="Cambria" panose="02040503050406030204" pitchFamily="18" charset="0"/>
              </a:rPr>
              <a:t>Rome,  November 25th – 28th, 2021</a:t>
            </a: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6">
            <a:extLst>
              <a:ext uri="{FF2B5EF4-FFF2-40B4-BE49-F238E27FC236}">
                <a16:creationId xmlns:a16="http://schemas.microsoft.com/office/drawing/2014/main" id="{331824B4-A777-2D4B-83B2-DC45F0F5AD17}"/>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sp>
        <p:nvSpPr>
          <p:cNvPr id="8" name="Titolo 1">
            <a:extLst>
              <a:ext uri="{FF2B5EF4-FFF2-40B4-BE49-F238E27FC236}">
                <a16:creationId xmlns:a16="http://schemas.microsoft.com/office/drawing/2014/main" id="{74BEA5C6-5584-8A4E-B57A-77D641293124}"/>
              </a:ext>
            </a:extLst>
          </p:cNvPr>
          <p:cNvSpPr txBox="1">
            <a:spLocks/>
          </p:cNvSpPr>
          <p:nvPr/>
        </p:nvSpPr>
        <p:spPr>
          <a:xfrm>
            <a:off x="-1981200" y="2468563"/>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it-IT" kern="0" dirty="0"/>
          </a:p>
        </p:txBody>
      </p:sp>
      <p:pic>
        <p:nvPicPr>
          <p:cNvPr id="22532" name="Immagine 9" descr="logo e dicitura x word">
            <a:extLst>
              <a:ext uri="{FF2B5EF4-FFF2-40B4-BE49-F238E27FC236}">
                <a16:creationId xmlns:a16="http://schemas.microsoft.com/office/drawing/2014/main" id="{05C6549E-805B-E84D-ACDE-8B0372912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1BBA45FA-4C56-BE46-B1E5-2EBD14EEC04E}"/>
              </a:ext>
            </a:extLst>
          </p:cNvPr>
          <p:cNvSpPr/>
          <p:nvPr/>
        </p:nvSpPr>
        <p:spPr>
          <a:xfrm>
            <a:off x="2987675" y="147638"/>
            <a:ext cx="6156325" cy="862012"/>
          </a:xfrm>
          <a:prstGeom prst="rect">
            <a:avLst/>
          </a:prstGeom>
        </p:spPr>
        <p:txBody>
          <a:bodyPr>
            <a:spAutoFit/>
          </a:bodyPr>
          <a:lstStyle/>
          <a:p>
            <a:pPr algn="r">
              <a:defRPr/>
            </a:pPr>
            <a:r>
              <a:rPr lang="it-IT" sz="1600" cap="small" dirty="0">
                <a:solidFill>
                  <a:srgbClr val="006699"/>
                </a:solidFill>
                <a:latin typeface="Cambria" panose="02040503050406030204" pitchFamily="18" charset="0"/>
              </a:rPr>
              <a:t>VI Seminar </a:t>
            </a:r>
          </a:p>
          <a:p>
            <a:pPr algn="r">
              <a:defRPr/>
            </a:pPr>
            <a:r>
              <a:rPr lang="en-US" sz="1600" cap="small" dirty="0">
                <a:solidFill>
                  <a:srgbClr val="006699"/>
                </a:solidFill>
                <a:latin typeface="Cambria" panose="02040503050406030204" pitchFamily="18" charset="0"/>
              </a:rPr>
              <a:t>“INVALSI data: a tool for teaching and scientific research”</a:t>
            </a:r>
          </a:p>
          <a:p>
            <a:pPr algn="r">
              <a:defRPr/>
            </a:pPr>
            <a:r>
              <a:rPr lang="it-IT" sz="1600" cap="small" dirty="0">
                <a:solidFill>
                  <a:srgbClr val="006699"/>
                </a:solidFill>
                <a:latin typeface="Cambria" panose="02040503050406030204" pitchFamily="18" charset="0"/>
              </a:rPr>
              <a:t>Rome, November 25th – 28th, 2021</a:t>
            </a:r>
          </a:p>
        </p:txBody>
      </p:sp>
      <p:graphicFrame>
        <p:nvGraphicFramePr>
          <p:cNvPr id="3" name="Tabella 3">
            <a:extLst>
              <a:ext uri="{FF2B5EF4-FFF2-40B4-BE49-F238E27FC236}">
                <a16:creationId xmlns:a16="http://schemas.microsoft.com/office/drawing/2014/main" id="{081F320C-F0E2-C943-AEF3-2F1D4C7FB8C7}"/>
              </a:ext>
            </a:extLst>
          </p:cNvPr>
          <p:cNvGraphicFramePr>
            <a:graphicFrameLocks noGrp="1"/>
          </p:cNvGraphicFramePr>
          <p:nvPr/>
        </p:nvGraphicFramePr>
        <p:xfrm>
          <a:off x="234950" y="1778000"/>
          <a:ext cx="6551613" cy="4785216"/>
        </p:xfrm>
        <a:graphic>
          <a:graphicData uri="http://schemas.openxmlformats.org/drawingml/2006/table">
            <a:tbl>
              <a:tblPr firstRow="1" bandRow="1">
                <a:tableStyleId>{5C22544A-7EE6-4342-B048-85BDC9FD1C3A}</a:tableStyleId>
              </a:tblPr>
              <a:tblGrid>
                <a:gridCol w="6551613">
                  <a:extLst>
                    <a:ext uri="{9D8B030D-6E8A-4147-A177-3AD203B41FA5}">
                      <a16:colId xmlns:a16="http://schemas.microsoft.com/office/drawing/2014/main" val="20000"/>
                    </a:ext>
                  </a:extLst>
                </a:gridCol>
              </a:tblGrid>
              <a:tr h="944759">
                <a:tc>
                  <a:txBody>
                    <a:bodyPr/>
                    <a:lstStyle/>
                    <a:p>
                      <a:r>
                        <a:rPr lang="it-IT" sz="1400"/>
                        <a:t>Q31_Ci interessa comprendere se e quanto i quesiti INVALSI possano essere utili o meno per un insegnamento–apprendimento efficace della matematica. Ci interessa la tua opinione in merito, che potrai esprimere indicando il tuo grado di accordo con le seguenti affermazioni</a:t>
                      </a:r>
                    </a:p>
                  </a:txBody>
                  <a:tcPr marL="91439" marR="91439" marT="45711" marB="45711"/>
                </a:tc>
                <a:extLst>
                  <a:ext uri="{0D108BD9-81ED-4DB2-BD59-A6C34878D82A}">
                    <a16:rowId xmlns:a16="http://schemas.microsoft.com/office/drawing/2014/main" val="10000"/>
                  </a:ext>
                </a:extLst>
              </a:tr>
              <a:tr h="518090">
                <a:tc>
                  <a:txBody>
                    <a:bodyPr/>
                    <a:lstStyle/>
                    <a:p>
                      <a:r>
                        <a:rPr lang="it-IT" sz="1400"/>
                        <a:t>3_L'analisi in classe dei quesiti INVALSI contribuisce a far capire l'importanza di riflettere sul proprio apprendimento</a:t>
                      </a:r>
                    </a:p>
                  </a:txBody>
                  <a:tcPr marL="91439" marR="91439" marT="45711" marB="45711"/>
                </a:tc>
                <a:extLst>
                  <a:ext uri="{0D108BD9-81ED-4DB2-BD59-A6C34878D82A}">
                    <a16:rowId xmlns:a16="http://schemas.microsoft.com/office/drawing/2014/main" val="10001"/>
                  </a:ext>
                </a:extLst>
              </a:tr>
              <a:tr h="518090">
                <a:tc>
                  <a:txBody>
                    <a:bodyPr/>
                    <a:lstStyle/>
                    <a:p>
                      <a:r>
                        <a:rPr lang="it-IT" sz="1400"/>
                        <a:t>4_Analizzare le prove INVALSI aiuta gli insegnanti a capire quali sono gli obiettivi di apprendimento in matematica da raggiungere</a:t>
                      </a:r>
                    </a:p>
                  </a:txBody>
                  <a:tcPr marL="91439" marR="91439" marT="45711" marB="45711"/>
                </a:tc>
                <a:extLst>
                  <a:ext uri="{0D108BD9-81ED-4DB2-BD59-A6C34878D82A}">
                    <a16:rowId xmlns:a16="http://schemas.microsoft.com/office/drawing/2014/main" val="10002"/>
                  </a:ext>
                </a:extLst>
              </a:tr>
              <a:tr h="518090">
                <a:tc>
                  <a:txBody>
                    <a:bodyPr/>
                    <a:lstStyle/>
                    <a:p>
                      <a:r>
                        <a:rPr lang="it-IT" sz="1400"/>
                        <a:t>5_Nel definire gli obiettivi di apprendimento per la classe si deve fare riferimento ai risultati delle prove INVALSI</a:t>
                      </a:r>
                    </a:p>
                  </a:txBody>
                  <a:tcPr marL="91439" marR="91439" marT="45711" marB="45711"/>
                </a:tc>
                <a:extLst>
                  <a:ext uri="{0D108BD9-81ED-4DB2-BD59-A6C34878D82A}">
                    <a16:rowId xmlns:a16="http://schemas.microsoft.com/office/drawing/2014/main" val="10003"/>
                  </a:ext>
                </a:extLst>
              </a:tr>
              <a:tr h="518090">
                <a:tc>
                  <a:txBody>
                    <a:bodyPr/>
                    <a:lstStyle/>
                    <a:p>
                      <a:r>
                        <a:rPr lang="it-IT" sz="1400"/>
                        <a:t>6_La progettazione didattica di classe deve includere attività che fanno riferimento alle prove INVALSI</a:t>
                      </a:r>
                    </a:p>
                  </a:txBody>
                  <a:tcPr marL="91439" marR="91439" marT="45711" marB="45711"/>
                </a:tc>
                <a:extLst>
                  <a:ext uri="{0D108BD9-81ED-4DB2-BD59-A6C34878D82A}">
                    <a16:rowId xmlns:a16="http://schemas.microsoft.com/office/drawing/2014/main" val="10004"/>
                  </a:ext>
                </a:extLst>
              </a:tr>
              <a:tr h="518090">
                <a:tc>
                  <a:txBody>
                    <a:bodyPr/>
                    <a:lstStyle/>
                    <a:p>
                      <a:r>
                        <a:rPr lang="it-IT" sz="1400"/>
                        <a:t>7_Le prove di valutazione che l'insegnante utilizza in classe devono contenere solo quesiti simili a quelli INVALSI</a:t>
                      </a:r>
                    </a:p>
                  </a:txBody>
                  <a:tcPr marL="91439" marR="91439" marT="45711" marB="45711"/>
                </a:tc>
                <a:extLst>
                  <a:ext uri="{0D108BD9-81ED-4DB2-BD59-A6C34878D82A}">
                    <a16:rowId xmlns:a16="http://schemas.microsoft.com/office/drawing/2014/main" val="10005"/>
                  </a:ext>
                </a:extLst>
              </a:tr>
              <a:tr h="731425">
                <a:tc>
                  <a:txBody>
                    <a:bodyPr/>
                    <a:lstStyle/>
                    <a:p>
                      <a:r>
                        <a:rPr lang="it-IT" sz="1400"/>
                        <a:t>8_I dipartimenti (o ambiti disciplinari o gruppi interclasse) devono lavorare allo sviluppo verticale del curricolo disciplinare anche tenendo conto dei risultati ottenuti alle prove INVALSI</a:t>
                      </a:r>
                    </a:p>
                  </a:txBody>
                  <a:tcPr marL="91439" marR="91439" marT="45711" marB="45711"/>
                </a:tc>
                <a:extLst>
                  <a:ext uri="{0D108BD9-81ED-4DB2-BD59-A6C34878D82A}">
                    <a16:rowId xmlns:a16="http://schemas.microsoft.com/office/drawing/2014/main" val="10006"/>
                  </a:ext>
                </a:extLst>
              </a:tr>
              <a:tr h="518090">
                <a:tc>
                  <a:txBody>
                    <a:bodyPr/>
                    <a:lstStyle/>
                    <a:p>
                      <a:r>
                        <a:rPr lang="it-IT" sz="1400"/>
                        <a:t>9_I risultati degli alunni alle prove INVALSI sono una fonte che non può essere trascurata per definire le scelte curricolari di Istituto</a:t>
                      </a:r>
                    </a:p>
                  </a:txBody>
                  <a:tcPr marL="91439" marR="91439" marT="45711" marB="45711"/>
                </a:tc>
                <a:extLst>
                  <a:ext uri="{0D108BD9-81ED-4DB2-BD59-A6C34878D82A}">
                    <a16:rowId xmlns:a16="http://schemas.microsoft.com/office/drawing/2014/main" val="10007"/>
                  </a:ext>
                </a:extLst>
              </a:tr>
            </a:tbl>
          </a:graphicData>
        </a:graphic>
      </p:graphicFrame>
      <p:sp>
        <p:nvSpPr>
          <p:cNvPr id="22554" name="CasellaDiTesto 6">
            <a:extLst>
              <a:ext uri="{FF2B5EF4-FFF2-40B4-BE49-F238E27FC236}">
                <a16:creationId xmlns:a16="http://schemas.microsoft.com/office/drawing/2014/main" id="{A7ED5C93-EF0A-FD40-8AB9-5533ABDF45FF}"/>
              </a:ext>
            </a:extLst>
          </p:cNvPr>
          <p:cNvSpPr txBox="1">
            <a:spLocks noChangeArrowheads="1"/>
          </p:cNvSpPr>
          <p:nvPr/>
        </p:nvSpPr>
        <p:spPr bwMode="auto">
          <a:xfrm>
            <a:off x="7040563" y="2781300"/>
            <a:ext cx="19621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n-US" altLang="it-IT" sz="2400" b="1">
                <a:solidFill>
                  <a:srgbClr val="006699"/>
                </a:solidFill>
                <a:latin typeface="Cambria" panose="02040503050406030204" pitchFamily="18" charset="0"/>
              </a:rPr>
              <a:t>Utility of INVALSI tests to analyze, to reflect on, and to design the teaching experience</a:t>
            </a:r>
          </a:p>
        </p:txBody>
      </p:sp>
      <p:sp>
        <p:nvSpPr>
          <p:cNvPr id="4" name="Parentesi graffa chiusa 3">
            <a:extLst>
              <a:ext uri="{FF2B5EF4-FFF2-40B4-BE49-F238E27FC236}">
                <a16:creationId xmlns:a16="http://schemas.microsoft.com/office/drawing/2014/main" id="{491BF144-993E-C14E-8FA0-6F779380839A}"/>
              </a:ext>
            </a:extLst>
          </p:cNvPr>
          <p:cNvSpPr/>
          <p:nvPr/>
        </p:nvSpPr>
        <p:spPr>
          <a:xfrm>
            <a:off x="6786563" y="2708275"/>
            <a:ext cx="522287" cy="3854450"/>
          </a:xfrm>
          <a:prstGeom prst="rightBrace">
            <a:avLst>
              <a:gd name="adj1" fmla="val 83500"/>
              <a:gd name="adj2" fmla="val 25145"/>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a:extLst>
              <a:ext uri="{FF2B5EF4-FFF2-40B4-BE49-F238E27FC236}">
                <a16:creationId xmlns:a16="http://schemas.microsoft.com/office/drawing/2014/main" id="{719937AA-80B6-E944-B6DB-9A18B6C15C19}"/>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24579" name="Immagine 9" descr="logo e dicitura x word">
            <a:extLst>
              <a:ext uri="{FF2B5EF4-FFF2-40B4-BE49-F238E27FC236}">
                <a16:creationId xmlns:a16="http://schemas.microsoft.com/office/drawing/2014/main" id="{FC00044B-F016-F642-9248-CB4BA7FFA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48EF9820-DD32-B649-B311-D45BA2D30267}"/>
              </a:ext>
            </a:extLst>
          </p:cNvPr>
          <p:cNvSpPr/>
          <p:nvPr/>
        </p:nvSpPr>
        <p:spPr>
          <a:xfrm>
            <a:off x="2987675" y="147638"/>
            <a:ext cx="6156325" cy="862012"/>
          </a:xfrm>
          <a:prstGeom prst="rect">
            <a:avLst/>
          </a:prstGeom>
        </p:spPr>
        <p:txBody>
          <a:bodyPr>
            <a:spAutoFit/>
          </a:bodyPr>
          <a:lstStyle/>
          <a:p>
            <a:pPr algn="r">
              <a:defRPr/>
            </a:pPr>
            <a:r>
              <a:rPr lang="it-IT" sz="1600" cap="small" dirty="0">
                <a:solidFill>
                  <a:srgbClr val="006699"/>
                </a:solidFill>
                <a:latin typeface="Cambria" panose="02040503050406030204" pitchFamily="18" charset="0"/>
              </a:rPr>
              <a:t>VI Seminar </a:t>
            </a:r>
          </a:p>
          <a:p>
            <a:pPr algn="r">
              <a:defRPr/>
            </a:pPr>
            <a:r>
              <a:rPr lang="en-US" sz="1600" cap="small" dirty="0">
                <a:solidFill>
                  <a:srgbClr val="006699"/>
                </a:solidFill>
                <a:latin typeface="Cambria" panose="02040503050406030204" pitchFamily="18" charset="0"/>
              </a:rPr>
              <a:t>“INVALSI data: a tool for teaching and scientific research”</a:t>
            </a:r>
          </a:p>
          <a:p>
            <a:pPr algn="r">
              <a:defRPr/>
            </a:pPr>
            <a:r>
              <a:rPr lang="it-IT" sz="1600" cap="small" dirty="0">
                <a:solidFill>
                  <a:srgbClr val="006699"/>
                </a:solidFill>
                <a:latin typeface="Cambria" panose="02040503050406030204" pitchFamily="18" charset="0"/>
              </a:rPr>
              <a:t>Rome, November 25th – 28th, 2021</a:t>
            </a:r>
          </a:p>
        </p:txBody>
      </p:sp>
      <p:sp>
        <p:nvSpPr>
          <p:cNvPr id="24581" name="CasellaDiTesto 6">
            <a:extLst>
              <a:ext uri="{FF2B5EF4-FFF2-40B4-BE49-F238E27FC236}">
                <a16:creationId xmlns:a16="http://schemas.microsoft.com/office/drawing/2014/main" id="{90BDECA5-EC6F-184D-B2C4-99571CEF7445}"/>
              </a:ext>
            </a:extLst>
          </p:cNvPr>
          <p:cNvSpPr txBox="1">
            <a:spLocks noChangeArrowheads="1"/>
          </p:cNvSpPr>
          <p:nvPr/>
        </p:nvSpPr>
        <p:spPr bwMode="auto">
          <a:xfrm>
            <a:off x="3257550" y="5018088"/>
            <a:ext cx="2535238" cy="461962"/>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it-IT" altLang="it-IT" sz="2400">
                <a:solidFill>
                  <a:srgbClr val="006699"/>
                </a:solidFill>
                <a:latin typeface="Cambria" panose="02040503050406030204" pitchFamily="18" charset="0"/>
              </a:rPr>
              <a:t>Involved teachers</a:t>
            </a:r>
          </a:p>
        </p:txBody>
      </p:sp>
      <p:sp>
        <p:nvSpPr>
          <p:cNvPr id="24582" name="CasellaDiTesto 6">
            <a:extLst>
              <a:ext uri="{FF2B5EF4-FFF2-40B4-BE49-F238E27FC236}">
                <a16:creationId xmlns:a16="http://schemas.microsoft.com/office/drawing/2014/main" id="{18479EB6-8AA3-6F49-BC50-CFE3581AFF13}"/>
              </a:ext>
            </a:extLst>
          </p:cNvPr>
          <p:cNvSpPr txBox="1">
            <a:spLocks noChangeArrowheads="1"/>
          </p:cNvSpPr>
          <p:nvPr/>
        </p:nvSpPr>
        <p:spPr bwMode="auto">
          <a:xfrm>
            <a:off x="179388" y="2209800"/>
            <a:ext cx="2736850" cy="17541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1800" i="1">
                <a:solidFill>
                  <a:srgbClr val="006699"/>
                </a:solidFill>
                <a:latin typeface="Cambria" panose="02040503050406030204" pitchFamily="18" charset="0"/>
              </a:rPr>
              <a:t>Ti è stata delegata una funzione o una referenza dal DS nell'ambito della valutazione (RAV, INVALSI, Nucleo di valutazione, ecc.)? </a:t>
            </a:r>
          </a:p>
        </p:txBody>
      </p:sp>
      <p:sp>
        <p:nvSpPr>
          <p:cNvPr id="24583" name="CasellaDiTesto 6">
            <a:extLst>
              <a:ext uri="{FF2B5EF4-FFF2-40B4-BE49-F238E27FC236}">
                <a16:creationId xmlns:a16="http://schemas.microsoft.com/office/drawing/2014/main" id="{9AA8FCC9-F3A5-1440-A268-F73EAEE323A3}"/>
              </a:ext>
            </a:extLst>
          </p:cNvPr>
          <p:cNvSpPr txBox="1">
            <a:spLocks noChangeArrowheads="1"/>
          </p:cNvSpPr>
          <p:nvPr/>
        </p:nvSpPr>
        <p:spPr bwMode="auto">
          <a:xfrm>
            <a:off x="3155950" y="2205038"/>
            <a:ext cx="2736850" cy="17541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it-IT" sz="1800" dirty="0">
                <a:solidFill>
                  <a:srgbClr val="006699"/>
                </a:solidFill>
                <a:latin typeface="Cambria" panose="02040503050406030204" pitchFamily="18" charset="0"/>
              </a:rPr>
              <a:t>In the past two years, did you take part in any teacher training programs about Mathematics Education or about the INVALSI assessments?</a:t>
            </a:r>
            <a:endParaRPr lang="it-IT" altLang="it-IT" sz="1800" dirty="0">
              <a:solidFill>
                <a:srgbClr val="006699"/>
              </a:solidFill>
              <a:latin typeface="Cambria" panose="02040503050406030204" pitchFamily="18" charset="0"/>
            </a:endParaRPr>
          </a:p>
        </p:txBody>
      </p:sp>
      <p:sp>
        <p:nvSpPr>
          <p:cNvPr id="24584" name="CasellaDiTesto 6">
            <a:extLst>
              <a:ext uri="{FF2B5EF4-FFF2-40B4-BE49-F238E27FC236}">
                <a16:creationId xmlns:a16="http://schemas.microsoft.com/office/drawing/2014/main" id="{1409457E-2596-164A-AD43-316986FE9E5E}"/>
              </a:ext>
            </a:extLst>
          </p:cNvPr>
          <p:cNvSpPr txBox="1">
            <a:spLocks noChangeArrowheads="1"/>
          </p:cNvSpPr>
          <p:nvPr/>
        </p:nvSpPr>
        <p:spPr bwMode="auto">
          <a:xfrm>
            <a:off x="6134100" y="2205038"/>
            <a:ext cx="2830513" cy="17541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en-US" altLang="it-IT" sz="1800" dirty="0">
                <a:solidFill>
                  <a:srgbClr val="006699"/>
                </a:solidFill>
                <a:latin typeface="Cambria" panose="02040503050406030204" pitchFamily="18" charset="0"/>
              </a:rPr>
              <a:t>In the past two years, did you read any papers on the INVALSI assessments or on educational assessments on scientific or professional journals?</a:t>
            </a:r>
            <a:endParaRPr lang="it-IT" altLang="it-IT" sz="1800" dirty="0">
              <a:solidFill>
                <a:srgbClr val="006699"/>
              </a:solidFill>
              <a:latin typeface="Cambria" panose="02040503050406030204" pitchFamily="18" charset="0"/>
            </a:endParaRPr>
          </a:p>
        </p:txBody>
      </p:sp>
      <p:cxnSp>
        <p:nvCxnSpPr>
          <p:cNvPr id="4" name="Connettore a gomito 3">
            <a:extLst>
              <a:ext uri="{FF2B5EF4-FFF2-40B4-BE49-F238E27FC236}">
                <a16:creationId xmlns:a16="http://schemas.microsoft.com/office/drawing/2014/main" id="{3B7B0310-3CE0-A84A-9E16-2D406E49869C}"/>
              </a:ext>
            </a:extLst>
          </p:cNvPr>
          <p:cNvCxnSpPr>
            <a:cxnSpLocks/>
            <a:stCxn id="24582" idx="2"/>
            <a:endCxn id="24581" idx="1"/>
          </p:cNvCxnSpPr>
          <p:nvPr/>
        </p:nvCxnSpPr>
        <p:spPr>
          <a:xfrm rot="16200000" flipH="1">
            <a:off x="1760538" y="3751263"/>
            <a:ext cx="1284287" cy="1709737"/>
          </a:xfrm>
          <a:prstGeom prst="bentConnector2">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ttore a gomito 15">
            <a:extLst>
              <a:ext uri="{FF2B5EF4-FFF2-40B4-BE49-F238E27FC236}">
                <a16:creationId xmlns:a16="http://schemas.microsoft.com/office/drawing/2014/main" id="{777A20E2-C883-A643-ADE3-1C8F7A5431AD}"/>
              </a:ext>
            </a:extLst>
          </p:cNvPr>
          <p:cNvCxnSpPr>
            <a:cxnSpLocks/>
            <a:stCxn id="24584" idx="2"/>
            <a:endCxn id="24581" idx="3"/>
          </p:cNvCxnSpPr>
          <p:nvPr/>
        </p:nvCxnSpPr>
        <p:spPr>
          <a:xfrm rot="5400000">
            <a:off x="6026151" y="3725862"/>
            <a:ext cx="1289050" cy="1755775"/>
          </a:xfrm>
          <a:prstGeom prst="bentConnector2">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0A2C937B-2ED3-8F40-9C6C-5B2F729C633B}"/>
              </a:ext>
            </a:extLst>
          </p:cNvPr>
          <p:cNvCxnSpPr>
            <a:cxnSpLocks/>
            <a:stCxn id="24583" idx="2"/>
            <a:endCxn id="24581" idx="0"/>
          </p:cNvCxnSpPr>
          <p:nvPr/>
        </p:nvCxnSpPr>
        <p:spPr>
          <a:xfrm>
            <a:off x="4524375" y="3959225"/>
            <a:ext cx="0" cy="1058863"/>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animBg="1"/>
      <p:bldP spid="24583" grpId="0" animBg="1"/>
      <p:bldP spid="245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6">
            <a:extLst>
              <a:ext uri="{FF2B5EF4-FFF2-40B4-BE49-F238E27FC236}">
                <a16:creationId xmlns:a16="http://schemas.microsoft.com/office/drawing/2014/main" id="{0C32550A-7853-4C47-BDE7-4D987EA6ECEE}"/>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26627" name="Immagine 9" descr="logo e dicitura x word">
            <a:extLst>
              <a:ext uri="{FF2B5EF4-FFF2-40B4-BE49-F238E27FC236}">
                <a16:creationId xmlns:a16="http://schemas.microsoft.com/office/drawing/2014/main" id="{99B32540-944F-AB4E-A2AF-43F859B8F9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1C45E367-0920-964D-B670-FFF95BD33BCF}"/>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
        <p:nvSpPr>
          <p:cNvPr id="26629" name="CasellaDiTesto 8">
            <a:extLst>
              <a:ext uri="{FF2B5EF4-FFF2-40B4-BE49-F238E27FC236}">
                <a16:creationId xmlns:a16="http://schemas.microsoft.com/office/drawing/2014/main" id="{38B05124-3ED1-E64A-B142-CDFAC95DBB3E}"/>
              </a:ext>
            </a:extLst>
          </p:cNvPr>
          <p:cNvSpPr txBox="1">
            <a:spLocks noChangeArrowheads="1"/>
          </p:cNvSpPr>
          <p:nvPr/>
        </p:nvSpPr>
        <p:spPr bwMode="auto">
          <a:xfrm>
            <a:off x="671513" y="1844675"/>
            <a:ext cx="3468687" cy="1323975"/>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n-US" altLang="it-IT" sz="2000" b="1">
                <a:solidFill>
                  <a:srgbClr val="006699"/>
                </a:solidFill>
                <a:latin typeface="Cambria" panose="02040503050406030204" pitchFamily="18" charset="0"/>
              </a:rPr>
              <a:t>Utility of INVALSI tests to analyze, to reflect on, and to design the teaching experience</a:t>
            </a:r>
          </a:p>
        </p:txBody>
      </p:sp>
      <p:graphicFrame>
        <p:nvGraphicFramePr>
          <p:cNvPr id="10" name="Tabella 3">
            <a:extLst>
              <a:ext uri="{FF2B5EF4-FFF2-40B4-BE49-F238E27FC236}">
                <a16:creationId xmlns:a16="http://schemas.microsoft.com/office/drawing/2014/main" id="{C21A6700-2294-FB41-B857-0072C28FC83E}"/>
              </a:ext>
            </a:extLst>
          </p:cNvPr>
          <p:cNvGraphicFramePr>
            <a:graphicFrameLocks noGrp="1"/>
          </p:cNvGraphicFramePr>
          <p:nvPr/>
        </p:nvGraphicFramePr>
        <p:xfrm>
          <a:off x="190500" y="4497388"/>
          <a:ext cx="8763000" cy="1857374"/>
        </p:xfrm>
        <a:graphic>
          <a:graphicData uri="http://schemas.openxmlformats.org/drawingml/2006/table">
            <a:tbl>
              <a:tblPr firstRow="1" bandRow="1">
                <a:tableStyleId>{5C22544A-7EE6-4342-B048-85BDC9FD1C3A}</a:tableStyleId>
              </a:tblPr>
              <a:tblGrid>
                <a:gridCol w="8763000">
                  <a:extLst>
                    <a:ext uri="{9D8B030D-6E8A-4147-A177-3AD203B41FA5}">
                      <a16:colId xmlns:a16="http://schemas.microsoft.com/office/drawing/2014/main" val="20000"/>
                    </a:ext>
                  </a:extLst>
                </a:gridCol>
              </a:tblGrid>
              <a:tr h="579250">
                <a:tc>
                  <a:txBody>
                    <a:bodyPr/>
                    <a:lstStyle/>
                    <a:p>
                      <a:r>
                        <a:rPr lang="it-IT" sz="1600"/>
                        <a:t>Q32. Per favore, indica la tua frequenza d'uso delle seguenti pratiche in classe in riferimento a ciascuna delle seguenti affermazioni. Nelle mie pratiche in classe...</a:t>
                      </a:r>
                    </a:p>
                  </a:txBody>
                  <a:tcPr marL="91437" marR="91437" marT="45725" marB="45725"/>
                </a:tc>
                <a:extLst>
                  <a:ext uri="{0D108BD9-81ED-4DB2-BD59-A6C34878D82A}">
                    <a16:rowId xmlns:a16="http://schemas.microsoft.com/office/drawing/2014/main" val="10000"/>
                  </a:ext>
                </a:extLst>
              </a:tr>
              <a:tr h="338746">
                <a:tc>
                  <a:txBody>
                    <a:bodyPr/>
                    <a:lstStyle/>
                    <a:p>
                      <a:r>
                        <a:rPr lang="it-IT" sz="1600"/>
                        <a:t>... traggo spunto dalle prove INVALSI per attività relative all'argomentazione in matematica</a:t>
                      </a:r>
                    </a:p>
                  </a:txBody>
                  <a:tcPr marL="91437" marR="91437" marT="45725" marB="45725"/>
                </a:tc>
                <a:extLst>
                  <a:ext uri="{0D108BD9-81ED-4DB2-BD59-A6C34878D82A}">
                    <a16:rowId xmlns:a16="http://schemas.microsoft.com/office/drawing/2014/main" val="10001"/>
                  </a:ext>
                </a:extLst>
              </a:tr>
              <a:tr h="360128">
                <a:tc>
                  <a:txBody>
                    <a:bodyPr/>
                    <a:lstStyle/>
                    <a:p>
                      <a:r>
                        <a:rPr lang="it-IT" sz="1600"/>
                        <a:t>... traggo spunto dalle prove INVALSI per attività relative al </a:t>
                      </a:r>
                      <a:r>
                        <a:rPr lang="it-IT" sz="1600" err="1"/>
                        <a:t>problem</a:t>
                      </a:r>
                      <a:r>
                        <a:rPr lang="it-IT" sz="1600"/>
                        <a:t> solving</a:t>
                      </a:r>
                    </a:p>
                  </a:txBody>
                  <a:tcPr marL="91437" marR="91437" marT="45725" marB="45725"/>
                </a:tc>
                <a:extLst>
                  <a:ext uri="{0D108BD9-81ED-4DB2-BD59-A6C34878D82A}">
                    <a16:rowId xmlns:a16="http://schemas.microsoft.com/office/drawing/2014/main" val="10002"/>
                  </a:ext>
                </a:extLst>
              </a:tr>
              <a:tr h="579250">
                <a:tc>
                  <a:txBody>
                    <a:bodyPr/>
                    <a:lstStyle/>
                    <a:p>
                      <a:r>
                        <a:rPr lang="it-IT" sz="1600"/>
                        <a:t>... traggo spunto dalle prove INVALSI per attività relative alla giustificazione delle proprie risposte</a:t>
                      </a:r>
                    </a:p>
                  </a:txBody>
                  <a:tcPr marL="91437" marR="91437" marT="45725" marB="45725"/>
                </a:tc>
                <a:extLst>
                  <a:ext uri="{0D108BD9-81ED-4DB2-BD59-A6C34878D82A}">
                    <a16:rowId xmlns:a16="http://schemas.microsoft.com/office/drawing/2014/main" val="10003"/>
                  </a:ext>
                </a:extLst>
              </a:tr>
            </a:tbl>
          </a:graphicData>
        </a:graphic>
      </p:graphicFrame>
      <p:sp>
        <p:nvSpPr>
          <p:cNvPr id="26642" name="CasellaDiTesto 11">
            <a:extLst>
              <a:ext uri="{FF2B5EF4-FFF2-40B4-BE49-F238E27FC236}">
                <a16:creationId xmlns:a16="http://schemas.microsoft.com/office/drawing/2014/main" id="{2F9654D1-B154-3444-BD42-5B07D580D6F3}"/>
              </a:ext>
            </a:extLst>
          </p:cNvPr>
          <p:cNvSpPr txBox="1">
            <a:spLocks noChangeArrowheads="1"/>
          </p:cNvSpPr>
          <p:nvPr/>
        </p:nvSpPr>
        <p:spPr bwMode="auto">
          <a:xfrm>
            <a:off x="4318000" y="2209800"/>
            <a:ext cx="2097088" cy="708025"/>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n-US" altLang="it-IT" sz="2000" b="1">
                <a:solidFill>
                  <a:srgbClr val="006699"/>
                </a:solidFill>
                <a:latin typeface="Cambria" panose="02040503050406030204" pitchFamily="18" charset="0"/>
              </a:rPr>
              <a:t>Formative Assessment</a:t>
            </a:r>
          </a:p>
        </p:txBody>
      </p:sp>
      <p:sp>
        <p:nvSpPr>
          <p:cNvPr id="26643" name="CasellaDiTesto 13">
            <a:extLst>
              <a:ext uri="{FF2B5EF4-FFF2-40B4-BE49-F238E27FC236}">
                <a16:creationId xmlns:a16="http://schemas.microsoft.com/office/drawing/2014/main" id="{ACCA8CA1-6F26-4C44-B2D7-72B53EF31B1E}"/>
              </a:ext>
            </a:extLst>
          </p:cNvPr>
          <p:cNvSpPr txBox="1">
            <a:spLocks noChangeArrowheads="1"/>
          </p:cNvSpPr>
          <p:nvPr/>
        </p:nvSpPr>
        <p:spPr bwMode="auto">
          <a:xfrm>
            <a:off x="6532563" y="2220913"/>
            <a:ext cx="1927225" cy="708025"/>
          </a:xfrm>
          <a:prstGeom prst="rect">
            <a:avLst/>
          </a:prstGeom>
          <a:noFill/>
          <a:ln w="952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n-US" altLang="it-IT" sz="2000" b="1">
                <a:solidFill>
                  <a:srgbClr val="006699"/>
                </a:solidFill>
                <a:latin typeface="Cambria" panose="02040503050406030204" pitchFamily="18" charset="0"/>
              </a:rPr>
              <a:t>Involved teachers</a:t>
            </a:r>
          </a:p>
        </p:txBody>
      </p:sp>
      <p:sp>
        <p:nvSpPr>
          <p:cNvPr id="11" name="Parentesi graffa aperta 10">
            <a:extLst>
              <a:ext uri="{FF2B5EF4-FFF2-40B4-BE49-F238E27FC236}">
                <a16:creationId xmlns:a16="http://schemas.microsoft.com/office/drawing/2014/main" id="{44EEF0D3-47B2-7448-8E6A-5167450C99E5}"/>
              </a:ext>
            </a:extLst>
          </p:cNvPr>
          <p:cNvSpPr/>
          <p:nvPr/>
        </p:nvSpPr>
        <p:spPr>
          <a:xfrm rot="16200000">
            <a:off x="4018756" y="-758031"/>
            <a:ext cx="862013" cy="8232775"/>
          </a:xfrm>
          <a:prstGeom prst="leftBrace">
            <a:avLst>
              <a:gd name="adj1" fmla="val 106745"/>
              <a:gd name="adj2" fmla="val 48937"/>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sz="2000">
              <a:ln w="38100">
                <a:solidFill>
                  <a:schemeClr val="tx1"/>
                </a:solidFill>
              </a:ln>
              <a:latin typeface="Cambria" panose="02040503050406030204" pitchFamily="18" charset="0"/>
              <a:ea typeface="Cambria" panose="02040503050406030204" pitchFamily="18" charset="0"/>
            </a:endParaRPr>
          </a:p>
        </p:txBody>
      </p:sp>
      <p:sp>
        <p:nvSpPr>
          <p:cNvPr id="26645" name="CasellaDiTesto 15">
            <a:extLst>
              <a:ext uri="{FF2B5EF4-FFF2-40B4-BE49-F238E27FC236}">
                <a16:creationId xmlns:a16="http://schemas.microsoft.com/office/drawing/2014/main" id="{FDA0550C-8C31-4344-BF18-875E2C8E79FA}"/>
              </a:ext>
            </a:extLst>
          </p:cNvPr>
          <p:cNvSpPr txBox="1">
            <a:spLocks noChangeArrowheads="1"/>
          </p:cNvSpPr>
          <p:nvPr/>
        </p:nvSpPr>
        <p:spPr bwMode="auto">
          <a:xfrm>
            <a:off x="2543175" y="3835400"/>
            <a:ext cx="3811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it-IT" altLang="it-IT" sz="2400" b="1">
                <a:solidFill>
                  <a:srgbClr val="006699"/>
                </a:solidFill>
                <a:latin typeface="Cambria" panose="02040503050406030204" pitchFamily="18" charset="0"/>
              </a:rPr>
              <a:t>Teaching with the test</a:t>
            </a:r>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6">
            <a:extLst>
              <a:ext uri="{FF2B5EF4-FFF2-40B4-BE49-F238E27FC236}">
                <a16:creationId xmlns:a16="http://schemas.microsoft.com/office/drawing/2014/main" id="{B4C90D09-07DA-5949-A6D5-F0D0AC55217C}"/>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sp>
        <p:nvSpPr>
          <p:cNvPr id="8" name="Titolo 1">
            <a:extLst>
              <a:ext uri="{FF2B5EF4-FFF2-40B4-BE49-F238E27FC236}">
                <a16:creationId xmlns:a16="http://schemas.microsoft.com/office/drawing/2014/main" id="{933C5538-F271-574C-A37A-34E7A54DF89E}"/>
              </a:ext>
            </a:extLst>
          </p:cNvPr>
          <p:cNvSpPr txBox="1">
            <a:spLocks/>
          </p:cNvSpPr>
          <p:nvPr/>
        </p:nvSpPr>
        <p:spPr>
          <a:xfrm>
            <a:off x="-1981200" y="2468563"/>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it-IT" kern="0"/>
          </a:p>
        </p:txBody>
      </p:sp>
      <p:pic>
        <p:nvPicPr>
          <p:cNvPr id="28676" name="Immagine 9" descr="logo e dicitura x word">
            <a:extLst>
              <a:ext uri="{FF2B5EF4-FFF2-40B4-BE49-F238E27FC236}">
                <a16:creationId xmlns:a16="http://schemas.microsoft.com/office/drawing/2014/main" id="{0F2003BB-82C3-0D4E-AC05-58118476F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EF470158-0631-B445-9C90-8AEEA453B44F}"/>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
        <p:nvSpPr>
          <p:cNvPr id="26630" name="CasellaDiTesto 5">
            <a:extLst>
              <a:ext uri="{FF2B5EF4-FFF2-40B4-BE49-F238E27FC236}">
                <a16:creationId xmlns:a16="http://schemas.microsoft.com/office/drawing/2014/main" id="{5116CCBC-CC1F-6D4E-B7B9-973D2021FB02}"/>
              </a:ext>
            </a:extLst>
          </p:cNvPr>
          <p:cNvSpPr txBox="1">
            <a:spLocks noChangeArrowheads="1"/>
          </p:cNvSpPr>
          <p:nvPr/>
        </p:nvSpPr>
        <p:spPr bwMode="auto">
          <a:xfrm>
            <a:off x="685800" y="2205038"/>
            <a:ext cx="7772400" cy="3300412"/>
          </a:xfrm>
          <a:prstGeom prst="rect">
            <a:avLst/>
          </a:prstGeom>
          <a:noFill/>
          <a:ln>
            <a:noFill/>
          </a:ln>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just">
              <a:defRPr/>
            </a:pPr>
            <a:r>
              <a:rPr lang="en-US" sz="2800">
                <a:solidFill>
                  <a:srgbClr val="006699"/>
                </a:solidFill>
                <a:latin typeface="Cambria" panose="02040503050406030204" pitchFamily="18" charset="0"/>
              </a:rPr>
              <a:t>The three indices identify a teacher that</a:t>
            </a:r>
          </a:p>
          <a:p>
            <a:pPr algn="just">
              <a:defRPr/>
            </a:pPr>
            <a:endParaRPr lang="en-US" sz="1000">
              <a:solidFill>
                <a:srgbClr val="006699"/>
              </a:solidFill>
              <a:latin typeface="Cambria" panose="02040503050406030204" pitchFamily="18" charset="0"/>
            </a:endParaRPr>
          </a:p>
          <a:p>
            <a:pPr marL="342900" indent="-342900" algn="just">
              <a:buFont typeface="Wingdings" panose="05000000000000000000" pitchFamily="2" charset="2"/>
              <a:buChar char="ü"/>
              <a:defRPr/>
            </a:pPr>
            <a:r>
              <a:rPr lang="en-US" sz="2400">
                <a:solidFill>
                  <a:srgbClr val="006699"/>
                </a:solidFill>
                <a:latin typeface="Cambria" panose="02040503050406030204" pitchFamily="18" charset="0"/>
              </a:rPr>
              <a:t>is involved with valuation at different levels (member of leadership team, participation to training in service, to professional and scientific debate)</a:t>
            </a:r>
          </a:p>
          <a:p>
            <a:pPr marL="342900" indent="-342900" algn="just">
              <a:buFont typeface="Wingdings" panose="05000000000000000000" pitchFamily="2" charset="2"/>
              <a:buChar char="ü"/>
              <a:defRPr/>
            </a:pPr>
            <a:endParaRPr lang="en-US" sz="1000">
              <a:solidFill>
                <a:srgbClr val="006699"/>
              </a:solidFill>
              <a:latin typeface="Cambria" panose="02040503050406030204" pitchFamily="18" charset="0"/>
            </a:endParaRPr>
          </a:p>
          <a:p>
            <a:pPr marL="342900" indent="-342900" algn="just">
              <a:buFont typeface="Wingdings" panose="05000000000000000000" pitchFamily="2" charset="2"/>
              <a:buChar char="ü"/>
              <a:defRPr/>
            </a:pPr>
            <a:r>
              <a:rPr lang="en-US" sz="2400">
                <a:solidFill>
                  <a:srgbClr val="006699"/>
                </a:solidFill>
                <a:latin typeface="Cambria" panose="02040503050406030204" pitchFamily="18" charset="0"/>
              </a:rPr>
              <a:t>makes use of formative assessment</a:t>
            </a:r>
          </a:p>
          <a:p>
            <a:pPr marL="342900" indent="-342900" algn="just">
              <a:buFont typeface="Wingdings" panose="05000000000000000000" pitchFamily="2" charset="2"/>
              <a:buChar char="ü"/>
              <a:defRPr/>
            </a:pPr>
            <a:endParaRPr lang="en-US" sz="1000">
              <a:solidFill>
                <a:srgbClr val="006699"/>
              </a:solidFill>
              <a:latin typeface="Cambria" panose="02040503050406030204" pitchFamily="18" charset="0"/>
            </a:endParaRPr>
          </a:p>
          <a:p>
            <a:pPr marL="342900" indent="-342900" algn="just">
              <a:buFont typeface="Wingdings" panose="05000000000000000000" pitchFamily="2" charset="2"/>
              <a:buChar char="ü"/>
              <a:defRPr/>
            </a:pPr>
            <a:r>
              <a:rPr lang="en-US" sz="2400">
                <a:solidFill>
                  <a:srgbClr val="006699"/>
                </a:solidFill>
                <a:latin typeface="Cambria" panose="02040503050406030204" pitchFamily="18" charset="0"/>
              </a:rPr>
              <a:t>believes in the utility of INVALSI tests to analyze, to reflect on, and to design the teaching experience</a:t>
            </a:r>
            <a:endParaRPr lang="en-US" altLang="it-IT" sz="2400">
              <a:solidFill>
                <a:srgbClr val="006699"/>
              </a:solidFill>
              <a:latin typeface="Cambria" panose="02040503050406030204" pitchFamily="18"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6">
            <a:extLst>
              <a:ext uri="{FF2B5EF4-FFF2-40B4-BE49-F238E27FC236}">
                <a16:creationId xmlns:a16="http://schemas.microsoft.com/office/drawing/2014/main" id="{158C440D-88C6-0441-91FE-FEF269F43064}"/>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sp>
        <p:nvSpPr>
          <p:cNvPr id="8" name="Titolo 1">
            <a:extLst>
              <a:ext uri="{FF2B5EF4-FFF2-40B4-BE49-F238E27FC236}">
                <a16:creationId xmlns:a16="http://schemas.microsoft.com/office/drawing/2014/main" id="{280C006C-A25B-1F43-BC07-8B0204BA6BEB}"/>
              </a:ext>
            </a:extLst>
          </p:cNvPr>
          <p:cNvSpPr txBox="1">
            <a:spLocks/>
          </p:cNvSpPr>
          <p:nvPr/>
        </p:nvSpPr>
        <p:spPr>
          <a:xfrm>
            <a:off x="-1981200" y="2468563"/>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it-IT" kern="0"/>
          </a:p>
        </p:txBody>
      </p:sp>
      <p:pic>
        <p:nvPicPr>
          <p:cNvPr id="30724" name="Immagine 9" descr="logo e dicitura x word">
            <a:extLst>
              <a:ext uri="{FF2B5EF4-FFF2-40B4-BE49-F238E27FC236}">
                <a16:creationId xmlns:a16="http://schemas.microsoft.com/office/drawing/2014/main" id="{7615FB1F-CEE2-9049-8C4F-CEA38923E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6F02E35B-77A6-0F4A-989F-4232CDB9F746}"/>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
        <p:nvSpPr>
          <p:cNvPr id="6" name="Rettangolo 3">
            <a:extLst>
              <a:ext uri="{FF2B5EF4-FFF2-40B4-BE49-F238E27FC236}">
                <a16:creationId xmlns:a16="http://schemas.microsoft.com/office/drawing/2014/main" id="{36611703-4F0C-244D-B36C-0CCC0A6F662D}"/>
              </a:ext>
            </a:extLst>
          </p:cNvPr>
          <p:cNvSpPr>
            <a:spLocks noChangeArrowheads="1"/>
          </p:cNvSpPr>
          <p:nvPr/>
        </p:nvSpPr>
        <p:spPr bwMode="auto">
          <a:xfrm>
            <a:off x="322263" y="4941888"/>
            <a:ext cx="8570912" cy="1630362"/>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1800">
                <a:solidFill>
                  <a:srgbClr val="006699"/>
                </a:solidFill>
                <a:latin typeface="Cambria" panose="02040503050406030204" pitchFamily="18" charset="0"/>
              </a:rPr>
              <a:t>…and thanks to the other members of the Research Group on INVALSI - Didactics and Disciplinary Knowledge - S.I.R.D.: </a:t>
            </a:r>
          </a:p>
          <a:p>
            <a:pPr eaLnBrk="1" hangingPunct="1">
              <a:spcBef>
                <a:spcPts val="600"/>
              </a:spcBef>
              <a:spcAft>
                <a:spcPts val="600"/>
              </a:spcAft>
              <a:buFontTx/>
              <a:buNone/>
            </a:pPr>
            <a:r>
              <a:rPr lang="en-GB" altLang="it-IT" sz="1800">
                <a:solidFill>
                  <a:srgbClr val="006699"/>
                </a:solidFill>
                <a:latin typeface="Cambria" panose="02040503050406030204" pitchFamily="18" charset="0"/>
              </a:rPr>
              <a:t>Ira Vannini, Ferdinando Arzarello, Giorgio Asquini, Barbara Balconi, Giorgio Bolondi, Eleonora Faggiano, Federica Ferretti, Violetta Lonati, Daniela Maccario, Annarita Monaco, Elisa Truffelli.</a:t>
            </a:r>
            <a:endParaRPr lang="it-IT" altLang="it-IT" sz="1800">
              <a:solidFill>
                <a:srgbClr val="006699"/>
              </a:solidFill>
              <a:latin typeface="Cambria" panose="02040503050406030204" pitchFamily="18" charset="0"/>
            </a:endParaRPr>
          </a:p>
        </p:txBody>
      </p:sp>
      <p:sp>
        <p:nvSpPr>
          <p:cNvPr id="7" name="Rettangolo 9">
            <a:extLst>
              <a:ext uri="{FF2B5EF4-FFF2-40B4-BE49-F238E27FC236}">
                <a16:creationId xmlns:a16="http://schemas.microsoft.com/office/drawing/2014/main" id="{07C22CF8-91D8-2244-9A1F-B4F629D3AD39}"/>
              </a:ext>
            </a:extLst>
          </p:cNvPr>
          <p:cNvSpPr>
            <a:spLocks noChangeArrowheads="1"/>
          </p:cNvSpPr>
          <p:nvPr/>
        </p:nvSpPr>
        <p:spPr bwMode="auto">
          <a:xfrm>
            <a:off x="2139950" y="3444875"/>
            <a:ext cx="4864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000">
                <a:solidFill>
                  <a:srgbClr val="007032"/>
                </a:solidFill>
                <a:latin typeface="Cambria" panose="02040503050406030204" pitchFamily="18" charset="0"/>
              </a:rPr>
              <a:t>Comments and questions are welcomed!</a:t>
            </a:r>
          </a:p>
        </p:txBody>
      </p:sp>
      <p:sp>
        <p:nvSpPr>
          <p:cNvPr id="9" name="Rettangolo 12">
            <a:extLst>
              <a:ext uri="{FF2B5EF4-FFF2-40B4-BE49-F238E27FC236}">
                <a16:creationId xmlns:a16="http://schemas.microsoft.com/office/drawing/2014/main" id="{60E8A2B2-341F-634B-97A9-EC535599C38D}"/>
              </a:ext>
            </a:extLst>
          </p:cNvPr>
          <p:cNvSpPr>
            <a:spLocks noChangeArrowheads="1"/>
          </p:cNvSpPr>
          <p:nvPr/>
        </p:nvSpPr>
        <p:spPr bwMode="auto">
          <a:xfrm>
            <a:off x="2139950" y="4046538"/>
            <a:ext cx="4864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7032"/>
                </a:solidFill>
                <a:latin typeface="Cambria" panose="02040503050406030204" pitchFamily="18" charset="0"/>
              </a:rPr>
              <a:t>Thanks for your attention</a:t>
            </a:r>
          </a:p>
        </p:txBody>
      </p:sp>
      <p:sp>
        <p:nvSpPr>
          <p:cNvPr id="30729" name="CasellaDiTesto 2">
            <a:extLst>
              <a:ext uri="{FF2B5EF4-FFF2-40B4-BE49-F238E27FC236}">
                <a16:creationId xmlns:a16="http://schemas.microsoft.com/office/drawing/2014/main" id="{B279542C-A95F-3449-AA76-17669CA28F2F}"/>
              </a:ext>
            </a:extLst>
          </p:cNvPr>
          <p:cNvSpPr txBox="1">
            <a:spLocks noChangeArrowheads="1"/>
          </p:cNvSpPr>
          <p:nvPr/>
        </p:nvSpPr>
        <p:spPr bwMode="auto">
          <a:xfrm>
            <a:off x="3440113" y="2205038"/>
            <a:ext cx="29575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it-IT" altLang="it-IT" sz="3600">
                <a:solidFill>
                  <a:srgbClr val="007032"/>
                </a:solidFill>
                <a:latin typeface="Cambria" panose="02040503050406030204" pitchFamily="18" charset="0"/>
              </a:rPr>
              <a:t>Next steps…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6">
            <a:extLst>
              <a:ext uri="{FF2B5EF4-FFF2-40B4-BE49-F238E27FC236}">
                <a16:creationId xmlns:a16="http://schemas.microsoft.com/office/drawing/2014/main" id="{158C440D-88C6-0441-91FE-FEF269F43064}"/>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sp>
        <p:nvSpPr>
          <p:cNvPr id="8" name="Titolo 1">
            <a:extLst>
              <a:ext uri="{FF2B5EF4-FFF2-40B4-BE49-F238E27FC236}">
                <a16:creationId xmlns:a16="http://schemas.microsoft.com/office/drawing/2014/main" id="{280C006C-A25B-1F43-BC07-8B0204BA6BEB}"/>
              </a:ext>
            </a:extLst>
          </p:cNvPr>
          <p:cNvSpPr txBox="1">
            <a:spLocks/>
          </p:cNvSpPr>
          <p:nvPr/>
        </p:nvSpPr>
        <p:spPr>
          <a:xfrm>
            <a:off x="-1981200" y="2468563"/>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it-IT" kern="0"/>
          </a:p>
        </p:txBody>
      </p:sp>
      <p:pic>
        <p:nvPicPr>
          <p:cNvPr id="30724" name="Immagine 9" descr="logo e dicitura x word">
            <a:extLst>
              <a:ext uri="{FF2B5EF4-FFF2-40B4-BE49-F238E27FC236}">
                <a16:creationId xmlns:a16="http://schemas.microsoft.com/office/drawing/2014/main" id="{7615FB1F-CEE2-9049-8C4F-CEA38923EC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6F02E35B-77A6-0F4A-989F-4232CDB9F746}"/>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pic>
        <p:nvPicPr>
          <p:cNvPr id="4" name="Immagine 4" descr="Immagine che contiene tavolo&#10;&#10;Descrizione generata automaticamente">
            <a:extLst>
              <a:ext uri="{FF2B5EF4-FFF2-40B4-BE49-F238E27FC236}">
                <a16:creationId xmlns:a16="http://schemas.microsoft.com/office/drawing/2014/main" id="{7496C2C6-AD3A-42BA-AFA9-65DC75B486F6}"/>
              </a:ext>
            </a:extLst>
          </p:cNvPr>
          <p:cNvPicPr>
            <a:picLocks noChangeAspect="1"/>
          </p:cNvPicPr>
          <p:nvPr/>
        </p:nvPicPr>
        <p:blipFill>
          <a:blip r:embed="rId4"/>
          <a:stretch>
            <a:fillRect/>
          </a:stretch>
        </p:blipFill>
        <p:spPr>
          <a:xfrm>
            <a:off x="301395" y="1717489"/>
            <a:ext cx="8298562" cy="4955537"/>
          </a:xfrm>
          <a:prstGeom prst="rect">
            <a:avLst/>
          </a:prstGeom>
        </p:spPr>
      </p:pic>
    </p:spTree>
    <p:extLst>
      <p:ext uri="{BB962C8B-B14F-4D97-AF65-F5344CB8AC3E}">
        <p14:creationId xmlns:p14="http://schemas.microsoft.com/office/powerpoint/2010/main" val="2412318975"/>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6">
            <a:extLst>
              <a:ext uri="{FF2B5EF4-FFF2-40B4-BE49-F238E27FC236}">
                <a16:creationId xmlns:a16="http://schemas.microsoft.com/office/drawing/2014/main" id="{DE7E5545-7D5F-44DD-84F9-12C850697905}"/>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5" name="Immagine 9" descr="logo e dicitura x word">
            <a:extLst>
              <a:ext uri="{FF2B5EF4-FFF2-40B4-BE49-F238E27FC236}">
                <a16:creationId xmlns:a16="http://schemas.microsoft.com/office/drawing/2014/main" id="{5956834F-B583-40D4-89CB-B0790F68F2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ttangolo 6">
            <a:extLst>
              <a:ext uri="{FF2B5EF4-FFF2-40B4-BE49-F238E27FC236}">
                <a16:creationId xmlns:a16="http://schemas.microsoft.com/office/drawing/2014/main" id="{61F225E5-6F3E-437C-8A93-9E6D57648E0A}"/>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pic>
        <p:nvPicPr>
          <p:cNvPr id="8" name="Immagine 8" descr="Immagine che contiene tavolo&#10;&#10;Descrizione generata automaticamente">
            <a:extLst>
              <a:ext uri="{FF2B5EF4-FFF2-40B4-BE49-F238E27FC236}">
                <a16:creationId xmlns:a16="http://schemas.microsoft.com/office/drawing/2014/main" id="{B1DD6908-9C22-4428-8013-B34EF9EA6CF7}"/>
              </a:ext>
            </a:extLst>
          </p:cNvPr>
          <p:cNvPicPr>
            <a:picLocks noChangeAspect="1"/>
          </p:cNvPicPr>
          <p:nvPr/>
        </p:nvPicPr>
        <p:blipFill>
          <a:blip r:embed="rId3"/>
          <a:stretch>
            <a:fillRect/>
          </a:stretch>
        </p:blipFill>
        <p:spPr>
          <a:xfrm>
            <a:off x="1873470" y="757203"/>
            <a:ext cx="4070130" cy="6105595"/>
          </a:xfrm>
          <a:prstGeom prst="rect">
            <a:avLst/>
          </a:prstGeom>
        </p:spPr>
      </p:pic>
    </p:spTree>
    <p:extLst>
      <p:ext uri="{BB962C8B-B14F-4D97-AF65-F5344CB8AC3E}">
        <p14:creationId xmlns:p14="http://schemas.microsoft.com/office/powerpoint/2010/main" val="275635643"/>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a:extLst>
              <a:ext uri="{FF2B5EF4-FFF2-40B4-BE49-F238E27FC236}">
                <a16:creationId xmlns:a16="http://schemas.microsoft.com/office/drawing/2014/main" id="{1E50456C-366B-8947-9318-B91AC18DAE10}"/>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GB" altLang="it-IT" sz="1600"/>
          </a:p>
        </p:txBody>
      </p:sp>
      <p:pic>
        <p:nvPicPr>
          <p:cNvPr id="6147" name="Immagine 9" descr="logo e dicitura x word">
            <a:extLst>
              <a:ext uri="{FF2B5EF4-FFF2-40B4-BE49-F238E27FC236}">
                <a16:creationId xmlns:a16="http://schemas.microsoft.com/office/drawing/2014/main" id="{D15C5AEF-136C-1347-9812-F75852F296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ext Box 9">
            <a:extLst>
              <a:ext uri="{FF2B5EF4-FFF2-40B4-BE49-F238E27FC236}">
                <a16:creationId xmlns:a16="http://schemas.microsoft.com/office/drawing/2014/main" id="{F3C762A9-F019-D241-ADF2-A3595D55FE09}"/>
              </a:ext>
            </a:extLst>
          </p:cNvPr>
          <p:cNvSpPr txBox="1">
            <a:spLocks noChangeArrowheads="1"/>
          </p:cNvSpPr>
          <p:nvPr/>
        </p:nvSpPr>
        <p:spPr bwMode="auto">
          <a:xfrm>
            <a:off x="2987675" y="1358900"/>
            <a:ext cx="3438525" cy="1354138"/>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endParaRPr lang="en-GB" altLang="it-IT" sz="1000">
              <a:solidFill>
                <a:srgbClr val="006699"/>
              </a:solidFill>
              <a:latin typeface="Cambria" panose="02040503050406030204" pitchFamily="18" charset="0"/>
            </a:endParaRPr>
          </a:p>
          <a:p>
            <a:pPr algn="ctr" eaLnBrk="1" hangingPunct="1">
              <a:spcBef>
                <a:spcPts val="600"/>
              </a:spcBef>
              <a:spcAft>
                <a:spcPts val="600"/>
              </a:spcAft>
              <a:buFontTx/>
              <a:buNone/>
            </a:pPr>
            <a:r>
              <a:rPr lang="en-GB" altLang="it-IT" sz="2600" b="1">
                <a:solidFill>
                  <a:srgbClr val="006699"/>
                </a:solidFill>
                <a:latin typeface="Cambria" panose="02040503050406030204" pitchFamily="18" charset="0"/>
              </a:rPr>
              <a:t>INVALSI information as tools</a:t>
            </a:r>
          </a:p>
          <a:p>
            <a:pPr algn="ctr" eaLnBrk="1" hangingPunct="1">
              <a:spcBef>
                <a:spcPct val="0"/>
              </a:spcBef>
              <a:buFontTx/>
              <a:buNone/>
            </a:pPr>
            <a:endParaRPr lang="en-GB" altLang="it-IT" sz="1000">
              <a:solidFill>
                <a:srgbClr val="006699"/>
              </a:solidFill>
              <a:latin typeface="Cambria" panose="02040503050406030204" pitchFamily="18" charset="0"/>
            </a:endParaRPr>
          </a:p>
        </p:txBody>
      </p:sp>
      <p:sp>
        <p:nvSpPr>
          <p:cNvPr id="17413" name="Text Box 9">
            <a:extLst>
              <a:ext uri="{FF2B5EF4-FFF2-40B4-BE49-F238E27FC236}">
                <a16:creationId xmlns:a16="http://schemas.microsoft.com/office/drawing/2014/main" id="{25F16266-0C97-AD4B-9E69-244C467E4AE9}"/>
              </a:ext>
            </a:extLst>
          </p:cNvPr>
          <p:cNvSpPr txBox="1">
            <a:spLocks noChangeArrowheads="1"/>
          </p:cNvSpPr>
          <p:nvPr/>
        </p:nvSpPr>
        <p:spPr bwMode="auto">
          <a:xfrm>
            <a:off x="250825" y="3154363"/>
            <a:ext cx="3438525" cy="1354137"/>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For students:</a:t>
            </a:r>
          </a:p>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To receive feedback on their learning</a:t>
            </a:r>
          </a:p>
        </p:txBody>
      </p:sp>
      <p:sp>
        <p:nvSpPr>
          <p:cNvPr id="17414" name="Text Box 9">
            <a:extLst>
              <a:ext uri="{FF2B5EF4-FFF2-40B4-BE49-F238E27FC236}">
                <a16:creationId xmlns:a16="http://schemas.microsoft.com/office/drawing/2014/main" id="{72D77A4E-B01D-A649-8B3D-2270345E9FA2}"/>
              </a:ext>
            </a:extLst>
          </p:cNvPr>
          <p:cNvSpPr txBox="1">
            <a:spLocks noChangeArrowheads="1"/>
          </p:cNvSpPr>
          <p:nvPr/>
        </p:nvSpPr>
        <p:spPr bwMode="auto">
          <a:xfrm>
            <a:off x="2195513" y="5054600"/>
            <a:ext cx="3438525" cy="135572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For teacher trainers:</a:t>
            </a:r>
          </a:p>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To meet teachers’ professional needs</a:t>
            </a:r>
          </a:p>
        </p:txBody>
      </p:sp>
      <p:sp>
        <p:nvSpPr>
          <p:cNvPr id="17415" name="Text Box 9">
            <a:extLst>
              <a:ext uri="{FF2B5EF4-FFF2-40B4-BE49-F238E27FC236}">
                <a16:creationId xmlns:a16="http://schemas.microsoft.com/office/drawing/2014/main" id="{442ECE20-878C-FA46-B19D-334619A13037}"/>
              </a:ext>
            </a:extLst>
          </p:cNvPr>
          <p:cNvSpPr txBox="1">
            <a:spLocks noChangeArrowheads="1"/>
          </p:cNvSpPr>
          <p:nvPr/>
        </p:nvSpPr>
        <p:spPr bwMode="auto">
          <a:xfrm>
            <a:off x="5451475" y="3044825"/>
            <a:ext cx="3436938" cy="172402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For teachers:</a:t>
            </a:r>
          </a:p>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To design and  implement meaningful teaching activities</a:t>
            </a:r>
          </a:p>
        </p:txBody>
      </p:sp>
      <p:cxnSp>
        <p:nvCxnSpPr>
          <p:cNvPr id="9" name="Connettore 4 8">
            <a:extLst>
              <a:ext uri="{FF2B5EF4-FFF2-40B4-BE49-F238E27FC236}">
                <a16:creationId xmlns:a16="http://schemas.microsoft.com/office/drawing/2014/main" id="{6A2DB8AD-550E-3E4D-A545-8F558CBE0101}"/>
              </a:ext>
            </a:extLst>
          </p:cNvPr>
          <p:cNvCxnSpPr>
            <a:cxnSpLocks/>
            <a:stCxn id="6148" idx="1"/>
            <a:endCxn id="17413" idx="0"/>
          </p:cNvCxnSpPr>
          <p:nvPr/>
        </p:nvCxnSpPr>
        <p:spPr>
          <a:xfrm rot="10800000" flipV="1">
            <a:off x="1970088" y="2036763"/>
            <a:ext cx="1017587" cy="1117600"/>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4 20">
            <a:extLst>
              <a:ext uri="{FF2B5EF4-FFF2-40B4-BE49-F238E27FC236}">
                <a16:creationId xmlns:a16="http://schemas.microsoft.com/office/drawing/2014/main" id="{CC25A0F8-7C12-A44A-9456-96FD43BCDC3F}"/>
              </a:ext>
            </a:extLst>
          </p:cNvPr>
          <p:cNvCxnSpPr>
            <a:cxnSpLocks/>
            <a:stCxn id="6148" idx="3"/>
            <a:endCxn id="17415" idx="0"/>
          </p:cNvCxnSpPr>
          <p:nvPr/>
        </p:nvCxnSpPr>
        <p:spPr>
          <a:xfrm>
            <a:off x="6426200" y="2036763"/>
            <a:ext cx="742950" cy="1008062"/>
          </a:xfrm>
          <a:prstGeom prst="bentConnector2">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4 27">
            <a:extLst>
              <a:ext uri="{FF2B5EF4-FFF2-40B4-BE49-F238E27FC236}">
                <a16:creationId xmlns:a16="http://schemas.microsoft.com/office/drawing/2014/main" id="{063335C1-4B0F-F94B-B136-C9422DA00AB5}"/>
              </a:ext>
            </a:extLst>
          </p:cNvPr>
          <p:cNvCxnSpPr>
            <a:cxnSpLocks/>
            <a:stCxn id="6148" idx="2"/>
            <a:endCxn id="17414" idx="0"/>
          </p:cNvCxnSpPr>
          <p:nvPr/>
        </p:nvCxnSpPr>
        <p:spPr>
          <a:xfrm rot="5400000">
            <a:off x="3140076" y="3487737"/>
            <a:ext cx="2341562" cy="792163"/>
          </a:xfrm>
          <a:prstGeom prst="bentConnector3">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Rettangolo 11">
            <a:extLst>
              <a:ext uri="{FF2B5EF4-FFF2-40B4-BE49-F238E27FC236}">
                <a16:creationId xmlns:a16="http://schemas.microsoft.com/office/drawing/2014/main" id="{044AA012-25D0-2241-93C3-3471B7E5A1BC}"/>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4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animBg="1"/>
      <p:bldP spid="174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a:extLst>
              <a:ext uri="{FF2B5EF4-FFF2-40B4-BE49-F238E27FC236}">
                <a16:creationId xmlns:a16="http://schemas.microsoft.com/office/drawing/2014/main" id="{2E44268A-ADA7-504D-986A-4102F6CDCDDE}"/>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sp>
        <p:nvSpPr>
          <p:cNvPr id="8" name="Titolo 1">
            <a:extLst>
              <a:ext uri="{FF2B5EF4-FFF2-40B4-BE49-F238E27FC236}">
                <a16:creationId xmlns:a16="http://schemas.microsoft.com/office/drawing/2014/main" id="{7DA4907C-0D0B-A14D-B1B9-22DE44CEEC6F}"/>
              </a:ext>
            </a:extLst>
          </p:cNvPr>
          <p:cNvSpPr txBox="1">
            <a:spLocks/>
          </p:cNvSpPr>
          <p:nvPr/>
        </p:nvSpPr>
        <p:spPr>
          <a:xfrm>
            <a:off x="-1981200" y="2468563"/>
            <a:ext cx="7772400" cy="1470025"/>
          </a:xfrm>
          <a:prstGeom prst="rect">
            <a:avLst/>
          </a:prstGeom>
        </p:spPr>
        <p:txBody>
          <a:bodyPr>
            <a:normAutofit fontScale="97500"/>
          </a:bodyPr>
          <a:lst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endParaRPr lang="it-IT" kern="0"/>
          </a:p>
        </p:txBody>
      </p:sp>
      <p:pic>
        <p:nvPicPr>
          <p:cNvPr id="8196" name="Immagine 9" descr="logo e dicitura x word">
            <a:extLst>
              <a:ext uri="{FF2B5EF4-FFF2-40B4-BE49-F238E27FC236}">
                <a16:creationId xmlns:a16="http://schemas.microsoft.com/office/drawing/2014/main" id="{E038961F-1F5F-0745-B898-D06DF1B54E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8054BC58-9D26-F24C-975A-AC8D04F4905F}"/>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
        <p:nvSpPr>
          <p:cNvPr id="8198" name="CasellaDiTesto 6">
            <a:extLst>
              <a:ext uri="{FF2B5EF4-FFF2-40B4-BE49-F238E27FC236}">
                <a16:creationId xmlns:a16="http://schemas.microsoft.com/office/drawing/2014/main" id="{207BE0C8-FB69-3B49-A131-780A1A093CB1}"/>
              </a:ext>
            </a:extLst>
          </p:cNvPr>
          <p:cNvSpPr txBox="1">
            <a:spLocks noChangeArrowheads="1"/>
          </p:cNvSpPr>
          <p:nvPr/>
        </p:nvSpPr>
        <p:spPr bwMode="auto">
          <a:xfrm>
            <a:off x="1782763" y="2481263"/>
            <a:ext cx="55784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en-US" altLang="it-IT" sz="3600">
                <a:solidFill>
                  <a:srgbClr val="006699"/>
                </a:solidFill>
                <a:latin typeface="Cambria" panose="02040503050406030204" pitchFamily="18" charset="0"/>
              </a:rPr>
              <a:t>Which kind of teacher uses INVALSI item as source of good problem?</a:t>
            </a:r>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6">
            <a:extLst>
              <a:ext uri="{FF2B5EF4-FFF2-40B4-BE49-F238E27FC236}">
                <a16:creationId xmlns:a16="http://schemas.microsoft.com/office/drawing/2014/main" id="{8D70BC12-117B-7D4C-A343-A68C57137EA9}"/>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GB" altLang="it-IT" sz="1600"/>
          </a:p>
        </p:txBody>
      </p:sp>
      <p:pic>
        <p:nvPicPr>
          <p:cNvPr id="10243" name="Immagine 9" descr="logo e dicitura x word">
            <a:extLst>
              <a:ext uri="{FF2B5EF4-FFF2-40B4-BE49-F238E27FC236}">
                <a16:creationId xmlns:a16="http://schemas.microsoft.com/office/drawing/2014/main" id="{17D67CAB-ED70-2F48-AE7E-AB4C41779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9">
            <a:extLst>
              <a:ext uri="{FF2B5EF4-FFF2-40B4-BE49-F238E27FC236}">
                <a16:creationId xmlns:a16="http://schemas.microsoft.com/office/drawing/2014/main" id="{A279CCBE-F393-E94E-847D-B99CC87BB686}"/>
              </a:ext>
            </a:extLst>
          </p:cNvPr>
          <p:cNvSpPr txBox="1">
            <a:spLocks noChangeArrowheads="1"/>
          </p:cNvSpPr>
          <p:nvPr/>
        </p:nvSpPr>
        <p:spPr bwMode="auto">
          <a:xfrm>
            <a:off x="1692275" y="1358900"/>
            <a:ext cx="6156325" cy="985838"/>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endParaRPr lang="en-GB" altLang="it-IT" sz="1000">
              <a:solidFill>
                <a:srgbClr val="006699"/>
              </a:solidFill>
              <a:latin typeface="Cambria" panose="02040503050406030204" pitchFamily="18" charset="0"/>
            </a:endParaRPr>
          </a:p>
          <a:p>
            <a:pPr algn="ctr" eaLnBrk="1" hangingPunct="1">
              <a:spcBef>
                <a:spcPts val="600"/>
              </a:spcBef>
              <a:spcAft>
                <a:spcPts val="600"/>
              </a:spcAft>
              <a:buFontTx/>
              <a:buNone/>
            </a:pPr>
            <a:r>
              <a:rPr lang="en-GB" altLang="it-IT" sz="2800">
                <a:solidFill>
                  <a:srgbClr val="006699"/>
                </a:solidFill>
                <a:latin typeface="Cambria" panose="02040503050406030204" pitchFamily="18" charset="0"/>
              </a:rPr>
              <a:t>An interdisciplinary research project</a:t>
            </a:r>
          </a:p>
          <a:p>
            <a:pPr algn="ctr" eaLnBrk="1" hangingPunct="1">
              <a:spcBef>
                <a:spcPct val="0"/>
              </a:spcBef>
              <a:buFontTx/>
              <a:buNone/>
            </a:pPr>
            <a:endParaRPr lang="en-GB" altLang="it-IT" sz="1000">
              <a:solidFill>
                <a:srgbClr val="006699"/>
              </a:solidFill>
              <a:latin typeface="Cambria" panose="02040503050406030204" pitchFamily="18" charset="0"/>
            </a:endParaRPr>
          </a:p>
        </p:txBody>
      </p:sp>
      <p:sp>
        <p:nvSpPr>
          <p:cNvPr id="10245" name="Text Box 9">
            <a:extLst>
              <a:ext uri="{FF2B5EF4-FFF2-40B4-BE49-F238E27FC236}">
                <a16:creationId xmlns:a16="http://schemas.microsoft.com/office/drawing/2014/main" id="{2858AC83-983E-0446-B31A-0BA7944E6267}"/>
              </a:ext>
            </a:extLst>
          </p:cNvPr>
          <p:cNvSpPr txBox="1">
            <a:spLocks noChangeArrowheads="1"/>
          </p:cNvSpPr>
          <p:nvPr/>
        </p:nvSpPr>
        <p:spPr bwMode="auto">
          <a:xfrm>
            <a:off x="255588" y="2814638"/>
            <a:ext cx="4068762" cy="830262"/>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Osservatorio Permanente S.I.R.D.</a:t>
            </a:r>
          </a:p>
        </p:txBody>
      </p:sp>
      <p:sp>
        <p:nvSpPr>
          <p:cNvPr id="10246" name="Text Box 9">
            <a:extLst>
              <a:ext uri="{FF2B5EF4-FFF2-40B4-BE49-F238E27FC236}">
                <a16:creationId xmlns:a16="http://schemas.microsoft.com/office/drawing/2014/main" id="{3232EBE5-DB12-884E-8D08-8A2AD22B8CDC}"/>
              </a:ext>
            </a:extLst>
          </p:cNvPr>
          <p:cNvSpPr txBox="1">
            <a:spLocks noChangeArrowheads="1"/>
          </p:cNvSpPr>
          <p:nvPr/>
        </p:nvSpPr>
        <p:spPr bwMode="auto">
          <a:xfrm>
            <a:off x="258763" y="4314825"/>
            <a:ext cx="4641850" cy="1570038"/>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Understanding primary teachers’ perceptions and practices with regard to INVALSI math assessment</a:t>
            </a:r>
          </a:p>
        </p:txBody>
      </p:sp>
      <p:sp>
        <p:nvSpPr>
          <p:cNvPr id="10247" name="Text Box 9">
            <a:extLst>
              <a:ext uri="{FF2B5EF4-FFF2-40B4-BE49-F238E27FC236}">
                <a16:creationId xmlns:a16="http://schemas.microsoft.com/office/drawing/2014/main" id="{FFCEBEF5-E2F4-E041-95E1-8BCD6E85A47A}"/>
              </a:ext>
            </a:extLst>
          </p:cNvPr>
          <p:cNvSpPr txBox="1">
            <a:spLocks noChangeArrowheads="1"/>
          </p:cNvSpPr>
          <p:nvPr/>
        </p:nvSpPr>
        <p:spPr bwMode="auto">
          <a:xfrm>
            <a:off x="5003800" y="3044825"/>
            <a:ext cx="3884613" cy="83185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Disciplinary experts, pedagogists, expert teachers</a:t>
            </a:r>
          </a:p>
        </p:txBody>
      </p:sp>
      <p:sp>
        <p:nvSpPr>
          <p:cNvPr id="10248" name="Text Box 9">
            <a:extLst>
              <a:ext uri="{FF2B5EF4-FFF2-40B4-BE49-F238E27FC236}">
                <a16:creationId xmlns:a16="http://schemas.microsoft.com/office/drawing/2014/main" id="{3C63BB9A-8DC3-754A-B802-31B71FBB7A47}"/>
              </a:ext>
            </a:extLst>
          </p:cNvPr>
          <p:cNvSpPr txBox="1">
            <a:spLocks noChangeArrowheads="1"/>
          </p:cNvSpPr>
          <p:nvPr/>
        </p:nvSpPr>
        <p:spPr bwMode="auto">
          <a:xfrm>
            <a:off x="5472113" y="4870450"/>
            <a:ext cx="3413125" cy="120015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Designing and administering a survey and analysing data</a:t>
            </a:r>
          </a:p>
        </p:txBody>
      </p:sp>
      <p:sp>
        <p:nvSpPr>
          <p:cNvPr id="10" name="Rettangolo 9">
            <a:extLst>
              <a:ext uri="{FF2B5EF4-FFF2-40B4-BE49-F238E27FC236}">
                <a16:creationId xmlns:a16="http://schemas.microsoft.com/office/drawing/2014/main" id="{F9B5E061-E403-6D47-8F1F-7D784D1FE032}"/>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a:extLst>
              <a:ext uri="{FF2B5EF4-FFF2-40B4-BE49-F238E27FC236}">
                <a16:creationId xmlns:a16="http://schemas.microsoft.com/office/drawing/2014/main" id="{8054C1C2-E84B-D544-910A-EE3259ACE40F}"/>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GB" altLang="it-IT" sz="1600"/>
          </a:p>
        </p:txBody>
      </p:sp>
      <p:pic>
        <p:nvPicPr>
          <p:cNvPr id="12291" name="Immagine 9" descr="logo e dicitura x word">
            <a:extLst>
              <a:ext uri="{FF2B5EF4-FFF2-40B4-BE49-F238E27FC236}">
                <a16:creationId xmlns:a16="http://schemas.microsoft.com/office/drawing/2014/main" id="{C78FB017-C678-5944-8FDA-C2E15E82E0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9">
            <a:extLst>
              <a:ext uri="{FF2B5EF4-FFF2-40B4-BE49-F238E27FC236}">
                <a16:creationId xmlns:a16="http://schemas.microsoft.com/office/drawing/2014/main" id="{E1F56087-0DA9-7F40-972C-FE15283C4E35}"/>
              </a:ext>
            </a:extLst>
          </p:cNvPr>
          <p:cNvSpPr txBox="1">
            <a:spLocks noChangeArrowheads="1"/>
          </p:cNvSpPr>
          <p:nvPr/>
        </p:nvSpPr>
        <p:spPr bwMode="auto">
          <a:xfrm>
            <a:off x="2051050" y="1095375"/>
            <a:ext cx="6156325" cy="461963"/>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Personal data and teachers’ training variables</a:t>
            </a:r>
          </a:p>
        </p:txBody>
      </p:sp>
      <p:sp>
        <p:nvSpPr>
          <p:cNvPr id="3" name="Freccia giù 2">
            <a:extLst>
              <a:ext uri="{FF2B5EF4-FFF2-40B4-BE49-F238E27FC236}">
                <a16:creationId xmlns:a16="http://schemas.microsoft.com/office/drawing/2014/main" id="{6E51A471-3B76-EA42-B540-F9023A6FC68E}"/>
              </a:ext>
            </a:extLst>
          </p:cNvPr>
          <p:cNvSpPr/>
          <p:nvPr/>
        </p:nvSpPr>
        <p:spPr>
          <a:xfrm>
            <a:off x="4637088" y="1628775"/>
            <a:ext cx="295275" cy="358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nvGrpSpPr>
          <p:cNvPr id="12294" name="Gruppo 7">
            <a:extLst>
              <a:ext uri="{FF2B5EF4-FFF2-40B4-BE49-F238E27FC236}">
                <a16:creationId xmlns:a16="http://schemas.microsoft.com/office/drawing/2014/main" id="{E938D134-7AAD-C14E-9D43-93FE66E4643B}"/>
              </a:ext>
            </a:extLst>
          </p:cNvPr>
          <p:cNvGrpSpPr>
            <a:grpSpLocks/>
          </p:cNvGrpSpPr>
          <p:nvPr/>
        </p:nvGrpSpPr>
        <p:grpSpPr bwMode="auto">
          <a:xfrm>
            <a:off x="596900" y="3902075"/>
            <a:ext cx="8078788" cy="1255713"/>
            <a:chOff x="1367644" y="3974626"/>
            <a:chExt cx="6588732" cy="1254574"/>
          </a:xfrm>
        </p:grpSpPr>
        <p:sp>
          <p:nvSpPr>
            <p:cNvPr id="4" name="Freccia bidirezionale verticale 3">
              <a:extLst>
                <a:ext uri="{FF2B5EF4-FFF2-40B4-BE49-F238E27FC236}">
                  <a16:creationId xmlns:a16="http://schemas.microsoft.com/office/drawing/2014/main" id="{E35650AE-C027-3049-BACB-6112BA52A0D7}"/>
                </a:ext>
              </a:extLst>
            </p:cNvPr>
            <p:cNvSpPr/>
            <p:nvPr/>
          </p:nvSpPr>
          <p:spPr>
            <a:xfrm>
              <a:off x="4424433" y="3974626"/>
              <a:ext cx="438903" cy="125457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 name="Text Box 9">
              <a:extLst>
                <a:ext uri="{FF2B5EF4-FFF2-40B4-BE49-F238E27FC236}">
                  <a16:creationId xmlns:a16="http://schemas.microsoft.com/office/drawing/2014/main" id="{AD3EE292-DD0A-2D49-818F-867CF842E60A}"/>
                </a:ext>
              </a:extLst>
            </p:cNvPr>
            <p:cNvSpPr txBox="1">
              <a:spLocks noChangeArrowheads="1"/>
            </p:cNvSpPr>
            <p:nvPr/>
          </p:nvSpPr>
          <p:spPr bwMode="auto">
            <a:xfrm>
              <a:off x="1367644" y="4409206"/>
              <a:ext cx="6588732" cy="367966"/>
            </a:xfrm>
            <a:prstGeom prst="rect">
              <a:avLst/>
            </a:prstGeom>
            <a:solidFill>
              <a:schemeClr val="accent1">
                <a:lumMod val="75000"/>
              </a:schemeClr>
            </a:solidFill>
            <a:ln w="25400">
              <a:noFill/>
              <a:miter lim="800000"/>
              <a:headEnd/>
              <a:tailEnd/>
            </a:ln>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0"/>
                </a:spcBef>
                <a:spcAft>
                  <a:spcPts val="0"/>
                </a:spcAft>
                <a:buFontTx/>
                <a:buNone/>
                <a:defRPr/>
              </a:pPr>
              <a:r>
                <a:rPr lang="en-GB" altLang="it-IT" sz="1800">
                  <a:solidFill>
                    <a:schemeClr val="bg1"/>
                  </a:solidFill>
                  <a:latin typeface="Cambria" panose="02040503050406030204" pitchFamily="18" charset="0"/>
                </a:rPr>
                <a:t>Comparing attitudes and beliefs with the knowledge and the declared practices</a:t>
              </a:r>
            </a:p>
          </p:txBody>
        </p:sp>
      </p:grpSp>
      <p:grpSp>
        <p:nvGrpSpPr>
          <p:cNvPr id="12295" name="Gruppo 6">
            <a:extLst>
              <a:ext uri="{FF2B5EF4-FFF2-40B4-BE49-F238E27FC236}">
                <a16:creationId xmlns:a16="http://schemas.microsoft.com/office/drawing/2014/main" id="{E2126E74-FD3C-F44D-9A5F-CCDEE530E937}"/>
              </a:ext>
            </a:extLst>
          </p:cNvPr>
          <p:cNvGrpSpPr>
            <a:grpSpLocks/>
          </p:cNvGrpSpPr>
          <p:nvPr/>
        </p:nvGrpSpPr>
        <p:grpSpPr bwMode="auto">
          <a:xfrm>
            <a:off x="395288" y="5229225"/>
            <a:ext cx="8497887" cy="1508125"/>
            <a:chOff x="395536" y="5305275"/>
            <a:chExt cx="8496944" cy="1508101"/>
          </a:xfrm>
        </p:grpSpPr>
        <p:sp>
          <p:nvSpPr>
            <p:cNvPr id="12302" name="Text Box 9">
              <a:extLst>
                <a:ext uri="{FF2B5EF4-FFF2-40B4-BE49-F238E27FC236}">
                  <a16:creationId xmlns:a16="http://schemas.microsoft.com/office/drawing/2014/main" id="{BE672B4E-B5A0-C548-9815-B0C6CC20B495}"/>
                </a:ext>
              </a:extLst>
            </p:cNvPr>
            <p:cNvSpPr txBox="1">
              <a:spLocks noChangeArrowheads="1"/>
            </p:cNvSpPr>
            <p:nvPr/>
          </p:nvSpPr>
          <p:spPr bwMode="auto">
            <a:xfrm>
              <a:off x="395536" y="5305275"/>
              <a:ext cx="8496944" cy="1508101"/>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2400">
                  <a:solidFill>
                    <a:srgbClr val="006699"/>
                  </a:solidFill>
                  <a:latin typeface="Cambria" panose="02040503050406030204" pitchFamily="18" charset="0"/>
                </a:rPr>
                <a:t>Teachers professionalism with respect to INVALSI assessment</a:t>
              </a:r>
            </a:p>
            <a:p>
              <a:pPr algn="ctr" eaLnBrk="1" hangingPunct="1">
                <a:spcBef>
                  <a:spcPts val="600"/>
                </a:spcBef>
                <a:spcAft>
                  <a:spcPts val="600"/>
                </a:spcAft>
                <a:buFontTx/>
                <a:buNone/>
              </a:pPr>
              <a:endParaRPr lang="en-GB" altLang="it-IT" sz="2400">
                <a:solidFill>
                  <a:srgbClr val="006699"/>
                </a:solidFill>
                <a:latin typeface="Cambria" panose="02040503050406030204" pitchFamily="18" charset="0"/>
              </a:endParaRPr>
            </a:p>
            <a:p>
              <a:pPr algn="ctr" eaLnBrk="1" hangingPunct="1">
                <a:spcBef>
                  <a:spcPts val="600"/>
                </a:spcBef>
                <a:spcAft>
                  <a:spcPts val="600"/>
                </a:spcAft>
                <a:buFontTx/>
                <a:buNone/>
              </a:pPr>
              <a:endParaRPr lang="en-GB" altLang="it-IT" sz="2400">
                <a:solidFill>
                  <a:srgbClr val="006699"/>
                </a:solidFill>
                <a:latin typeface="Cambria" panose="02040503050406030204" pitchFamily="18" charset="0"/>
              </a:endParaRPr>
            </a:p>
          </p:txBody>
        </p:sp>
        <p:sp>
          <p:nvSpPr>
            <p:cNvPr id="12303" name="Text Box 9">
              <a:extLst>
                <a:ext uri="{FF2B5EF4-FFF2-40B4-BE49-F238E27FC236}">
                  <a16:creationId xmlns:a16="http://schemas.microsoft.com/office/drawing/2014/main" id="{12376EC3-908C-5748-A775-D850AD6CAABD}"/>
                </a:ext>
              </a:extLst>
            </p:cNvPr>
            <p:cNvSpPr txBox="1">
              <a:spLocks noChangeArrowheads="1"/>
            </p:cNvSpPr>
            <p:nvPr/>
          </p:nvSpPr>
          <p:spPr bwMode="auto">
            <a:xfrm>
              <a:off x="668958" y="5806928"/>
              <a:ext cx="2520553" cy="923326"/>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1800">
                  <a:solidFill>
                    <a:srgbClr val="006699"/>
                  </a:solidFill>
                  <a:latin typeface="Cambria" panose="02040503050406030204" pitchFamily="18" charset="0"/>
                </a:rPr>
                <a:t>Knowledge on reading and interpreting INVALSI math items</a:t>
              </a:r>
            </a:p>
          </p:txBody>
        </p:sp>
        <p:sp>
          <p:nvSpPr>
            <p:cNvPr id="12304" name="Text Box 9">
              <a:extLst>
                <a:ext uri="{FF2B5EF4-FFF2-40B4-BE49-F238E27FC236}">
                  <a16:creationId xmlns:a16="http://schemas.microsoft.com/office/drawing/2014/main" id="{AD8ADF6D-2195-9E43-9223-68D3B627DE94}"/>
                </a:ext>
              </a:extLst>
            </p:cNvPr>
            <p:cNvSpPr txBox="1">
              <a:spLocks noChangeArrowheads="1"/>
            </p:cNvSpPr>
            <p:nvPr/>
          </p:nvSpPr>
          <p:spPr bwMode="auto">
            <a:xfrm>
              <a:off x="6081842" y="5806622"/>
              <a:ext cx="2520553" cy="923326"/>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1800">
                  <a:solidFill>
                    <a:srgbClr val="006699"/>
                  </a:solidFill>
                  <a:latin typeface="Cambria" panose="02040503050406030204" pitchFamily="18" charset="0"/>
                </a:rPr>
                <a:t>Statements on their practices with respect to INVALSI items</a:t>
              </a:r>
            </a:p>
          </p:txBody>
        </p:sp>
        <p:sp>
          <p:nvSpPr>
            <p:cNvPr id="5" name="Freccia bidirezionale orizzontale 4">
              <a:extLst>
                <a:ext uri="{FF2B5EF4-FFF2-40B4-BE49-F238E27FC236}">
                  <a16:creationId xmlns:a16="http://schemas.microsoft.com/office/drawing/2014/main" id="{0DAEF494-3811-3045-A9C8-E1C5B64D6019}"/>
                </a:ext>
              </a:extLst>
            </p:cNvPr>
            <p:cNvSpPr/>
            <p:nvPr/>
          </p:nvSpPr>
          <p:spPr>
            <a:xfrm>
              <a:off x="3347958" y="6176799"/>
              <a:ext cx="2592099" cy="2079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9" name="Text Box 9">
              <a:extLst>
                <a:ext uri="{FF2B5EF4-FFF2-40B4-BE49-F238E27FC236}">
                  <a16:creationId xmlns:a16="http://schemas.microsoft.com/office/drawing/2014/main" id="{868D525A-2EC6-B64E-AEA5-C561C71041DB}"/>
                </a:ext>
              </a:extLst>
            </p:cNvPr>
            <p:cNvSpPr txBox="1">
              <a:spLocks noChangeArrowheads="1"/>
            </p:cNvSpPr>
            <p:nvPr/>
          </p:nvSpPr>
          <p:spPr bwMode="auto">
            <a:xfrm>
              <a:off x="3708280" y="5852954"/>
              <a:ext cx="1952408" cy="830249"/>
            </a:xfrm>
            <a:prstGeom prst="rect">
              <a:avLst/>
            </a:prstGeom>
            <a:solidFill>
              <a:schemeClr val="accent1">
                <a:lumMod val="75000"/>
              </a:schemeClr>
            </a:solidFill>
            <a:ln w="25400">
              <a:noFill/>
              <a:miter lim="800000"/>
              <a:headEnd/>
              <a:tailEnd/>
            </a:ln>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defRPr/>
              </a:pPr>
              <a:r>
                <a:rPr lang="en-GB" altLang="it-IT" sz="1600">
                  <a:solidFill>
                    <a:schemeClr val="bg1"/>
                  </a:solidFill>
                  <a:latin typeface="Cambria" panose="02040503050406030204" pitchFamily="18" charset="0"/>
                </a:rPr>
                <a:t>Comparing knowledge with the declared practices</a:t>
              </a:r>
            </a:p>
          </p:txBody>
        </p:sp>
      </p:grpSp>
      <p:grpSp>
        <p:nvGrpSpPr>
          <p:cNvPr id="12296" name="Gruppo 8">
            <a:extLst>
              <a:ext uri="{FF2B5EF4-FFF2-40B4-BE49-F238E27FC236}">
                <a16:creationId xmlns:a16="http://schemas.microsoft.com/office/drawing/2014/main" id="{A6EE7990-A7D3-1E42-AB94-BEDFF0DD9B93}"/>
              </a:ext>
            </a:extLst>
          </p:cNvPr>
          <p:cNvGrpSpPr>
            <a:grpSpLocks/>
          </p:cNvGrpSpPr>
          <p:nvPr/>
        </p:nvGrpSpPr>
        <p:grpSpPr bwMode="auto">
          <a:xfrm>
            <a:off x="596900" y="2060575"/>
            <a:ext cx="8078788" cy="1739900"/>
            <a:chOff x="596948" y="2136923"/>
            <a:chExt cx="8079505" cy="1738934"/>
          </a:xfrm>
        </p:grpSpPr>
        <p:sp>
          <p:nvSpPr>
            <p:cNvPr id="12298" name="Text Box 9">
              <a:extLst>
                <a:ext uri="{FF2B5EF4-FFF2-40B4-BE49-F238E27FC236}">
                  <a16:creationId xmlns:a16="http://schemas.microsoft.com/office/drawing/2014/main" id="{9487541C-D2CF-5148-91D5-A6F7DDA3C797}"/>
                </a:ext>
              </a:extLst>
            </p:cNvPr>
            <p:cNvSpPr txBox="1">
              <a:spLocks noChangeArrowheads="1"/>
            </p:cNvSpPr>
            <p:nvPr/>
          </p:nvSpPr>
          <p:spPr bwMode="auto">
            <a:xfrm>
              <a:off x="596948" y="2136923"/>
              <a:ext cx="8079505" cy="1738934"/>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1200"/>
                </a:spcBef>
                <a:spcAft>
                  <a:spcPts val="1200"/>
                </a:spcAft>
                <a:buFontTx/>
                <a:buNone/>
              </a:pPr>
              <a:r>
                <a:rPr lang="en-GB" altLang="it-IT" sz="2400">
                  <a:solidFill>
                    <a:srgbClr val="006699"/>
                  </a:solidFill>
                  <a:latin typeface="Cambria" panose="02040503050406030204" pitchFamily="18" charset="0"/>
                </a:rPr>
                <a:t>Attitudes towards INVALSI mathematics tests</a:t>
              </a:r>
            </a:p>
            <a:p>
              <a:pPr algn="ctr" eaLnBrk="1" hangingPunct="1">
                <a:spcBef>
                  <a:spcPts val="600"/>
                </a:spcBef>
                <a:spcAft>
                  <a:spcPts val="600"/>
                </a:spcAft>
                <a:buFontTx/>
                <a:buNone/>
              </a:pPr>
              <a:endParaRPr lang="en-GB" altLang="it-IT" sz="1400">
                <a:solidFill>
                  <a:srgbClr val="006699"/>
                </a:solidFill>
                <a:latin typeface="Cambria" panose="02040503050406030204" pitchFamily="18" charset="0"/>
              </a:endParaRPr>
            </a:p>
            <a:p>
              <a:pPr algn="ctr" eaLnBrk="1" hangingPunct="1">
                <a:spcBef>
                  <a:spcPts val="600"/>
                </a:spcBef>
                <a:spcAft>
                  <a:spcPts val="600"/>
                </a:spcAft>
                <a:buFontTx/>
                <a:buNone/>
              </a:pPr>
              <a:endParaRPr lang="en-GB" altLang="it-IT" sz="1400">
                <a:solidFill>
                  <a:srgbClr val="006699"/>
                </a:solidFill>
                <a:latin typeface="Cambria" panose="02040503050406030204" pitchFamily="18" charset="0"/>
              </a:endParaRPr>
            </a:p>
            <a:p>
              <a:pPr algn="ctr" eaLnBrk="1" hangingPunct="1">
                <a:spcBef>
                  <a:spcPts val="600"/>
                </a:spcBef>
                <a:spcAft>
                  <a:spcPts val="600"/>
                </a:spcAft>
                <a:buFontTx/>
                <a:buNone/>
              </a:pPr>
              <a:endParaRPr lang="en-GB" altLang="it-IT" sz="2000">
                <a:solidFill>
                  <a:srgbClr val="006699"/>
                </a:solidFill>
                <a:latin typeface="Cambria" panose="02040503050406030204" pitchFamily="18" charset="0"/>
              </a:endParaRPr>
            </a:p>
          </p:txBody>
        </p:sp>
        <p:sp>
          <p:nvSpPr>
            <p:cNvPr id="12299" name="Text Box 9">
              <a:extLst>
                <a:ext uri="{FF2B5EF4-FFF2-40B4-BE49-F238E27FC236}">
                  <a16:creationId xmlns:a16="http://schemas.microsoft.com/office/drawing/2014/main" id="{ABF399BE-148F-4E4B-A3FA-4E533D9C0A63}"/>
                </a:ext>
              </a:extLst>
            </p:cNvPr>
            <p:cNvSpPr txBox="1">
              <a:spLocks noChangeArrowheads="1"/>
            </p:cNvSpPr>
            <p:nvPr/>
          </p:nvSpPr>
          <p:spPr bwMode="auto">
            <a:xfrm>
              <a:off x="748030" y="2590581"/>
              <a:ext cx="3823970" cy="120032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1800">
                  <a:solidFill>
                    <a:srgbClr val="006699"/>
                  </a:solidFill>
                  <a:latin typeface="Cambria" panose="02040503050406030204" pitchFamily="18" charset="0"/>
                </a:rPr>
                <a:t>Beliefs concerning the assessment function of INVALSI tests          Attitudes towards INVALSI tests and their impact on teaching</a:t>
              </a:r>
            </a:p>
          </p:txBody>
        </p:sp>
        <p:sp>
          <p:nvSpPr>
            <p:cNvPr id="12300" name="Text Box 9">
              <a:extLst>
                <a:ext uri="{FF2B5EF4-FFF2-40B4-BE49-F238E27FC236}">
                  <a16:creationId xmlns:a16="http://schemas.microsoft.com/office/drawing/2014/main" id="{26B32FEA-335E-004B-9363-12B7F56BFB7D}"/>
                </a:ext>
              </a:extLst>
            </p:cNvPr>
            <p:cNvSpPr txBox="1">
              <a:spLocks noChangeArrowheads="1"/>
            </p:cNvSpPr>
            <p:nvPr/>
          </p:nvSpPr>
          <p:spPr bwMode="auto">
            <a:xfrm>
              <a:off x="5364088" y="2749816"/>
              <a:ext cx="3182964" cy="923326"/>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ts val="600"/>
                </a:spcBef>
                <a:spcAft>
                  <a:spcPts val="600"/>
                </a:spcAft>
                <a:buFontTx/>
                <a:buNone/>
              </a:pPr>
              <a:r>
                <a:rPr lang="en-GB" altLang="it-IT" sz="1800">
                  <a:solidFill>
                    <a:srgbClr val="006699"/>
                  </a:solidFill>
                  <a:latin typeface="Cambria" panose="02040503050406030204" pitchFamily="18" charset="0"/>
                </a:rPr>
                <a:t>Attitudes towards formative assessment and the ideology of natural gifts</a:t>
              </a:r>
            </a:p>
          </p:txBody>
        </p:sp>
        <p:sp>
          <p:nvSpPr>
            <p:cNvPr id="6" name="Freccia bidirezionale orizzontale 5">
              <a:extLst>
                <a:ext uri="{FF2B5EF4-FFF2-40B4-BE49-F238E27FC236}">
                  <a16:creationId xmlns:a16="http://schemas.microsoft.com/office/drawing/2014/main" id="{CB106293-9B5A-6548-87DA-FB2E664B5C96}"/>
                </a:ext>
              </a:extLst>
            </p:cNvPr>
            <p:cNvSpPr/>
            <p:nvPr/>
          </p:nvSpPr>
          <p:spPr>
            <a:xfrm>
              <a:off x="4712113" y="3066682"/>
              <a:ext cx="508045" cy="23164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1" name="Rettangolo 20">
            <a:extLst>
              <a:ext uri="{FF2B5EF4-FFF2-40B4-BE49-F238E27FC236}">
                <a16:creationId xmlns:a16="http://schemas.microsoft.com/office/drawing/2014/main" id="{6DFB3D37-8CB0-CB4C-84A8-C425F9AE7157}"/>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6">
            <a:extLst>
              <a:ext uri="{FF2B5EF4-FFF2-40B4-BE49-F238E27FC236}">
                <a16:creationId xmlns:a16="http://schemas.microsoft.com/office/drawing/2014/main" id="{8F5A2E71-BD2B-AE42-A6BF-9847643C9775}"/>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GB" altLang="it-IT" sz="1600"/>
          </a:p>
        </p:txBody>
      </p:sp>
      <p:pic>
        <p:nvPicPr>
          <p:cNvPr id="14339" name="Immagine 9" descr="logo e dicitura x word">
            <a:extLst>
              <a:ext uri="{FF2B5EF4-FFF2-40B4-BE49-F238E27FC236}">
                <a16:creationId xmlns:a16="http://schemas.microsoft.com/office/drawing/2014/main" id="{5976F04F-2095-C648-8AF8-B83DFE961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9">
            <a:extLst>
              <a:ext uri="{FF2B5EF4-FFF2-40B4-BE49-F238E27FC236}">
                <a16:creationId xmlns:a16="http://schemas.microsoft.com/office/drawing/2014/main" id="{8B67C583-2536-7F4A-A5DC-64735E89CDA3}"/>
              </a:ext>
            </a:extLst>
          </p:cNvPr>
          <p:cNvSpPr txBox="1">
            <a:spLocks noChangeArrowheads="1"/>
          </p:cNvSpPr>
          <p:nvPr/>
        </p:nvSpPr>
        <p:spPr bwMode="auto">
          <a:xfrm>
            <a:off x="1692275" y="1358900"/>
            <a:ext cx="6156325" cy="985838"/>
          </a:xfrm>
          <a:prstGeom prst="rect">
            <a:avLst/>
          </a:prstGeom>
          <a:noFill/>
          <a:ln w="25400">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Bef>
                <a:spcPct val="0"/>
              </a:spcBef>
              <a:buFontTx/>
              <a:buNone/>
            </a:pPr>
            <a:endParaRPr lang="en-GB" altLang="it-IT" sz="1000">
              <a:solidFill>
                <a:srgbClr val="006699"/>
              </a:solidFill>
              <a:latin typeface="Cambria" panose="02040503050406030204" pitchFamily="18" charset="0"/>
            </a:endParaRPr>
          </a:p>
          <a:p>
            <a:pPr algn="ctr" eaLnBrk="1" hangingPunct="1">
              <a:spcBef>
                <a:spcPts val="600"/>
              </a:spcBef>
              <a:spcAft>
                <a:spcPts val="600"/>
              </a:spcAft>
              <a:buFontTx/>
              <a:buNone/>
            </a:pPr>
            <a:r>
              <a:rPr lang="en-GB" altLang="it-IT" sz="2800">
                <a:solidFill>
                  <a:srgbClr val="006699"/>
                </a:solidFill>
                <a:latin typeface="Cambria" panose="02040503050406030204" pitchFamily="18" charset="0"/>
              </a:rPr>
              <a:t>The three sections of the survey</a:t>
            </a:r>
          </a:p>
          <a:p>
            <a:pPr algn="ctr" eaLnBrk="1" hangingPunct="1">
              <a:spcBef>
                <a:spcPct val="0"/>
              </a:spcBef>
              <a:buFontTx/>
              <a:buNone/>
            </a:pPr>
            <a:endParaRPr lang="en-GB" altLang="it-IT" sz="1000">
              <a:solidFill>
                <a:srgbClr val="006699"/>
              </a:solidFill>
              <a:latin typeface="Cambria" panose="02040503050406030204" pitchFamily="18" charset="0"/>
            </a:endParaRPr>
          </a:p>
        </p:txBody>
      </p:sp>
      <p:sp>
        <p:nvSpPr>
          <p:cNvPr id="14341" name="Text Box 9">
            <a:extLst>
              <a:ext uri="{FF2B5EF4-FFF2-40B4-BE49-F238E27FC236}">
                <a16:creationId xmlns:a16="http://schemas.microsoft.com/office/drawing/2014/main" id="{25ED5421-41A0-3F4C-85B6-B4B3BC182DA1}"/>
              </a:ext>
            </a:extLst>
          </p:cNvPr>
          <p:cNvSpPr txBox="1">
            <a:spLocks noChangeArrowheads="1"/>
          </p:cNvSpPr>
          <p:nvPr/>
        </p:nvSpPr>
        <p:spPr bwMode="auto">
          <a:xfrm>
            <a:off x="233363" y="2636838"/>
            <a:ext cx="8629650" cy="83185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marL="360363" indent="-360363">
              <a:spcBef>
                <a:spcPct val="20000"/>
              </a:spcBef>
              <a:buChar char="•"/>
              <a:tabLst>
                <a:tab pos="306388" algn="l"/>
              </a:tabLst>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tabLst>
                <a:tab pos="306388"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306388"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2400">
                <a:solidFill>
                  <a:srgbClr val="006699"/>
                </a:solidFill>
                <a:latin typeface="Cambria" panose="02040503050406030204" pitchFamily="18" charset="0"/>
              </a:rPr>
              <a:t>1.  Aspect of mathematics education (how teachers interpret the INVALSI mathematics items and their results)</a:t>
            </a:r>
          </a:p>
        </p:txBody>
      </p:sp>
      <p:sp>
        <p:nvSpPr>
          <p:cNvPr id="14342" name="Text Box 9">
            <a:extLst>
              <a:ext uri="{FF2B5EF4-FFF2-40B4-BE49-F238E27FC236}">
                <a16:creationId xmlns:a16="http://schemas.microsoft.com/office/drawing/2014/main" id="{AB5494B4-BC3B-3F4C-A96D-BAB5FA36C802}"/>
              </a:ext>
            </a:extLst>
          </p:cNvPr>
          <p:cNvSpPr txBox="1">
            <a:spLocks noChangeArrowheads="1"/>
          </p:cNvSpPr>
          <p:nvPr/>
        </p:nvSpPr>
        <p:spPr bwMode="auto">
          <a:xfrm>
            <a:off x="258763" y="4508500"/>
            <a:ext cx="8626475" cy="1200150"/>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marL="360363" indent="-360363">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2400">
                <a:solidFill>
                  <a:srgbClr val="006699"/>
                </a:solidFill>
                <a:latin typeface="Cambria" panose="02040503050406030204" pitchFamily="18" charset="0"/>
              </a:rPr>
              <a:t>2.  Aspects of general education (which beliefs and attitudes teachers have and how they pour them into teaching practices)</a:t>
            </a:r>
          </a:p>
        </p:txBody>
      </p:sp>
      <p:sp>
        <p:nvSpPr>
          <p:cNvPr id="14343" name="Text Box 9">
            <a:extLst>
              <a:ext uri="{FF2B5EF4-FFF2-40B4-BE49-F238E27FC236}">
                <a16:creationId xmlns:a16="http://schemas.microsoft.com/office/drawing/2014/main" id="{66F81D09-A2DB-5E41-B2B2-EA3B05DBCAD9}"/>
              </a:ext>
            </a:extLst>
          </p:cNvPr>
          <p:cNvSpPr txBox="1">
            <a:spLocks noChangeArrowheads="1"/>
          </p:cNvSpPr>
          <p:nvPr/>
        </p:nvSpPr>
        <p:spPr bwMode="auto">
          <a:xfrm>
            <a:off x="258763" y="5846763"/>
            <a:ext cx="8626475" cy="461962"/>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2400">
                <a:solidFill>
                  <a:srgbClr val="006699"/>
                </a:solidFill>
                <a:latin typeface="Cambria" panose="02040503050406030204" pitchFamily="18" charset="0"/>
              </a:rPr>
              <a:t>3.  Personal data and context information</a:t>
            </a:r>
          </a:p>
        </p:txBody>
      </p:sp>
      <p:sp>
        <p:nvSpPr>
          <p:cNvPr id="14344" name="Text Box 9">
            <a:extLst>
              <a:ext uri="{FF2B5EF4-FFF2-40B4-BE49-F238E27FC236}">
                <a16:creationId xmlns:a16="http://schemas.microsoft.com/office/drawing/2014/main" id="{938B8635-E42D-9440-9B07-B0070009FA6C}"/>
              </a:ext>
            </a:extLst>
          </p:cNvPr>
          <p:cNvSpPr txBox="1">
            <a:spLocks noChangeArrowheads="1"/>
          </p:cNvSpPr>
          <p:nvPr/>
        </p:nvSpPr>
        <p:spPr bwMode="auto">
          <a:xfrm>
            <a:off x="865188" y="3644900"/>
            <a:ext cx="3130550" cy="70802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marL="360363" indent="-360363">
              <a:spcBef>
                <a:spcPct val="20000"/>
              </a:spcBef>
              <a:buChar char="•"/>
              <a:tabLst>
                <a:tab pos="306388" algn="l"/>
              </a:tabLst>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tabLst>
                <a:tab pos="306388"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306388"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2000">
                <a:solidFill>
                  <a:srgbClr val="006699"/>
                </a:solidFill>
                <a:latin typeface="Cambria" panose="02040503050406030204" pitchFamily="18" charset="0"/>
              </a:rPr>
              <a:t>A.  Questions concerning 7 different INVALSI items </a:t>
            </a:r>
          </a:p>
        </p:txBody>
      </p:sp>
      <p:sp>
        <p:nvSpPr>
          <p:cNvPr id="14345" name="Text Box 9">
            <a:extLst>
              <a:ext uri="{FF2B5EF4-FFF2-40B4-BE49-F238E27FC236}">
                <a16:creationId xmlns:a16="http://schemas.microsoft.com/office/drawing/2014/main" id="{16194ECB-7BEE-844B-BA31-FA2961D40C53}"/>
              </a:ext>
            </a:extLst>
          </p:cNvPr>
          <p:cNvSpPr txBox="1">
            <a:spLocks noChangeArrowheads="1"/>
          </p:cNvSpPr>
          <p:nvPr/>
        </p:nvSpPr>
        <p:spPr bwMode="auto">
          <a:xfrm>
            <a:off x="4067175" y="3644900"/>
            <a:ext cx="4292600" cy="70802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35" tIns="45718" rIns="91435" bIns="45718">
            <a:spAutoFit/>
          </a:bodyPr>
          <a:lstStyle>
            <a:lvl1pPr marL="360363" indent="-360363">
              <a:spcBef>
                <a:spcPct val="20000"/>
              </a:spcBef>
              <a:buChar char="•"/>
              <a:tabLst>
                <a:tab pos="306388" algn="l"/>
              </a:tabLst>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tabLst>
                <a:tab pos="306388" algn="l"/>
              </a:tabLst>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tabLst>
                <a:tab pos="306388" algn="l"/>
              </a:tabLst>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tabLst>
                <a:tab pos="306388" algn="l"/>
              </a:tabLst>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tabLst>
                <a:tab pos="306388" algn="l"/>
              </a:tabLst>
              <a:defRPr sz="2000">
                <a:solidFill>
                  <a:schemeClr val="tx1"/>
                </a:solidFill>
                <a:latin typeface="Arial" panose="020B0604020202020204" pitchFamily="34" charset="0"/>
                <a:ea typeface="MS PGothic" panose="020B0600070205080204" pitchFamily="34" charset="-128"/>
              </a:defRPr>
            </a:lvl9pPr>
          </a:lstStyle>
          <a:p>
            <a:pPr eaLnBrk="1" hangingPunct="1">
              <a:spcBef>
                <a:spcPts val="600"/>
              </a:spcBef>
              <a:spcAft>
                <a:spcPts val="600"/>
              </a:spcAft>
              <a:buFontTx/>
              <a:buNone/>
            </a:pPr>
            <a:r>
              <a:rPr lang="en-GB" altLang="it-IT" sz="2000">
                <a:solidFill>
                  <a:srgbClr val="006699"/>
                </a:solidFill>
                <a:latin typeface="Cambria" panose="02040503050406030204" pitchFamily="18" charset="0"/>
              </a:rPr>
              <a:t>B.  Comparative questions concerning the 7 INVALSI items of part A.</a:t>
            </a:r>
          </a:p>
        </p:txBody>
      </p:sp>
      <p:sp>
        <p:nvSpPr>
          <p:cNvPr id="11" name="Rettangolo 10">
            <a:extLst>
              <a:ext uri="{FF2B5EF4-FFF2-40B4-BE49-F238E27FC236}">
                <a16:creationId xmlns:a16="http://schemas.microsoft.com/office/drawing/2014/main" id="{0DFD79FF-A6DE-C148-94E7-850F4720A520}"/>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6">
            <a:extLst>
              <a:ext uri="{FF2B5EF4-FFF2-40B4-BE49-F238E27FC236}">
                <a16:creationId xmlns:a16="http://schemas.microsoft.com/office/drawing/2014/main" id="{7532532B-8031-2543-B9CB-0CD051945D44}"/>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16387" name="Immagine 9" descr="logo e dicitura x word">
            <a:extLst>
              <a:ext uri="{FF2B5EF4-FFF2-40B4-BE49-F238E27FC236}">
                <a16:creationId xmlns:a16="http://schemas.microsoft.com/office/drawing/2014/main" id="{1EAC3A4E-507F-C04E-96A5-88C2EEFB3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0B3EC723-49A0-7A4D-B305-A68DA55B7089}"/>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sp>
        <p:nvSpPr>
          <p:cNvPr id="16389" name="CasellaDiTesto 8">
            <a:extLst>
              <a:ext uri="{FF2B5EF4-FFF2-40B4-BE49-F238E27FC236}">
                <a16:creationId xmlns:a16="http://schemas.microsoft.com/office/drawing/2014/main" id="{20958716-13AA-CA4E-845D-6BD8BCBE8733}"/>
              </a:ext>
            </a:extLst>
          </p:cNvPr>
          <p:cNvSpPr txBox="1">
            <a:spLocks noChangeArrowheads="1"/>
          </p:cNvSpPr>
          <p:nvPr/>
        </p:nvSpPr>
        <p:spPr bwMode="auto">
          <a:xfrm>
            <a:off x="388938" y="3297238"/>
            <a:ext cx="8208962"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buFont typeface="Wingdings" pitchFamily="2" charset="2"/>
              <a:buChar char="Ø"/>
            </a:pPr>
            <a:r>
              <a:rPr lang="en-US" altLang="it-IT" sz="2400">
                <a:solidFill>
                  <a:srgbClr val="006699"/>
                </a:solidFill>
                <a:latin typeface="Cambria" panose="02040503050406030204" pitchFamily="18" charset="0"/>
              </a:rPr>
              <a:t>68% of the teachers was invited to fill in the questionnaire by their head teacher</a:t>
            </a:r>
          </a:p>
          <a:p>
            <a:pPr>
              <a:buFont typeface="Wingdings" pitchFamily="2" charset="2"/>
              <a:buChar char="Ø"/>
            </a:pPr>
            <a:endParaRPr lang="en-US" altLang="it-IT" sz="1000">
              <a:solidFill>
                <a:srgbClr val="006699"/>
              </a:solidFill>
              <a:latin typeface="Cambria" panose="02040503050406030204" pitchFamily="18" charset="0"/>
            </a:endParaRPr>
          </a:p>
          <a:p>
            <a:pPr>
              <a:buFont typeface="Wingdings" pitchFamily="2" charset="2"/>
              <a:buChar char="Ø"/>
            </a:pPr>
            <a:r>
              <a:rPr lang="en-US" altLang="it-IT" sz="2400">
                <a:solidFill>
                  <a:srgbClr val="006699"/>
                </a:solidFill>
                <a:latin typeface="Cambria" panose="02040503050406030204" pitchFamily="18" charset="0"/>
              </a:rPr>
              <a:t>71% teaches in Piemonte or in Emilia–Romagna (two Northern regions that together represent 15% of Italian population)</a:t>
            </a:r>
          </a:p>
          <a:p>
            <a:pPr>
              <a:buFont typeface="Wingdings" pitchFamily="2" charset="2"/>
              <a:buChar char="Ø"/>
            </a:pPr>
            <a:endParaRPr lang="en-US" altLang="it-IT" sz="1000">
              <a:solidFill>
                <a:srgbClr val="006699"/>
              </a:solidFill>
              <a:latin typeface="Cambria" panose="02040503050406030204" pitchFamily="18" charset="0"/>
            </a:endParaRPr>
          </a:p>
          <a:p>
            <a:pPr>
              <a:buFont typeface="Wingdings" pitchFamily="2" charset="2"/>
              <a:buChar char="Ø"/>
            </a:pPr>
            <a:r>
              <a:rPr lang="en-US" altLang="it-IT" sz="2400">
                <a:solidFill>
                  <a:srgbClr val="006699"/>
                </a:solidFill>
                <a:latin typeface="Cambria" panose="02040503050406030204" pitchFamily="18" charset="0"/>
              </a:rPr>
              <a:t>90% hold a permanent position</a:t>
            </a:r>
            <a:endParaRPr lang="it-IT" altLang="it-IT" sz="2400">
              <a:solidFill>
                <a:srgbClr val="006699"/>
              </a:solidFill>
              <a:latin typeface="Cambria" panose="02040503050406030204" pitchFamily="18" charset="0"/>
            </a:endParaRPr>
          </a:p>
        </p:txBody>
      </p:sp>
      <p:sp>
        <p:nvSpPr>
          <p:cNvPr id="16390" name="CasellaDiTesto 10">
            <a:extLst>
              <a:ext uri="{FF2B5EF4-FFF2-40B4-BE49-F238E27FC236}">
                <a16:creationId xmlns:a16="http://schemas.microsoft.com/office/drawing/2014/main" id="{EAA0F2FF-C5EA-FD46-948F-6817D562FD84}"/>
              </a:ext>
            </a:extLst>
          </p:cNvPr>
          <p:cNvSpPr txBox="1">
            <a:spLocks noChangeArrowheads="1"/>
          </p:cNvSpPr>
          <p:nvPr/>
        </p:nvSpPr>
        <p:spPr bwMode="auto">
          <a:xfrm>
            <a:off x="395288" y="1930400"/>
            <a:ext cx="85693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it-IT" altLang="it-IT" sz="3200">
                <a:solidFill>
                  <a:srgbClr val="006699"/>
                </a:solidFill>
                <a:latin typeface="Cambria" panose="02040503050406030204" pitchFamily="18" charset="0"/>
              </a:rPr>
              <a:t>A convenience sample of 526 Italian primary school teachers</a:t>
            </a:r>
          </a:p>
        </p:txBody>
      </p:sp>
      <p:sp>
        <p:nvSpPr>
          <p:cNvPr id="16391" name="CasellaDiTesto 12">
            <a:extLst>
              <a:ext uri="{FF2B5EF4-FFF2-40B4-BE49-F238E27FC236}">
                <a16:creationId xmlns:a16="http://schemas.microsoft.com/office/drawing/2014/main" id="{49712646-DC8A-0044-A12D-2CF3F1742E6B}"/>
              </a:ext>
            </a:extLst>
          </p:cNvPr>
          <p:cNvSpPr txBox="1">
            <a:spLocks noChangeArrowheads="1"/>
          </p:cNvSpPr>
          <p:nvPr/>
        </p:nvSpPr>
        <p:spPr bwMode="auto">
          <a:xfrm>
            <a:off x="250825" y="6176963"/>
            <a:ext cx="83677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r>
              <a:rPr lang="it-IT" altLang="it-IT" sz="2400" err="1">
                <a:solidFill>
                  <a:srgbClr val="006699"/>
                </a:solidFill>
                <a:latin typeface="Cambria" panose="02040503050406030204" pitchFamily="18" charset="0"/>
              </a:rPr>
              <a:t>Our</a:t>
            </a:r>
            <a:r>
              <a:rPr lang="it-IT" altLang="it-IT" sz="2400">
                <a:solidFill>
                  <a:srgbClr val="006699"/>
                </a:solidFill>
                <a:latin typeface="Cambria" panose="02040503050406030204" pitchFamily="18" charset="0"/>
              </a:rPr>
              <a:t> sample </a:t>
            </a:r>
            <a:r>
              <a:rPr lang="it-IT" altLang="it-IT" sz="2400" err="1">
                <a:solidFill>
                  <a:srgbClr val="006699"/>
                </a:solidFill>
                <a:latin typeface="Cambria" panose="02040503050406030204" pitchFamily="18" charset="0"/>
              </a:rPr>
              <a:t>is</a:t>
            </a:r>
            <a:r>
              <a:rPr lang="it-IT" altLang="it-IT" sz="2400">
                <a:solidFill>
                  <a:srgbClr val="006699"/>
                </a:solidFill>
                <a:latin typeface="Cambria" panose="02040503050406030204" pitchFamily="18" charset="0"/>
              </a:rPr>
              <a:t> large, </a:t>
            </a:r>
            <a:r>
              <a:rPr lang="it-IT" altLang="it-IT" sz="2400" err="1">
                <a:solidFill>
                  <a:srgbClr val="006699"/>
                </a:solidFill>
                <a:latin typeface="Cambria" panose="02040503050406030204" pitchFamily="18" charset="0"/>
              </a:rPr>
              <a:t>but</a:t>
            </a:r>
            <a:r>
              <a:rPr lang="it-IT" altLang="it-IT" sz="2400">
                <a:solidFill>
                  <a:srgbClr val="006699"/>
                </a:solidFill>
                <a:latin typeface="Cambria" panose="02040503050406030204" pitchFamily="18" charset="0"/>
              </a:rPr>
              <a:t> </a:t>
            </a:r>
            <a:r>
              <a:rPr lang="it-IT" altLang="it-IT" sz="2400" err="1">
                <a:solidFill>
                  <a:srgbClr val="006699"/>
                </a:solidFill>
                <a:latin typeface="Cambria" panose="02040503050406030204" pitchFamily="18" charset="0"/>
              </a:rPr>
              <a:t>it</a:t>
            </a:r>
            <a:r>
              <a:rPr lang="it-IT" altLang="it-IT" sz="2400">
                <a:solidFill>
                  <a:srgbClr val="006699"/>
                </a:solidFill>
                <a:latin typeface="Cambria" panose="02040503050406030204" pitchFamily="18" charset="0"/>
              </a:rPr>
              <a:t> </a:t>
            </a:r>
            <a:r>
              <a:rPr lang="it-IT" altLang="it-IT" sz="2400" err="1">
                <a:solidFill>
                  <a:srgbClr val="006699"/>
                </a:solidFill>
                <a:latin typeface="Cambria" panose="02040503050406030204" pitchFamily="18" charset="0"/>
              </a:rPr>
              <a:t>is</a:t>
            </a:r>
            <a:r>
              <a:rPr lang="it-IT" altLang="it-IT" sz="2400">
                <a:solidFill>
                  <a:srgbClr val="006699"/>
                </a:solidFill>
                <a:latin typeface="Cambria" panose="02040503050406030204" pitchFamily="18" charset="0"/>
              </a:rPr>
              <a:t> </a:t>
            </a:r>
            <a:r>
              <a:rPr lang="it-IT" altLang="it-IT" sz="2400" err="1">
                <a:solidFill>
                  <a:srgbClr val="006699"/>
                </a:solidFill>
                <a:latin typeface="Cambria" panose="02040503050406030204" pitchFamily="18" charset="0"/>
              </a:rPr>
              <a:t>not</a:t>
            </a:r>
            <a:r>
              <a:rPr lang="it-IT" altLang="it-IT" sz="2400">
                <a:solidFill>
                  <a:srgbClr val="006699"/>
                </a:solidFill>
                <a:latin typeface="Cambria" panose="02040503050406030204" pitchFamily="18" charset="0"/>
              </a:rPr>
              <a:t> </a:t>
            </a:r>
            <a:r>
              <a:rPr lang="it-IT" altLang="it-IT" sz="2400" err="1">
                <a:solidFill>
                  <a:srgbClr val="006699"/>
                </a:solidFill>
                <a:latin typeface="Cambria" panose="02040503050406030204" pitchFamily="18" charset="0"/>
              </a:rPr>
              <a:t>statistically</a:t>
            </a:r>
            <a:r>
              <a:rPr lang="it-IT" altLang="it-IT" sz="2400">
                <a:solidFill>
                  <a:srgbClr val="006699"/>
                </a:solidFill>
                <a:latin typeface="Cambria" panose="02040503050406030204" pitchFamily="18" charset="0"/>
              </a:rPr>
              <a:t> </a:t>
            </a:r>
            <a:r>
              <a:rPr lang="it-IT" altLang="it-IT" sz="2400" err="1">
                <a:solidFill>
                  <a:srgbClr val="006699"/>
                </a:solidFill>
                <a:latin typeface="Cambria" panose="02040503050406030204" pitchFamily="18" charset="0"/>
              </a:rPr>
              <a:t>representative</a:t>
            </a:r>
            <a:r>
              <a:rPr lang="it-IT" altLang="it-IT" sz="2400">
                <a:solidFill>
                  <a:srgbClr val="006699"/>
                </a:solidFill>
                <a:latin typeface="Cambria" panose="02040503050406030204" pitchFamily="18" charset="0"/>
              </a:rPr>
              <a:t>.</a:t>
            </a:r>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6">
            <a:extLst>
              <a:ext uri="{FF2B5EF4-FFF2-40B4-BE49-F238E27FC236}">
                <a16:creationId xmlns:a16="http://schemas.microsoft.com/office/drawing/2014/main" id="{91E3C225-B1A7-DD42-AB17-95D26DD3796A}"/>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18435" name="Immagine 9" descr="logo e dicitura x word">
            <a:extLst>
              <a:ext uri="{FF2B5EF4-FFF2-40B4-BE49-F238E27FC236}">
                <a16:creationId xmlns:a16="http://schemas.microsoft.com/office/drawing/2014/main" id="{71F263D5-69C4-AC48-B481-3E78738F5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5D6F0901-3780-4040-87F6-350D5342647C}"/>
              </a:ext>
            </a:extLst>
          </p:cNvPr>
          <p:cNvSpPr/>
          <p:nvPr/>
        </p:nvSpPr>
        <p:spPr>
          <a:xfrm>
            <a:off x="2987675" y="147638"/>
            <a:ext cx="6156325" cy="862012"/>
          </a:xfrm>
          <a:prstGeom prst="rect">
            <a:avLst/>
          </a:prstGeom>
        </p:spPr>
        <p:txBody>
          <a:bodyPr>
            <a:spAutoFit/>
          </a:bodyPr>
          <a:lstStyle/>
          <a:p>
            <a:pPr algn="r">
              <a:defRPr/>
            </a:pPr>
            <a:r>
              <a:rPr lang="it-IT" sz="1600" cap="small">
                <a:solidFill>
                  <a:srgbClr val="006699"/>
                </a:solidFill>
                <a:latin typeface="Cambria" panose="02040503050406030204" pitchFamily="18" charset="0"/>
              </a:rPr>
              <a:t>VI Seminar </a:t>
            </a:r>
          </a:p>
          <a:p>
            <a:pPr algn="r">
              <a:defRPr/>
            </a:pPr>
            <a:r>
              <a:rPr lang="en-US" sz="1600" cap="small">
                <a:solidFill>
                  <a:srgbClr val="006699"/>
                </a:solidFill>
                <a:latin typeface="Cambria" panose="02040503050406030204" pitchFamily="18" charset="0"/>
              </a:rPr>
              <a:t>“INVALSI data: a tool for teaching and scientific research”</a:t>
            </a:r>
          </a:p>
          <a:p>
            <a:pPr algn="r">
              <a:defRPr/>
            </a:pPr>
            <a:r>
              <a:rPr lang="it-IT" sz="1600" cap="small">
                <a:solidFill>
                  <a:srgbClr val="006699"/>
                </a:solidFill>
                <a:latin typeface="Cambria" panose="02040503050406030204" pitchFamily="18" charset="0"/>
              </a:rPr>
              <a:t>Rome, November 25th – 28th, 2021</a:t>
            </a:r>
          </a:p>
        </p:txBody>
      </p:sp>
      <p:graphicFrame>
        <p:nvGraphicFramePr>
          <p:cNvPr id="3" name="Tabella 3">
            <a:extLst>
              <a:ext uri="{FF2B5EF4-FFF2-40B4-BE49-F238E27FC236}">
                <a16:creationId xmlns:a16="http://schemas.microsoft.com/office/drawing/2014/main" id="{04F9E920-2B7C-224A-9E82-F44B6D4A50D2}"/>
              </a:ext>
            </a:extLst>
          </p:cNvPr>
          <p:cNvGraphicFramePr>
            <a:graphicFrameLocks noGrp="1"/>
          </p:cNvGraphicFramePr>
          <p:nvPr/>
        </p:nvGraphicFramePr>
        <p:xfrm>
          <a:off x="196850" y="1782763"/>
          <a:ext cx="8750300" cy="4632668"/>
        </p:xfrm>
        <a:graphic>
          <a:graphicData uri="http://schemas.openxmlformats.org/drawingml/2006/table">
            <a:tbl>
              <a:tblPr firstRow="1" bandRow="1">
                <a:tableStyleId>{5C22544A-7EE6-4342-B048-85BDC9FD1C3A}</a:tableStyleId>
              </a:tblPr>
              <a:tblGrid>
                <a:gridCol w="5625138">
                  <a:extLst>
                    <a:ext uri="{9D8B030D-6E8A-4147-A177-3AD203B41FA5}">
                      <a16:colId xmlns:a16="http://schemas.microsoft.com/office/drawing/2014/main" val="20000"/>
                    </a:ext>
                  </a:extLst>
                </a:gridCol>
                <a:gridCol w="808816">
                  <a:extLst>
                    <a:ext uri="{9D8B030D-6E8A-4147-A177-3AD203B41FA5}">
                      <a16:colId xmlns:a16="http://schemas.microsoft.com/office/drawing/2014/main" val="20001"/>
                    </a:ext>
                  </a:extLst>
                </a:gridCol>
                <a:gridCol w="882345">
                  <a:extLst>
                    <a:ext uri="{9D8B030D-6E8A-4147-A177-3AD203B41FA5}">
                      <a16:colId xmlns:a16="http://schemas.microsoft.com/office/drawing/2014/main" val="20002"/>
                    </a:ext>
                  </a:extLst>
                </a:gridCol>
                <a:gridCol w="735287">
                  <a:extLst>
                    <a:ext uri="{9D8B030D-6E8A-4147-A177-3AD203B41FA5}">
                      <a16:colId xmlns:a16="http://schemas.microsoft.com/office/drawing/2014/main" val="20003"/>
                    </a:ext>
                  </a:extLst>
                </a:gridCol>
                <a:gridCol w="698714">
                  <a:extLst>
                    <a:ext uri="{9D8B030D-6E8A-4147-A177-3AD203B41FA5}">
                      <a16:colId xmlns:a16="http://schemas.microsoft.com/office/drawing/2014/main" val="20004"/>
                    </a:ext>
                  </a:extLst>
                </a:gridCol>
              </a:tblGrid>
              <a:tr h="579049">
                <a:tc gridSpan="5">
                  <a:txBody>
                    <a:bodyPr/>
                    <a:lstStyle/>
                    <a:p>
                      <a:pPr algn="l"/>
                      <a:r>
                        <a:rPr lang="en-US" sz="1600" b="1" noProof="0"/>
                        <a:t>Q32. Per </a:t>
                      </a:r>
                      <a:r>
                        <a:rPr lang="en-US" sz="1600" b="1" noProof="0" err="1"/>
                        <a:t>favore</a:t>
                      </a:r>
                      <a:r>
                        <a:rPr lang="en-US" sz="1600" b="1" noProof="0"/>
                        <a:t>, indica la </a:t>
                      </a:r>
                      <a:r>
                        <a:rPr lang="en-US" sz="1600" b="1" noProof="0" err="1"/>
                        <a:t>tua</a:t>
                      </a:r>
                      <a:r>
                        <a:rPr lang="en-US" sz="1600" b="1" noProof="0"/>
                        <a:t> </a:t>
                      </a:r>
                      <a:r>
                        <a:rPr lang="en-US" sz="1600" b="1" noProof="0" err="1"/>
                        <a:t>frequenza</a:t>
                      </a:r>
                      <a:r>
                        <a:rPr lang="en-US" sz="1600" b="1" noProof="0"/>
                        <a:t> </a:t>
                      </a:r>
                      <a:r>
                        <a:rPr lang="en-US" sz="1600" b="1" noProof="0" err="1"/>
                        <a:t>d'uso</a:t>
                      </a:r>
                      <a:r>
                        <a:rPr lang="en-US" sz="1600" b="1" noProof="0"/>
                        <a:t> </a:t>
                      </a:r>
                      <a:r>
                        <a:rPr lang="en-US" sz="1600" b="1" noProof="0" err="1"/>
                        <a:t>delle</a:t>
                      </a:r>
                      <a:r>
                        <a:rPr lang="en-US" sz="1600" b="1" noProof="0"/>
                        <a:t> </a:t>
                      </a:r>
                      <a:r>
                        <a:rPr lang="en-US" sz="1600" b="1" noProof="0" err="1"/>
                        <a:t>seguenti</a:t>
                      </a:r>
                      <a:r>
                        <a:rPr lang="en-US" sz="1600" b="1" noProof="0"/>
                        <a:t> </a:t>
                      </a:r>
                      <a:r>
                        <a:rPr lang="en-US" sz="1600" b="1" noProof="0" err="1"/>
                        <a:t>pratiche</a:t>
                      </a:r>
                      <a:r>
                        <a:rPr lang="en-US" sz="1600" b="1" noProof="0"/>
                        <a:t> in </a:t>
                      </a:r>
                      <a:r>
                        <a:rPr lang="en-US" sz="1600" b="1" noProof="0" err="1"/>
                        <a:t>classe</a:t>
                      </a:r>
                      <a:r>
                        <a:rPr lang="en-US" sz="1600" b="1" noProof="0"/>
                        <a:t> in </a:t>
                      </a:r>
                      <a:r>
                        <a:rPr lang="en-US" sz="1600" b="1" noProof="0" err="1"/>
                        <a:t>riferimento</a:t>
                      </a:r>
                      <a:r>
                        <a:rPr lang="en-US" sz="1600" b="1" noProof="0"/>
                        <a:t> a </a:t>
                      </a:r>
                      <a:r>
                        <a:rPr lang="en-US" sz="1600" b="1" noProof="0" err="1"/>
                        <a:t>ciascuna</a:t>
                      </a:r>
                      <a:r>
                        <a:rPr lang="en-US" sz="1600" b="1" noProof="0"/>
                        <a:t> </a:t>
                      </a:r>
                      <a:r>
                        <a:rPr lang="en-US" sz="1600" b="1" noProof="0" err="1"/>
                        <a:t>delle</a:t>
                      </a:r>
                      <a:r>
                        <a:rPr lang="en-US" sz="1600" b="1" noProof="0"/>
                        <a:t> </a:t>
                      </a:r>
                      <a:r>
                        <a:rPr lang="en-US" sz="1600" b="1" noProof="0" err="1"/>
                        <a:t>seguenti</a:t>
                      </a:r>
                      <a:r>
                        <a:rPr lang="en-US" sz="1600" b="1" noProof="0"/>
                        <a:t> </a:t>
                      </a:r>
                      <a:r>
                        <a:rPr lang="en-US" sz="1600" b="1" noProof="0" err="1"/>
                        <a:t>affermazioni</a:t>
                      </a:r>
                      <a:r>
                        <a:rPr lang="en-US" sz="1600" b="1" noProof="0"/>
                        <a:t>. Nelle </a:t>
                      </a:r>
                      <a:r>
                        <a:rPr lang="en-US" sz="1600" b="1" noProof="0" err="1"/>
                        <a:t>mie</a:t>
                      </a:r>
                      <a:r>
                        <a:rPr lang="en-US" sz="1600" b="1" noProof="0"/>
                        <a:t> </a:t>
                      </a:r>
                      <a:r>
                        <a:rPr lang="en-US" sz="1600" b="1" noProof="0" err="1"/>
                        <a:t>pratiche</a:t>
                      </a:r>
                      <a:r>
                        <a:rPr lang="en-US" sz="1600" b="1" noProof="0"/>
                        <a:t> in </a:t>
                      </a:r>
                      <a:r>
                        <a:rPr lang="en-US" sz="1600" b="1" noProof="0" err="1"/>
                        <a:t>classe</a:t>
                      </a:r>
                      <a:r>
                        <a:rPr lang="en-US" sz="1600" b="1" noProof="0"/>
                        <a:t>...</a:t>
                      </a:r>
                    </a:p>
                  </a:txBody>
                  <a:tcPr marL="91449" marR="91449" marT="45709" marB="45709"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578982">
                <a:tc>
                  <a:txBody>
                    <a:bodyPr/>
                    <a:lstStyle/>
                    <a:p>
                      <a:pPr algn="ctr"/>
                      <a:endParaRPr lang="en-US" sz="1400" b="1" noProof="0"/>
                    </a:p>
                  </a:txBody>
                  <a:tcPr marL="91449" marR="91449" marT="45709" marB="45709" anchor="ctr"/>
                </a:tc>
                <a:tc>
                  <a:txBody>
                    <a:bodyPr/>
                    <a:lstStyle/>
                    <a:p>
                      <a:pPr algn="ctr"/>
                      <a:r>
                        <a:rPr lang="en-US" sz="1400" b="1" noProof="0"/>
                        <a:t>Never</a:t>
                      </a:r>
                    </a:p>
                  </a:txBody>
                  <a:tcPr marL="91449" marR="91449" marT="45709" marB="45709" anchor="ctr"/>
                </a:tc>
                <a:tc>
                  <a:txBody>
                    <a:bodyPr/>
                    <a:lstStyle/>
                    <a:p>
                      <a:pPr algn="ctr"/>
                      <a:r>
                        <a:rPr lang="en-US" sz="1400" b="1" noProof="0"/>
                        <a:t>Almost never</a:t>
                      </a:r>
                    </a:p>
                  </a:txBody>
                  <a:tcPr marL="91449" marR="91449" marT="45709" marB="45709" anchor="ctr"/>
                </a:tc>
                <a:tc>
                  <a:txBody>
                    <a:bodyPr/>
                    <a:lstStyle/>
                    <a:p>
                      <a:pPr algn="ctr"/>
                      <a:r>
                        <a:rPr lang="en-US" sz="1400" b="1" noProof="0"/>
                        <a:t>Some times</a:t>
                      </a:r>
                    </a:p>
                  </a:txBody>
                  <a:tcPr marL="91449" marR="91449" marT="45709" marB="45709" anchor="ctr"/>
                </a:tc>
                <a:tc>
                  <a:txBody>
                    <a:bodyPr/>
                    <a:lstStyle/>
                    <a:p>
                      <a:pPr algn="ctr"/>
                      <a:r>
                        <a:rPr lang="en-US" sz="1400" b="1" noProof="0"/>
                        <a:t>Often</a:t>
                      </a:r>
                    </a:p>
                  </a:txBody>
                  <a:tcPr marL="91449" marR="91449" marT="45709" marB="45709" anchor="ctr"/>
                </a:tc>
                <a:extLst>
                  <a:ext uri="{0D108BD9-81ED-4DB2-BD59-A6C34878D82A}">
                    <a16:rowId xmlns:a16="http://schemas.microsoft.com/office/drawing/2014/main" val="10001"/>
                  </a:ext>
                </a:extLst>
              </a:tr>
              <a:tr h="579049">
                <a:tc>
                  <a:txBody>
                    <a:bodyPr/>
                    <a:lstStyle/>
                    <a:p>
                      <a:pPr algn="l"/>
                      <a:r>
                        <a:rPr lang="en-US" sz="1600" noProof="0"/>
                        <a:t>... </a:t>
                      </a:r>
                      <a:r>
                        <a:rPr lang="en-US" sz="1600" noProof="0" err="1"/>
                        <a:t>addestro</a:t>
                      </a:r>
                      <a:r>
                        <a:rPr lang="en-US" sz="1600" noProof="0"/>
                        <a:t> </a:t>
                      </a:r>
                      <a:r>
                        <a:rPr lang="en-US" sz="1600" noProof="0" err="1"/>
                        <a:t>gli</a:t>
                      </a:r>
                      <a:r>
                        <a:rPr lang="en-US" sz="1600" noProof="0"/>
                        <a:t> </a:t>
                      </a:r>
                      <a:r>
                        <a:rPr lang="en-US" sz="1600" noProof="0" err="1"/>
                        <a:t>alunni</a:t>
                      </a:r>
                      <a:r>
                        <a:rPr lang="en-US" sz="1600" noProof="0"/>
                        <a:t> a </a:t>
                      </a:r>
                      <a:r>
                        <a:rPr lang="en-US" sz="1600" noProof="0" err="1"/>
                        <a:t>svolgere</a:t>
                      </a:r>
                      <a:r>
                        <a:rPr lang="en-US" sz="1600" noProof="0"/>
                        <a:t> </a:t>
                      </a:r>
                      <a:r>
                        <a:rPr lang="en-US" sz="1600" noProof="0" err="1"/>
                        <a:t>molti</a:t>
                      </a:r>
                      <a:r>
                        <a:rPr lang="en-US" sz="1600" noProof="0"/>
                        <a:t> </a:t>
                      </a:r>
                      <a:r>
                        <a:rPr lang="en-US" sz="1600" noProof="0" err="1"/>
                        <a:t>quesiti</a:t>
                      </a:r>
                      <a:r>
                        <a:rPr lang="en-US" sz="1600" noProof="0"/>
                        <a:t> </a:t>
                      </a:r>
                      <a:r>
                        <a:rPr lang="en-US" sz="1600" noProof="0" err="1"/>
                        <a:t>delle</a:t>
                      </a:r>
                      <a:r>
                        <a:rPr lang="en-US" sz="1600" noProof="0"/>
                        <a:t> prove INVALSI </a:t>
                      </a:r>
                      <a:r>
                        <a:rPr lang="en-US" sz="1600" noProof="0" err="1"/>
                        <a:t>degli</a:t>
                      </a:r>
                      <a:r>
                        <a:rPr lang="en-US" sz="1600" noProof="0"/>
                        <a:t> anni </a:t>
                      </a:r>
                      <a:r>
                        <a:rPr lang="en-US" sz="1600" noProof="0" err="1"/>
                        <a:t>precedenti</a:t>
                      </a:r>
                      <a:endParaRPr lang="en-US" sz="1600" noProof="0"/>
                    </a:p>
                  </a:txBody>
                  <a:tcPr marL="91449" marR="91449" marT="45709" marB="45709" anchor="ctr"/>
                </a:tc>
                <a:tc>
                  <a:txBody>
                    <a:bodyPr/>
                    <a:lstStyle/>
                    <a:p>
                      <a:pPr algn="ctr"/>
                      <a:r>
                        <a:rPr lang="en-US" sz="1400" noProof="0"/>
                        <a:t>9.5%</a:t>
                      </a:r>
                    </a:p>
                  </a:txBody>
                  <a:tcPr marL="91449" marR="91449" marT="45709" marB="45709" anchor="ctr"/>
                </a:tc>
                <a:tc>
                  <a:txBody>
                    <a:bodyPr/>
                    <a:lstStyle/>
                    <a:p>
                      <a:pPr algn="ctr"/>
                      <a:r>
                        <a:rPr lang="en-US" sz="1400" noProof="0"/>
                        <a:t>17.1%</a:t>
                      </a:r>
                    </a:p>
                  </a:txBody>
                  <a:tcPr marL="91449" marR="91449" marT="45709" marB="45709" anchor="ctr"/>
                </a:tc>
                <a:tc>
                  <a:txBody>
                    <a:bodyPr/>
                    <a:lstStyle/>
                    <a:p>
                      <a:pPr algn="ctr"/>
                      <a:r>
                        <a:rPr lang="en-US" sz="1400" noProof="0"/>
                        <a:t>51.0%</a:t>
                      </a:r>
                    </a:p>
                  </a:txBody>
                  <a:tcPr marL="91449" marR="91449" marT="45709" marB="45709" anchor="ctr"/>
                </a:tc>
                <a:tc>
                  <a:txBody>
                    <a:bodyPr/>
                    <a:lstStyle/>
                    <a:p>
                      <a:pPr algn="ctr"/>
                      <a:r>
                        <a:rPr lang="en-US" sz="1400" noProof="0"/>
                        <a:t>22.5%</a:t>
                      </a:r>
                    </a:p>
                  </a:txBody>
                  <a:tcPr marL="91449" marR="91449" marT="45709" marB="45709" anchor="ctr"/>
                </a:tc>
                <a:extLst>
                  <a:ext uri="{0D108BD9-81ED-4DB2-BD59-A6C34878D82A}">
                    <a16:rowId xmlns:a16="http://schemas.microsoft.com/office/drawing/2014/main" val="10002"/>
                  </a:ext>
                </a:extLst>
              </a:tr>
              <a:tr h="579049">
                <a:tc>
                  <a:txBody>
                    <a:bodyPr/>
                    <a:lstStyle/>
                    <a:p>
                      <a:pPr algn="l"/>
                      <a:r>
                        <a:rPr lang="en-US" sz="1600" noProof="0"/>
                        <a:t>... </a:t>
                      </a:r>
                      <a:r>
                        <a:rPr lang="en-US" sz="1600" noProof="0" err="1"/>
                        <a:t>discuto</a:t>
                      </a:r>
                      <a:r>
                        <a:rPr lang="en-US" sz="1600" noProof="0"/>
                        <a:t> con </a:t>
                      </a:r>
                      <a:r>
                        <a:rPr lang="en-US" sz="1600" noProof="0" err="1"/>
                        <a:t>gli</a:t>
                      </a:r>
                      <a:r>
                        <a:rPr lang="en-US" sz="1600" noProof="0"/>
                        <a:t> </a:t>
                      </a:r>
                      <a:r>
                        <a:rPr lang="en-US" sz="1600" noProof="0" err="1"/>
                        <a:t>alunni</a:t>
                      </a:r>
                      <a:r>
                        <a:rPr lang="en-US" sz="1600" noProof="0"/>
                        <a:t> </a:t>
                      </a:r>
                      <a:r>
                        <a:rPr lang="en-US" sz="1600" noProof="0" err="1"/>
                        <a:t>degli</a:t>
                      </a:r>
                      <a:r>
                        <a:rPr lang="en-US" sz="1600" noProof="0"/>
                        <a:t> </a:t>
                      </a:r>
                      <a:r>
                        <a:rPr lang="en-US" sz="1600" noProof="0" err="1"/>
                        <a:t>aspetti</a:t>
                      </a:r>
                      <a:r>
                        <a:rPr lang="en-US" sz="1600" noProof="0"/>
                        <a:t> </a:t>
                      </a:r>
                      <a:r>
                        <a:rPr lang="en-US" sz="1600" noProof="0" err="1"/>
                        <a:t>tecnici</a:t>
                      </a:r>
                      <a:r>
                        <a:rPr lang="en-US" sz="1600" noProof="0"/>
                        <a:t> di </a:t>
                      </a:r>
                      <a:r>
                        <a:rPr lang="en-US" sz="1600" noProof="0" err="1"/>
                        <a:t>compilazione</a:t>
                      </a:r>
                      <a:r>
                        <a:rPr lang="en-US" sz="1600" noProof="0"/>
                        <a:t> </a:t>
                      </a:r>
                      <a:r>
                        <a:rPr lang="en-US" sz="1600" noProof="0" err="1"/>
                        <a:t>delle</a:t>
                      </a:r>
                      <a:r>
                        <a:rPr lang="en-US" sz="1600" noProof="0"/>
                        <a:t> prove INVALSI(</a:t>
                      </a:r>
                      <a:r>
                        <a:rPr lang="en-US" sz="1600" noProof="0" err="1"/>
                        <a:t>struttura</a:t>
                      </a:r>
                      <a:r>
                        <a:rPr lang="en-US" sz="1600" noProof="0"/>
                        <a:t> </a:t>
                      </a:r>
                      <a:r>
                        <a:rPr lang="en-US" sz="1600" noProof="0" err="1"/>
                        <a:t>delle</a:t>
                      </a:r>
                      <a:r>
                        <a:rPr lang="en-US" sz="1600" noProof="0"/>
                        <a:t> prove, </a:t>
                      </a:r>
                      <a:r>
                        <a:rPr lang="en-US" sz="1600" noProof="0" err="1"/>
                        <a:t>tempistiche</a:t>
                      </a:r>
                      <a:r>
                        <a:rPr lang="en-US" sz="1600" noProof="0"/>
                        <a:t>, </a:t>
                      </a:r>
                      <a:r>
                        <a:rPr lang="en-US" sz="1600" noProof="0" err="1"/>
                        <a:t>ecc</a:t>
                      </a:r>
                      <a:r>
                        <a:rPr lang="en-US" sz="1600" noProof="0"/>
                        <a:t>.)</a:t>
                      </a:r>
                    </a:p>
                  </a:txBody>
                  <a:tcPr marL="91449" marR="91449" marT="45709" marB="45709" anchor="ctr"/>
                </a:tc>
                <a:tc>
                  <a:txBody>
                    <a:bodyPr/>
                    <a:lstStyle/>
                    <a:p>
                      <a:pPr algn="ctr"/>
                      <a:r>
                        <a:rPr lang="en-US" sz="1400" noProof="0"/>
                        <a:t>1.5%</a:t>
                      </a:r>
                    </a:p>
                  </a:txBody>
                  <a:tcPr marL="91449" marR="91449" marT="45709" marB="45709" anchor="ctr"/>
                </a:tc>
                <a:tc>
                  <a:txBody>
                    <a:bodyPr/>
                    <a:lstStyle/>
                    <a:p>
                      <a:pPr algn="ctr"/>
                      <a:r>
                        <a:rPr lang="en-US" sz="1400" noProof="0"/>
                        <a:t>15.3%</a:t>
                      </a:r>
                    </a:p>
                  </a:txBody>
                  <a:tcPr marL="91449" marR="91449" marT="45709" marB="45709" anchor="ctr"/>
                </a:tc>
                <a:tc>
                  <a:txBody>
                    <a:bodyPr/>
                    <a:lstStyle/>
                    <a:p>
                      <a:pPr algn="ctr"/>
                      <a:r>
                        <a:rPr lang="en-US" sz="1400" noProof="0"/>
                        <a:t>52.1%</a:t>
                      </a:r>
                    </a:p>
                  </a:txBody>
                  <a:tcPr marL="91449" marR="91449" marT="45709" marB="45709" anchor="ctr"/>
                </a:tc>
                <a:tc>
                  <a:txBody>
                    <a:bodyPr/>
                    <a:lstStyle/>
                    <a:p>
                      <a:pPr algn="ctr"/>
                      <a:r>
                        <a:rPr lang="en-US" sz="1400" noProof="0"/>
                        <a:t>31.1%</a:t>
                      </a:r>
                    </a:p>
                  </a:txBody>
                  <a:tcPr marL="91449" marR="91449" marT="45709" marB="45709" anchor="ctr"/>
                </a:tc>
                <a:extLst>
                  <a:ext uri="{0D108BD9-81ED-4DB2-BD59-A6C34878D82A}">
                    <a16:rowId xmlns:a16="http://schemas.microsoft.com/office/drawing/2014/main" val="10003"/>
                  </a:ext>
                </a:extLst>
              </a:tr>
              <a:tr h="579049">
                <a:tc>
                  <a:txBody>
                    <a:bodyPr/>
                    <a:lstStyle/>
                    <a:p>
                      <a:pPr algn="l"/>
                      <a:r>
                        <a:rPr lang="en-US" sz="1600" noProof="0"/>
                        <a:t>... </a:t>
                      </a:r>
                      <a:r>
                        <a:rPr lang="en-US" sz="1600" noProof="0" err="1"/>
                        <a:t>rifletto</a:t>
                      </a:r>
                      <a:r>
                        <a:rPr lang="en-US" sz="1600" noProof="0"/>
                        <a:t> con </a:t>
                      </a:r>
                      <a:r>
                        <a:rPr lang="en-US" sz="1600" noProof="0" err="1"/>
                        <a:t>gli</a:t>
                      </a:r>
                      <a:r>
                        <a:rPr lang="en-US" sz="1600" noProof="0"/>
                        <a:t> </a:t>
                      </a:r>
                      <a:r>
                        <a:rPr lang="en-US" sz="1600" noProof="0" err="1"/>
                        <a:t>alunni</a:t>
                      </a:r>
                      <a:r>
                        <a:rPr lang="en-US" sz="1600" noProof="0"/>
                        <a:t> al fine di </a:t>
                      </a:r>
                      <a:r>
                        <a:rPr lang="en-US" sz="1600" noProof="0" err="1"/>
                        <a:t>trovare</a:t>
                      </a:r>
                      <a:r>
                        <a:rPr lang="en-US" sz="1600" noProof="0"/>
                        <a:t> </a:t>
                      </a:r>
                      <a:r>
                        <a:rPr lang="en-US" sz="1600" noProof="0" err="1"/>
                        <a:t>strategie</a:t>
                      </a:r>
                      <a:r>
                        <a:rPr lang="en-US" sz="1600" noProof="0"/>
                        <a:t> «</a:t>
                      </a:r>
                      <a:r>
                        <a:rPr lang="en-US" sz="1600" noProof="0" err="1"/>
                        <a:t>veloci</a:t>
                      </a:r>
                      <a:r>
                        <a:rPr lang="en-US" sz="1600" noProof="0"/>
                        <a:t>» e «</a:t>
                      </a:r>
                      <a:r>
                        <a:rPr lang="en-US" sz="1600" noProof="0" err="1"/>
                        <a:t>furbe</a:t>
                      </a:r>
                      <a:r>
                        <a:rPr lang="en-US" sz="1600" noProof="0"/>
                        <a:t>» per </a:t>
                      </a:r>
                      <a:r>
                        <a:rPr lang="en-US" sz="1600" noProof="0" err="1"/>
                        <a:t>risolvere</a:t>
                      </a:r>
                      <a:r>
                        <a:rPr lang="en-US" sz="1600" noProof="0"/>
                        <a:t> </a:t>
                      </a:r>
                      <a:r>
                        <a:rPr lang="en-US" sz="1600" noProof="0" err="1"/>
                        <a:t>i</a:t>
                      </a:r>
                      <a:r>
                        <a:rPr lang="en-US" sz="1600" noProof="0"/>
                        <a:t> </a:t>
                      </a:r>
                      <a:r>
                        <a:rPr lang="en-US" sz="1600" noProof="0" err="1"/>
                        <a:t>quesiti</a:t>
                      </a:r>
                      <a:r>
                        <a:rPr lang="en-US" sz="1600" noProof="0"/>
                        <a:t> </a:t>
                      </a:r>
                      <a:r>
                        <a:rPr lang="en-US" sz="1600" noProof="0" err="1"/>
                        <a:t>delle</a:t>
                      </a:r>
                      <a:r>
                        <a:rPr lang="en-US" sz="1600" noProof="0"/>
                        <a:t> prove INVALSI</a:t>
                      </a:r>
                    </a:p>
                  </a:txBody>
                  <a:tcPr marL="91449" marR="91449" marT="45709" marB="45709" anchor="ctr"/>
                </a:tc>
                <a:tc>
                  <a:txBody>
                    <a:bodyPr/>
                    <a:lstStyle/>
                    <a:p>
                      <a:pPr algn="ctr"/>
                      <a:r>
                        <a:rPr lang="en-US" sz="1400" noProof="0"/>
                        <a:t>4.5%</a:t>
                      </a:r>
                    </a:p>
                  </a:txBody>
                  <a:tcPr marL="91449" marR="91449" marT="45709" marB="45709" anchor="ctr"/>
                </a:tc>
                <a:tc>
                  <a:txBody>
                    <a:bodyPr/>
                    <a:lstStyle/>
                    <a:p>
                      <a:pPr algn="ctr"/>
                      <a:r>
                        <a:rPr lang="en-US" sz="1400" noProof="0"/>
                        <a:t>13.4%</a:t>
                      </a:r>
                    </a:p>
                  </a:txBody>
                  <a:tcPr marL="91449" marR="91449" marT="45709" marB="45709" anchor="ctr"/>
                </a:tc>
                <a:tc>
                  <a:txBody>
                    <a:bodyPr/>
                    <a:lstStyle/>
                    <a:p>
                      <a:pPr algn="ctr"/>
                      <a:r>
                        <a:rPr lang="en-US" sz="1400" noProof="0"/>
                        <a:t>41.0%</a:t>
                      </a:r>
                    </a:p>
                  </a:txBody>
                  <a:tcPr marL="91449" marR="91449" marT="45709" marB="45709" anchor="ctr"/>
                </a:tc>
                <a:tc>
                  <a:txBody>
                    <a:bodyPr/>
                    <a:lstStyle/>
                    <a:p>
                      <a:pPr algn="ctr"/>
                      <a:r>
                        <a:rPr lang="en-US" sz="1400" noProof="0"/>
                        <a:t>41.0%</a:t>
                      </a:r>
                    </a:p>
                  </a:txBody>
                  <a:tcPr marL="91449" marR="91449" marT="45709" marB="45709" anchor="ctr"/>
                </a:tc>
                <a:extLst>
                  <a:ext uri="{0D108BD9-81ED-4DB2-BD59-A6C34878D82A}">
                    <a16:rowId xmlns:a16="http://schemas.microsoft.com/office/drawing/2014/main" val="10004"/>
                  </a:ext>
                </a:extLst>
              </a:tr>
              <a:tr h="579049">
                <a:tc>
                  <a:txBody>
                    <a:bodyPr/>
                    <a:lstStyle/>
                    <a:p>
                      <a:pPr algn="l"/>
                      <a:r>
                        <a:rPr lang="en-US" sz="1600" noProof="0"/>
                        <a:t>... </a:t>
                      </a:r>
                      <a:r>
                        <a:rPr lang="en-US" sz="1600" noProof="0" err="1"/>
                        <a:t>traggo</a:t>
                      </a:r>
                      <a:r>
                        <a:rPr lang="en-US" sz="1600" noProof="0"/>
                        <a:t> </a:t>
                      </a:r>
                      <a:r>
                        <a:rPr lang="en-US" sz="1600" noProof="0" err="1"/>
                        <a:t>spunto</a:t>
                      </a:r>
                      <a:r>
                        <a:rPr lang="en-US" sz="1600" noProof="0"/>
                        <a:t> </a:t>
                      </a:r>
                      <a:r>
                        <a:rPr lang="en-US" sz="1600" noProof="0" err="1"/>
                        <a:t>dalle</a:t>
                      </a:r>
                      <a:r>
                        <a:rPr lang="en-US" sz="1600" noProof="0"/>
                        <a:t> prove INVALSI per </a:t>
                      </a:r>
                      <a:r>
                        <a:rPr lang="en-US" sz="1600" noProof="0" err="1"/>
                        <a:t>attività</a:t>
                      </a:r>
                      <a:r>
                        <a:rPr lang="en-US" sz="1600" noProof="0"/>
                        <a:t> relative </a:t>
                      </a:r>
                      <a:r>
                        <a:rPr lang="en-US" sz="1600" noProof="0" err="1"/>
                        <a:t>all'argomentazione</a:t>
                      </a:r>
                      <a:r>
                        <a:rPr lang="en-US" sz="1600" noProof="0"/>
                        <a:t> in </a:t>
                      </a:r>
                      <a:r>
                        <a:rPr lang="en-US" sz="1600" noProof="0" err="1"/>
                        <a:t>matematica</a:t>
                      </a:r>
                      <a:endParaRPr lang="en-US" sz="1600" noProof="0"/>
                    </a:p>
                  </a:txBody>
                  <a:tcPr marL="91449" marR="91449" marT="45709" marB="45709" anchor="ctr"/>
                </a:tc>
                <a:tc>
                  <a:txBody>
                    <a:bodyPr/>
                    <a:lstStyle/>
                    <a:p>
                      <a:pPr algn="ctr"/>
                      <a:r>
                        <a:rPr lang="en-US" sz="1400" noProof="0"/>
                        <a:t>1.5%</a:t>
                      </a:r>
                    </a:p>
                  </a:txBody>
                  <a:tcPr marL="91449" marR="91449" marT="45709" marB="45709" anchor="ctr"/>
                </a:tc>
                <a:tc>
                  <a:txBody>
                    <a:bodyPr/>
                    <a:lstStyle/>
                    <a:p>
                      <a:pPr algn="ctr"/>
                      <a:r>
                        <a:rPr lang="en-US" sz="1400" noProof="0"/>
                        <a:t>12.5%</a:t>
                      </a:r>
                    </a:p>
                  </a:txBody>
                  <a:tcPr marL="91449" marR="91449" marT="45709" marB="45709" anchor="ctr"/>
                </a:tc>
                <a:tc>
                  <a:txBody>
                    <a:bodyPr/>
                    <a:lstStyle/>
                    <a:p>
                      <a:pPr algn="ctr"/>
                      <a:r>
                        <a:rPr lang="en-US" sz="1400" noProof="0"/>
                        <a:t>47.9%</a:t>
                      </a:r>
                    </a:p>
                  </a:txBody>
                  <a:tcPr marL="91449" marR="91449" marT="45709" marB="45709" anchor="ctr"/>
                </a:tc>
                <a:tc>
                  <a:txBody>
                    <a:bodyPr/>
                    <a:lstStyle/>
                    <a:p>
                      <a:pPr algn="ctr"/>
                      <a:r>
                        <a:rPr lang="en-US" sz="1400" noProof="0"/>
                        <a:t>38.0%</a:t>
                      </a:r>
                    </a:p>
                  </a:txBody>
                  <a:tcPr marL="91449" marR="91449" marT="45709" marB="45709" anchor="ctr"/>
                </a:tc>
                <a:extLst>
                  <a:ext uri="{0D108BD9-81ED-4DB2-BD59-A6C34878D82A}">
                    <a16:rowId xmlns:a16="http://schemas.microsoft.com/office/drawing/2014/main" val="10005"/>
                  </a:ext>
                </a:extLst>
              </a:tr>
              <a:tr h="579049">
                <a:tc>
                  <a:txBody>
                    <a:bodyPr/>
                    <a:lstStyle/>
                    <a:p>
                      <a:pPr algn="l"/>
                      <a:r>
                        <a:rPr lang="en-US" sz="1600" noProof="0"/>
                        <a:t>... </a:t>
                      </a:r>
                      <a:r>
                        <a:rPr lang="en-US" sz="1600" noProof="0" err="1"/>
                        <a:t>traggo</a:t>
                      </a:r>
                      <a:r>
                        <a:rPr lang="en-US" sz="1600" noProof="0"/>
                        <a:t> </a:t>
                      </a:r>
                      <a:r>
                        <a:rPr lang="en-US" sz="1600" noProof="0" err="1"/>
                        <a:t>spunto</a:t>
                      </a:r>
                      <a:r>
                        <a:rPr lang="en-US" sz="1600" noProof="0"/>
                        <a:t> </a:t>
                      </a:r>
                      <a:r>
                        <a:rPr lang="en-US" sz="1600" noProof="0" err="1"/>
                        <a:t>dalle</a:t>
                      </a:r>
                      <a:r>
                        <a:rPr lang="en-US" sz="1600" noProof="0"/>
                        <a:t> prove INVALSI per </a:t>
                      </a:r>
                      <a:r>
                        <a:rPr lang="en-US" sz="1600" noProof="0" err="1"/>
                        <a:t>attività</a:t>
                      </a:r>
                      <a:r>
                        <a:rPr lang="en-US" sz="1600" noProof="0"/>
                        <a:t> relative al problem solving</a:t>
                      </a:r>
                    </a:p>
                  </a:txBody>
                  <a:tcPr marL="91449" marR="91449" marT="45709" marB="45709" anchor="ctr"/>
                </a:tc>
                <a:tc>
                  <a:txBody>
                    <a:bodyPr/>
                    <a:lstStyle/>
                    <a:p>
                      <a:pPr algn="ctr"/>
                      <a:r>
                        <a:rPr lang="en-US" sz="1400" noProof="0"/>
                        <a:t>1.3%</a:t>
                      </a:r>
                    </a:p>
                  </a:txBody>
                  <a:tcPr marL="91449" marR="91449" marT="45709" marB="45709" anchor="ctr"/>
                </a:tc>
                <a:tc>
                  <a:txBody>
                    <a:bodyPr/>
                    <a:lstStyle/>
                    <a:p>
                      <a:pPr algn="ctr"/>
                      <a:r>
                        <a:rPr lang="en-US" sz="1400" noProof="0"/>
                        <a:t>8.6%</a:t>
                      </a:r>
                    </a:p>
                  </a:txBody>
                  <a:tcPr marL="91449" marR="91449" marT="45709" marB="45709" anchor="ctr"/>
                </a:tc>
                <a:tc>
                  <a:txBody>
                    <a:bodyPr/>
                    <a:lstStyle/>
                    <a:p>
                      <a:pPr algn="ctr"/>
                      <a:r>
                        <a:rPr lang="en-US" sz="1400" noProof="0"/>
                        <a:t>49.9%</a:t>
                      </a:r>
                    </a:p>
                  </a:txBody>
                  <a:tcPr marL="91449" marR="91449" marT="45709" marB="45709" anchor="ctr"/>
                </a:tc>
                <a:tc>
                  <a:txBody>
                    <a:bodyPr/>
                    <a:lstStyle/>
                    <a:p>
                      <a:pPr algn="ctr"/>
                      <a:r>
                        <a:rPr lang="en-US" sz="1400" noProof="0"/>
                        <a:t>40.2%</a:t>
                      </a:r>
                    </a:p>
                  </a:txBody>
                  <a:tcPr marL="91449" marR="91449" marT="45709" marB="45709" anchor="ctr"/>
                </a:tc>
                <a:extLst>
                  <a:ext uri="{0D108BD9-81ED-4DB2-BD59-A6C34878D82A}">
                    <a16:rowId xmlns:a16="http://schemas.microsoft.com/office/drawing/2014/main" val="10006"/>
                  </a:ext>
                </a:extLst>
              </a:tr>
              <a:tr h="579049">
                <a:tc>
                  <a:txBody>
                    <a:bodyPr/>
                    <a:lstStyle/>
                    <a:p>
                      <a:pPr algn="l"/>
                      <a:r>
                        <a:rPr lang="en-US" sz="1600" noProof="0"/>
                        <a:t>... </a:t>
                      </a:r>
                      <a:r>
                        <a:rPr lang="en-US" sz="1600" noProof="0" err="1"/>
                        <a:t>traggo</a:t>
                      </a:r>
                      <a:r>
                        <a:rPr lang="en-US" sz="1600" noProof="0"/>
                        <a:t> </a:t>
                      </a:r>
                      <a:r>
                        <a:rPr lang="en-US" sz="1600" noProof="0" err="1"/>
                        <a:t>spunto</a:t>
                      </a:r>
                      <a:r>
                        <a:rPr lang="en-US" sz="1600" noProof="0"/>
                        <a:t> </a:t>
                      </a:r>
                      <a:r>
                        <a:rPr lang="en-US" sz="1600" noProof="0" err="1"/>
                        <a:t>dalle</a:t>
                      </a:r>
                      <a:r>
                        <a:rPr lang="en-US" sz="1600" noProof="0"/>
                        <a:t> prove INVALSI per </a:t>
                      </a:r>
                      <a:r>
                        <a:rPr lang="en-US" sz="1600" noProof="0" err="1"/>
                        <a:t>attività</a:t>
                      </a:r>
                      <a:r>
                        <a:rPr lang="en-US" sz="1600" noProof="0"/>
                        <a:t> relative </a:t>
                      </a:r>
                      <a:r>
                        <a:rPr lang="en-US" sz="1600" noProof="0" err="1"/>
                        <a:t>alla</a:t>
                      </a:r>
                      <a:r>
                        <a:rPr lang="en-US" sz="1600" noProof="0"/>
                        <a:t> </a:t>
                      </a:r>
                      <a:r>
                        <a:rPr lang="en-US" sz="1600" noProof="0" err="1"/>
                        <a:t>giustificazione</a:t>
                      </a:r>
                      <a:r>
                        <a:rPr lang="en-US" sz="1600" noProof="0"/>
                        <a:t> </a:t>
                      </a:r>
                      <a:r>
                        <a:rPr lang="en-US" sz="1600" noProof="0" err="1"/>
                        <a:t>delle</a:t>
                      </a:r>
                      <a:r>
                        <a:rPr lang="en-US" sz="1600" noProof="0"/>
                        <a:t> </a:t>
                      </a:r>
                      <a:r>
                        <a:rPr lang="en-US" sz="1600" noProof="0" err="1"/>
                        <a:t>proprie</a:t>
                      </a:r>
                      <a:r>
                        <a:rPr lang="en-US" sz="1600" noProof="0"/>
                        <a:t> </a:t>
                      </a:r>
                      <a:r>
                        <a:rPr lang="en-US" sz="1600" noProof="0" err="1"/>
                        <a:t>risposte</a:t>
                      </a:r>
                      <a:endParaRPr lang="en-US" sz="1600" noProof="0"/>
                    </a:p>
                  </a:txBody>
                  <a:tcPr marL="91449" marR="91449" marT="45709" marB="45709" anchor="ctr"/>
                </a:tc>
                <a:tc>
                  <a:txBody>
                    <a:bodyPr/>
                    <a:lstStyle/>
                    <a:p>
                      <a:pPr algn="ctr"/>
                      <a:r>
                        <a:rPr lang="en-US" sz="1400" noProof="0"/>
                        <a:t>3.7%</a:t>
                      </a:r>
                    </a:p>
                  </a:txBody>
                  <a:tcPr marL="91449" marR="91449" marT="45709" marB="45709" anchor="ctr"/>
                </a:tc>
                <a:tc>
                  <a:txBody>
                    <a:bodyPr/>
                    <a:lstStyle/>
                    <a:p>
                      <a:pPr algn="ctr"/>
                      <a:r>
                        <a:rPr lang="en-US" sz="1400" noProof="0"/>
                        <a:t>17.9%</a:t>
                      </a:r>
                    </a:p>
                  </a:txBody>
                  <a:tcPr marL="91449" marR="91449" marT="45709" marB="45709" anchor="ctr"/>
                </a:tc>
                <a:tc>
                  <a:txBody>
                    <a:bodyPr/>
                    <a:lstStyle/>
                    <a:p>
                      <a:pPr algn="ctr"/>
                      <a:r>
                        <a:rPr lang="en-US" sz="1400" noProof="0"/>
                        <a:t>49.5%</a:t>
                      </a:r>
                    </a:p>
                  </a:txBody>
                  <a:tcPr marL="91449" marR="91449" marT="45709" marB="45709" anchor="ctr"/>
                </a:tc>
                <a:tc>
                  <a:txBody>
                    <a:bodyPr/>
                    <a:lstStyle/>
                    <a:p>
                      <a:pPr algn="ctr"/>
                      <a:r>
                        <a:rPr lang="en-US" sz="1400" noProof="0"/>
                        <a:t>28.9%</a:t>
                      </a:r>
                    </a:p>
                  </a:txBody>
                  <a:tcPr marL="91449" marR="91449" marT="45709" marB="45709" anchor="ctr"/>
                </a:tc>
                <a:extLst>
                  <a:ext uri="{0D108BD9-81ED-4DB2-BD59-A6C34878D82A}">
                    <a16:rowId xmlns:a16="http://schemas.microsoft.com/office/drawing/2014/main" val="10007"/>
                  </a:ext>
                </a:extLst>
              </a:tr>
            </a:tbl>
          </a:graphicData>
        </a:graphic>
      </p:graphicFrame>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a:extLst>
              <a:ext uri="{FF2B5EF4-FFF2-40B4-BE49-F238E27FC236}">
                <a16:creationId xmlns:a16="http://schemas.microsoft.com/office/drawing/2014/main" id="{83946A7B-6702-9940-AE2A-66092850F977}"/>
              </a:ext>
            </a:extLst>
          </p:cNvPr>
          <p:cNvSpPr txBox="1">
            <a:spLocks noChangeArrowheads="1"/>
          </p:cNvSpPr>
          <p:nvPr/>
        </p:nvSpPr>
        <p:spPr bwMode="auto">
          <a:xfrm>
            <a:off x="4140200" y="1125538"/>
            <a:ext cx="184150" cy="34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5" tIns="45718" rIns="91435" bIns="45718">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endParaRPr lang="en-US" altLang="it-IT" sz="1600"/>
          </a:p>
        </p:txBody>
      </p:sp>
      <p:pic>
        <p:nvPicPr>
          <p:cNvPr id="20484" name="Immagine 9" descr="logo e dicitura x word">
            <a:extLst>
              <a:ext uri="{FF2B5EF4-FFF2-40B4-BE49-F238E27FC236}">
                <a16:creationId xmlns:a16="http://schemas.microsoft.com/office/drawing/2014/main" id="{AC01A94F-9B3F-604D-ABA2-C1D41A56D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8" t="3391" r="85783" b="7626"/>
          <a:stretch>
            <a:fillRect/>
          </a:stretch>
        </p:blipFill>
        <p:spPr bwMode="auto">
          <a:xfrm>
            <a:off x="250825" y="188913"/>
            <a:ext cx="1296988"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3A575804-FBFD-B948-9973-822168438CAE}"/>
              </a:ext>
            </a:extLst>
          </p:cNvPr>
          <p:cNvSpPr/>
          <p:nvPr/>
        </p:nvSpPr>
        <p:spPr>
          <a:xfrm>
            <a:off x="2987675" y="147638"/>
            <a:ext cx="6156325" cy="862012"/>
          </a:xfrm>
          <a:prstGeom prst="rect">
            <a:avLst/>
          </a:prstGeom>
        </p:spPr>
        <p:txBody>
          <a:bodyPr>
            <a:spAutoFit/>
          </a:bodyPr>
          <a:lstStyle/>
          <a:p>
            <a:pPr algn="r">
              <a:defRPr/>
            </a:pPr>
            <a:r>
              <a:rPr lang="it-IT" sz="1600" cap="small" dirty="0">
                <a:solidFill>
                  <a:srgbClr val="006699"/>
                </a:solidFill>
                <a:latin typeface="Cambria" panose="02040503050406030204" pitchFamily="18" charset="0"/>
              </a:rPr>
              <a:t>VI Seminar </a:t>
            </a:r>
          </a:p>
          <a:p>
            <a:pPr algn="r">
              <a:defRPr/>
            </a:pPr>
            <a:r>
              <a:rPr lang="en-US" sz="1600" cap="small" dirty="0">
                <a:solidFill>
                  <a:srgbClr val="006699"/>
                </a:solidFill>
                <a:latin typeface="Cambria" panose="02040503050406030204" pitchFamily="18" charset="0"/>
              </a:rPr>
              <a:t>“INVALSI data: a tool for teaching and scientific research”</a:t>
            </a:r>
          </a:p>
          <a:p>
            <a:pPr algn="r">
              <a:defRPr/>
            </a:pPr>
            <a:r>
              <a:rPr lang="it-IT" sz="1600" cap="small" dirty="0">
                <a:solidFill>
                  <a:srgbClr val="006699"/>
                </a:solidFill>
                <a:latin typeface="Cambria" panose="02040503050406030204" pitchFamily="18" charset="0"/>
              </a:rPr>
              <a:t>Rome, November 25th – 28th, 2021</a:t>
            </a:r>
          </a:p>
        </p:txBody>
      </p:sp>
      <p:graphicFrame>
        <p:nvGraphicFramePr>
          <p:cNvPr id="3" name="Tabella 3">
            <a:extLst>
              <a:ext uri="{FF2B5EF4-FFF2-40B4-BE49-F238E27FC236}">
                <a16:creationId xmlns:a16="http://schemas.microsoft.com/office/drawing/2014/main" id="{6923C032-0D46-1F40-B50D-12A8CB294124}"/>
              </a:ext>
            </a:extLst>
          </p:cNvPr>
          <p:cNvGraphicFramePr>
            <a:graphicFrameLocks noGrp="1"/>
          </p:cNvGraphicFramePr>
          <p:nvPr/>
        </p:nvGraphicFramePr>
        <p:xfrm>
          <a:off x="287338" y="1782763"/>
          <a:ext cx="5616575" cy="4541836"/>
        </p:xfrm>
        <a:graphic>
          <a:graphicData uri="http://schemas.openxmlformats.org/drawingml/2006/table">
            <a:tbl>
              <a:tblPr firstRow="1" bandRow="1">
                <a:tableStyleId>{5C22544A-7EE6-4342-B048-85BDC9FD1C3A}</a:tableStyleId>
              </a:tblPr>
              <a:tblGrid>
                <a:gridCol w="5616575">
                  <a:extLst>
                    <a:ext uri="{9D8B030D-6E8A-4147-A177-3AD203B41FA5}">
                      <a16:colId xmlns:a16="http://schemas.microsoft.com/office/drawing/2014/main" val="20000"/>
                    </a:ext>
                  </a:extLst>
                </a:gridCol>
              </a:tblGrid>
              <a:tr h="1066882">
                <a:tc>
                  <a:txBody>
                    <a:bodyPr/>
                    <a:lstStyle/>
                    <a:p>
                      <a:r>
                        <a:rPr lang="it-IT" sz="1600"/>
                        <a:t>Q32. Per favore, indica la tua frequenza d'uso delle seguenti pratiche in classe in riferimento a ciascuna delle seguenti affermazioni. Nelle mie pratiche in classe...</a:t>
                      </a:r>
                    </a:p>
                  </a:txBody>
                  <a:tcPr marL="91428" marR="91428" marT="45718" marB="45718"/>
                </a:tc>
                <a:extLst>
                  <a:ext uri="{0D108BD9-81ED-4DB2-BD59-A6C34878D82A}">
                    <a16:rowId xmlns:a16="http://schemas.microsoft.com/office/drawing/2014/main" val="10000"/>
                  </a:ext>
                </a:extLst>
              </a:tr>
              <a:tr h="579159">
                <a:tc>
                  <a:txBody>
                    <a:bodyPr/>
                    <a:lstStyle/>
                    <a:p>
                      <a:r>
                        <a:rPr lang="it-IT" sz="1600"/>
                        <a:t>... addestro gli alunni a svolgere molti quesiti delle prove INVALSI degli anni precedenti</a:t>
                      </a:r>
                    </a:p>
                  </a:txBody>
                  <a:tcPr marL="91428" marR="91428" marT="45718" marB="45718"/>
                </a:tc>
                <a:extLst>
                  <a:ext uri="{0D108BD9-81ED-4DB2-BD59-A6C34878D82A}">
                    <a16:rowId xmlns:a16="http://schemas.microsoft.com/office/drawing/2014/main" val="10001"/>
                  </a:ext>
                </a:extLst>
              </a:tr>
              <a:tr h="579159">
                <a:tc>
                  <a:txBody>
                    <a:bodyPr/>
                    <a:lstStyle/>
                    <a:p>
                      <a:r>
                        <a:rPr lang="it-IT" sz="1600"/>
                        <a:t>... discuto con gli alunni degli aspetti tecnici di compilazione delle prove INVALSI(struttura delle prove, tempistiche, ecc.)</a:t>
                      </a:r>
                    </a:p>
                  </a:txBody>
                  <a:tcPr marL="91428" marR="91428" marT="45718" marB="45718"/>
                </a:tc>
                <a:extLst>
                  <a:ext uri="{0D108BD9-81ED-4DB2-BD59-A6C34878D82A}">
                    <a16:rowId xmlns:a16="http://schemas.microsoft.com/office/drawing/2014/main" val="10002"/>
                  </a:ext>
                </a:extLst>
              </a:tr>
              <a:tr h="579159">
                <a:tc>
                  <a:txBody>
                    <a:bodyPr/>
                    <a:lstStyle/>
                    <a:p>
                      <a:r>
                        <a:rPr lang="it-IT" sz="1600"/>
                        <a:t>... rifletto con gli alunni al fine di trovare strategie «veloci» e «furbe» per risolvere i quesiti delle prove INVALSI</a:t>
                      </a:r>
                    </a:p>
                  </a:txBody>
                  <a:tcPr marL="91428" marR="91428" marT="45718" marB="45718"/>
                </a:tc>
                <a:extLst>
                  <a:ext uri="{0D108BD9-81ED-4DB2-BD59-A6C34878D82A}">
                    <a16:rowId xmlns:a16="http://schemas.microsoft.com/office/drawing/2014/main" val="10003"/>
                  </a:ext>
                </a:extLst>
              </a:tr>
              <a:tr h="579159">
                <a:tc>
                  <a:txBody>
                    <a:bodyPr/>
                    <a:lstStyle/>
                    <a:p>
                      <a:r>
                        <a:rPr lang="it-IT" sz="1600"/>
                        <a:t>... traggo spunto dalle prove INVALSI per attività relative all'argomentazione in matematica</a:t>
                      </a:r>
                    </a:p>
                  </a:txBody>
                  <a:tcPr marL="91428" marR="91428" marT="45718" marB="45718"/>
                </a:tc>
                <a:extLst>
                  <a:ext uri="{0D108BD9-81ED-4DB2-BD59-A6C34878D82A}">
                    <a16:rowId xmlns:a16="http://schemas.microsoft.com/office/drawing/2014/main" val="10004"/>
                  </a:ext>
                </a:extLst>
              </a:tr>
              <a:tr h="579159">
                <a:tc>
                  <a:txBody>
                    <a:bodyPr/>
                    <a:lstStyle/>
                    <a:p>
                      <a:r>
                        <a:rPr lang="it-IT" sz="1600"/>
                        <a:t>... traggo spunto dalle prove INVALSI per attività relative al </a:t>
                      </a:r>
                      <a:r>
                        <a:rPr lang="it-IT" sz="1600" err="1"/>
                        <a:t>problem</a:t>
                      </a:r>
                      <a:r>
                        <a:rPr lang="it-IT" sz="1600"/>
                        <a:t> solving</a:t>
                      </a:r>
                    </a:p>
                  </a:txBody>
                  <a:tcPr marL="91428" marR="91428" marT="45718" marB="45718"/>
                </a:tc>
                <a:extLst>
                  <a:ext uri="{0D108BD9-81ED-4DB2-BD59-A6C34878D82A}">
                    <a16:rowId xmlns:a16="http://schemas.microsoft.com/office/drawing/2014/main" val="10005"/>
                  </a:ext>
                </a:extLst>
              </a:tr>
              <a:tr h="579159">
                <a:tc>
                  <a:txBody>
                    <a:bodyPr/>
                    <a:lstStyle/>
                    <a:p>
                      <a:r>
                        <a:rPr lang="it-IT" sz="1600"/>
                        <a:t>... traggo spunto dalle prove INVALSI per attività relative alla giustificazione delle proprie risposte</a:t>
                      </a:r>
                    </a:p>
                  </a:txBody>
                  <a:tcPr marL="91428" marR="91428" marT="45718" marB="45718"/>
                </a:tc>
                <a:extLst>
                  <a:ext uri="{0D108BD9-81ED-4DB2-BD59-A6C34878D82A}">
                    <a16:rowId xmlns:a16="http://schemas.microsoft.com/office/drawing/2014/main" val="10006"/>
                  </a:ext>
                </a:extLst>
              </a:tr>
            </a:tbl>
          </a:graphicData>
        </a:graphic>
      </p:graphicFrame>
      <p:sp>
        <p:nvSpPr>
          <p:cNvPr id="4" name="Rettangolo con angoli arrotondati 3">
            <a:extLst>
              <a:ext uri="{FF2B5EF4-FFF2-40B4-BE49-F238E27FC236}">
                <a16:creationId xmlns:a16="http://schemas.microsoft.com/office/drawing/2014/main" id="{6F8017A5-698D-2247-99F8-1472DA7B03BA}"/>
              </a:ext>
            </a:extLst>
          </p:cNvPr>
          <p:cNvSpPr/>
          <p:nvPr/>
        </p:nvSpPr>
        <p:spPr>
          <a:xfrm>
            <a:off x="260444" y="2867025"/>
            <a:ext cx="5606956" cy="17682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Rettangolo con angoli arrotondati 8">
            <a:extLst>
              <a:ext uri="{FF2B5EF4-FFF2-40B4-BE49-F238E27FC236}">
                <a16:creationId xmlns:a16="http://schemas.microsoft.com/office/drawing/2014/main" id="{E17291E5-9298-D343-A13D-7F4CC458C7B1}"/>
              </a:ext>
            </a:extLst>
          </p:cNvPr>
          <p:cNvSpPr/>
          <p:nvPr/>
        </p:nvSpPr>
        <p:spPr>
          <a:xfrm>
            <a:off x="246997" y="4648013"/>
            <a:ext cx="5606956" cy="1862417"/>
          </a:xfrm>
          <a:prstGeom prst="round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6" name="Connettore 2 5">
            <a:extLst>
              <a:ext uri="{FF2B5EF4-FFF2-40B4-BE49-F238E27FC236}">
                <a16:creationId xmlns:a16="http://schemas.microsoft.com/office/drawing/2014/main" id="{C4E39599-FD0A-334B-8852-A9F615D6D45E}"/>
              </a:ext>
            </a:extLst>
          </p:cNvPr>
          <p:cNvCxnSpPr>
            <a:cxnSpLocks/>
            <a:stCxn id="4" idx="3"/>
          </p:cNvCxnSpPr>
          <p:nvPr/>
        </p:nvCxnSpPr>
        <p:spPr>
          <a:xfrm>
            <a:off x="5867400" y="3751169"/>
            <a:ext cx="936625" cy="508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a:extLst>
              <a:ext uri="{FF2B5EF4-FFF2-40B4-BE49-F238E27FC236}">
                <a16:creationId xmlns:a16="http://schemas.microsoft.com/office/drawing/2014/main" id="{8472846C-EB48-AA41-9FF7-A3ECBA73D4E6}"/>
              </a:ext>
            </a:extLst>
          </p:cNvPr>
          <p:cNvCxnSpPr>
            <a:cxnSpLocks/>
          </p:cNvCxnSpPr>
          <p:nvPr/>
        </p:nvCxnSpPr>
        <p:spPr>
          <a:xfrm>
            <a:off x="5867400" y="5510213"/>
            <a:ext cx="936625" cy="7778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0508" name="CasellaDiTesto 9">
            <a:extLst>
              <a:ext uri="{FF2B5EF4-FFF2-40B4-BE49-F238E27FC236}">
                <a16:creationId xmlns:a16="http://schemas.microsoft.com/office/drawing/2014/main" id="{AF097A89-F02D-924E-8F03-2BCFB4B3ADF1}"/>
              </a:ext>
            </a:extLst>
          </p:cNvPr>
          <p:cNvSpPr txBox="1">
            <a:spLocks noChangeArrowheads="1"/>
          </p:cNvSpPr>
          <p:nvPr/>
        </p:nvSpPr>
        <p:spPr bwMode="auto">
          <a:xfrm>
            <a:off x="6783388" y="3409950"/>
            <a:ext cx="20875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it-IT" altLang="it-IT" sz="2400" b="1">
                <a:solidFill>
                  <a:srgbClr val="FF0000"/>
                </a:solidFill>
                <a:latin typeface="Cambria" panose="02040503050406030204" pitchFamily="18" charset="0"/>
              </a:rPr>
              <a:t>Teaching to the test</a:t>
            </a:r>
          </a:p>
        </p:txBody>
      </p:sp>
      <p:sp>
        <p:nvSpPr>
          <p:cNvPr id="20509" name="CasellaDiTesto 13">
            <a:extLst>
              <a:ext uri="{FF2B5EF4-FFF2-40B4-BE49-F238E27FC236}">
                <a16:creationId xmlns:a16="http://schemas.microsoft.com/office/drawing/2014/main" id="{DC072727-E00F-C046-B261-3B93424EF6DE}"/>
              </a:ext>
            </a:extLst>
          </p:cNvPr>
          <p:cNvSpPr txBox="1">
            <a:spLocks noChangeArrowheads="1"/>
          </p:cNvSpPr>
          <p:nvPr/>
        </p:nvSpPr>
        <p:spPr bwMode="auto">
          <a:xfrm>
            <a:off x="6783388" y="5203825"/>
            <a:ext cx="2303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a:r>
              <a:rPr lang="it-IT" altLang="it-IT" sz="2400" b="1">
                <a:solidFill>
                  <a:srgbClr val="0000FF"/>
                </a:solidFill>
                <a:latin typeface="Cambria" panose="02040503050406030204" pitchFamily="18" charset="0"/>
              </a:rPr>
              <a:t>Teaching with the test</a:t>
            </a:r>
          </a:p>
        </p:txBody>
      </p:sp>
      <p:sp>
        <p:nvSpPr>
          <p:cNvPr id="20510" name="CasellaDiTesto 2">
            <a:extLst>
              <a:ext uri="{FF2B5EF4-FFF2-40B4-BE49-F238E27FC236}">
                <a16:creationId xmlns:a16="http://schemas.microsoft.com/office/drawing/2014/main" id="{8B1258C9-E3B9-7945-8DB4-847D6A9EAE1A}"/>
              </a:ext>
            </a:extLst>
          </p:cNvPr>
          <p:cNvSpPr txBox="1">
            <a:spLocks noChangeArrowheads="1"/>
          </p:cNvSpPr>
          <p:nvPr/>
        </p:nvSpPr>
        <p:spPr bwMode="auto">
          <a:xfrm>
            <a:off x="6065838" y="1844675"/>
            <a:ext cx="2794000" cy="830263"/>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a:solidFill>
                  <a:srgbClr val="006699"/>
                </a:solidFill>
                <a:latin typeface="Cambria" panose="02040503050406030204" pitchFamily="18" charset="0"/>
              </a:rPr>
              <a:t>66% of explained variance</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Presentazione su schermo (4:3)</PresentationFormat>
  <Slides>16</Slides>
  <Notes>15</Notes>
  <HiddenSlides>0</HiddenSlide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Robi</dc:creator>
  <cp:lastModifiedBy>Ottavio Giulio Rizzo</cp:lastModifiedBy>
  <cp:revision>2</cp:revision>
  <cp:lastPrinted>2017-10-04T11:35:16Z</cp:lastPrinted>
  <dcterms:created xsi:type="dcterms:W3CDTF">2008-02-04T09:15:02Z</dcterms:created>
  <dcterms:modified xsi:type="dcterms:W3CDTF">2021-11-25T14:03:38Z</dcterms:modified>
</cp:coreProperties>
</file>