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7" r:id="rId12"/>
    <p:sldId id="268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E8F2"/>
    <a:srgbClr val="010101"/>
    <a:srgbClr val="196B24"/>
    <a:srgbClr val="2DFE2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44250-3489-4634-BD6A-C8EF1A680F99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1A3FC-9257-43A0-B24D-F17955668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48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84001-83A8-0172-371B-F979DBC95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F5E8F1-0EEE-3AA9-90A6-7284828D8D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7AB39-9690-FF10-458D-1431DE52C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4CAF0-EB0A-3840-9BBF-916250ED1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D8563-C3B7-5206-1129-B8419A4BB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27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70A5F-2E2B-E9F6-2C9E-8C9BD3987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58A3B6-0C45-E236-E7DB-F4920492A2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719F5-D724-7717-68A0-13B4AB870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AEFC1-13B7-726D-629E-3E157377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BC3C8-7B33-2C9A-E688-F0D57A4EC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21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8016CA-AC9D-5F0C-4CCF-D94AA7F332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5F3115-5125-656B-9993-FDE7A088E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72710-757D-B074-E05D-71E1F4C70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C7A27-71FB-F923-051F-D6ED6692B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EEE5A-AE9D-BF4E-1454-51802C055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202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D470F-2E74-1FA3-B07E-9851EF24C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8D3C6-F2C7-6BEC-2CB2-7CCE1762D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94451-1F2C-D8A6-AF49-78EB42064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BAEAE-E852-D0E9-B0A0-23427937B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C5307A-0237-F0BB-D2A7-451A3E69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342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D61E3-0C2E-8AA7-268E-51C285ACE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F8A78-A4B9-65C3-015B-386C8E76E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EC63F-598A-348C-8B1C-5F0C5CF57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9AE73-1255-C975-E153-CEE35D2C2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52219-5C60-EBCB-DC55-DECB8DC38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28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2D9DF-91AA-5992-7029-A3C3715D2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B6980-99BD-9E21-62E7-AC0C52FA6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C12303-344B-089E-23D4-2B5E96C22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3C11CC-2A07-FBAB-5AA4-D146233E6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1F971-9992-6121-3B6E-6C0BC1207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576AE-8022-5BB5-C7C9-7E923FE4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11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5620E-C151-0140-5000-FB9F742C2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79F3A7-69F4-BF50-EB5B-55813C5A8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EAB5C-BD5D-CB56-E468-7AADF972D8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726D3-C60E-B63F-30DE-79D40A3314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56BD53-55AE-F793-1801-9FBCF4C1CD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893021-2320-6EB0-4CDA-25C5046B6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E9F425-DDF2-88BE-A72D-C957D8757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4F8251-BDE1-F976-50DA-CACF021D1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47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BBD63-8B7A-F35D-E8F1-7AB97B6F8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4DCBCB-5F21-DFAB-C7AB-3A8C63415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843016-DED2-C4F5-8929-75779225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97EF5-E380-7A7C-999B-3B7EC6B06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656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2124BF-162A-A3E1-841F-AC0F3F475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03FD3-388D-5D77-EDF3-690F31BF1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61ABEA-A80C-20BD-548B-428B3F618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558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42853-A417-973C-3409-CFE4AFA3D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6D0C9-C9F6-17CF-50BC-302AF9DC3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A309BF-DA9D-5E0E-826D-721B7D1EA1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B05EF2-0937-5B35-617D-3C6BA43C1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C7807-1EBF-113C-3711-B2875237A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A6C25-FD0F-F8D8-2D69-5221DF32C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832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53B7F-BA12-FEC2-A6E8-54AFA5336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950703-CF27-B5A0-821A-C22F65A0F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808A56-507B-21AB-EF24-9809D4B84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F039CF-8A2E-B94F-0868-BFCCFD0C0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6FCD6D-FAB4-004F-B927-D851D5104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03FADA-24CF-09F0-828C-7890B1DDB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411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A69612-84D3-7523-6173-DF48F9FD6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6E003-B245-05D9-4F3E-424A16C66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7F075-37FB-EA19-11A5-D3B651DBAA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CFBE20-70A2-4547-8098-7334DB284603}" type="datetimeFigureOut">
              <a:rPr lang="en-GB" smtClean="0"/>
              <a:t>30/11/2025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7C522-5B1F-AF54-C2F8-8B2FAC5FD9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6CC6E-47CE-B8C0-D69B-793F0BD52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803C38-2B51-4986-8180-06504C027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86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3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5.png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jpe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jpeg"/><Relationship Id="rId7" Type="http://schemas.openxmlformats.org/officeDocument/2006/relationships/oleObject" Target="../embeddings/oleObject2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7.emf"/><Relationship Id="rId7" Type="http://schemas.openxmlformats.org/officeDocument/2006/relationships/oleObject" Target="../embeddings/oleObject3.bin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3.png"/><Relationship Id="rId5" Type="http://schemas.openxmlformats.org/officeDocument/2006/relationships/image" Target="../media/image2.jpeg"/><Relationship Id="rId10" Type="http://schemas.openxmlformats.org/officeDocument/2006/relationships/image" Target="../media/image9.emf"/><Relationship Id="rId4" Type="http://schemas.openxmlformats.org/officeDocument/2006/relationships/image" Target="../media/image1.png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7.emf"/><Relationship Id="rId7" Type="http://schemas.openxmlformats.org/officeDocument/2006/relationships/oleObject" Target="../embeddings/oleObject5.bin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3.png"/><Relationship Id="rId5" Type="http://schemas.openxmlformats.org/officeDocument/2006/relationships/image" Target="../media/image2.jpeg"/><Relationship Id="rId10" Type="http://schemas.openxmlformats.org/officeDocument/2006/relationships/image" Target="../media/image11.emf"/><Relationship Id="rId4" Type="http://schemas.openxmlformats.org/officeDocument/2006/relationships/image" Target="../media/image1.png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2.jpeg"/><Relationship Id="rId7" Type="http://schemas.openxmlformats.org/officeDocument/2006/relationships/oleObject" Target="../embeddings/oleObject7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11" Type="http://schemas.openxmlformats.org/officeDocument/2006/relationships/image" Target="../media/image3.png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3.e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3.png"/><Relationship Id="rId3" Type="http://schemas.openxmlformats.org/officeDocument/2006/relationships/image" Target="../media/image2.jpeg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2.e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14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1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5.pn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C9A95902-8DFD-8DD5-8116-04FF05CD48FE}"/>
              </a:ext>
            </a:extLst>
          </p:cNvPr>
          <p:cNvGrpSpPr/>
          <p:nvPr/>
        </p:nvGrpSpPr>
        <p:grpSpPr>
          <a:xfrm rot="10800000">
            <a:off x="9349676" y="161210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5FF2605-5539-FEC8-BF9D-E8449F82C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D74299D-9E8A-63D6-E102-D7C2CBFEE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1CE795A-31E5-47D9-84BF-6D675108F75B}"/>
              </a:ext>
            </a:extLst>
          </p:cNvPr>
          <p:cNvGrpSpPr/>
          <p:nvPr/>
        </p:nvGrpSpPr>
        <p:grpSpPr>
          <a:xfrm>
            <a:off x="-2338873" y="3793390"/>
            <a:ext cx="4397829" cy="4397829"/>
            <a:chOff x="-2338873" y="3793390"/>
            <a:chExt cx="4397829" cy="43978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39325D8-0458-13E9-60B2-9887F54BC3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2B664FF-C2FE-FBFE-E672-7EDAE455A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22FF5BE-AC86-6172-D0A4-F8A36100FDEC}"/>
              </a:ext>
            </a:extLst>
          </p:cNvPr>
          <p:cNvSpPr/>
          <p:nvPr/>
        </p:nvSpPr>
        <p:spPr>
          <a:xfrm>
            <a:off x="0" y="0"/>
            <a:ext cx="12192000" cy="22804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3F06DCDB-9531-400F-64C3-BC6D81548D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890" y="161210"/>
            <a:ext cx="1372219" cy="1991855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9" name="Picture 18" descr="A blue and white logo&#10;&#10;AI-generated content may be incorrect.">
            <a:extLst>
              <a:ext uri="{FF2B5EF4-FFF2-40B4-BE49-F238E27FC236}">
                <a16:creationId xmlns:a16="http://schemas.microsoft.com/office/drawing/2014/main" id="{7182BE6D-EC22-8AE6-221F-AEEDE91E39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262" y="191140"/>
            <a:ext cx="3562883" cy="1913278"/>
          </a:xfrm>
          <a:prstGeom prst="rect">
            <a:avLst/>
          </a:prstGeom>
        </p:spPr>
      </p:pic>
      <p:pic>
        <p:nvPicPr>
          <p:cNvPr id="1026" name="Picture 2" descr="PassaLab – Prof. Daniele Passarella's Research Group">
            <a:extLst>
              <a:ext uri="{FF2B5EF4-FFF2-40B4-BE49-F238E27FC236}">
                <a16:creationId xmlns:a16="http://schemas.microsoft.com/office/drawing/2014/main" id="{5888B41F-5A70-658B-E6C5-3DD09D7E7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70" y="263926"/>
            <a:ext cx="1533055" cy="176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50A7621-6583-DF4B-DC44-AC82A658D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755" y="271286"/>
            <a:ext cx="1771702" cy="177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F9EAA02-148A-20E6-3C13-EF730C561660}"/>
              </a:ext>
            </a:extLst>
          </p:cNvPr>
          <p:cNvSpPr txBox="1"/>
          <p:nvPr/>
        </p:nvSpPr>
        <p:spPr>
          <a:xfrm>
            <a:off x="2868057" y="2344205"/>
            <a:ext cx="645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Merck young chemists’ symposium 2025 XXIV edition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C98BAD-B056-29C0-083B-C39929A5C880}"/>
              </a:ext>
            </a:extLst>
          </p:cNvPr>
          <p:cNvSpPr txBox="1"/>
          <p:nvPr/>
        </p:nvSpPr>
        <p:spPr>
          <a:xfrm>
            <a:off x="2641341" y="5663384"/>
            <a:ext cx="8754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Michela Galli</a:t>
            </a:r>
          </a:p>
          <a:p>
            <a:pPr algn="r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2</a:t>
            </a:r>
            <a:r>
              <a:rPr lang="en-GB" b="1" baseline="30000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nd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year PhD student in Industrial Chemistry</a:t>
            </a:r>
          </a:p>
          <a:p>
            <a:pPr algn="r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University of Milan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3FC005-0F9E-482F-98FD-389438C0173B}"/>
              </a:ext>
            </a:extLst>
          </p:cNvPr>
          <p:cNvSpPr txBox="1"/>
          <p:nvPr/>
        </p:nvSpPr>
        <p:spPr>
          <a:xfrm>
            <a:off x="1996295" y="3820771"/>
            <a:ext cx="8199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Functionalization of E3-ligase recruiters in the </a:t>
            </a:r>
            <a:r>
              <a:rPr lang="en-GB" sz="2400" b="1" i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green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solvent </a:t>
            </a:r>
            <a:r>
              <a:rPr lang="en-GB" sz="2400" b="1" dirty="0" err="1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Cyrene</a:t>
            </a:r>
            <a:r>
              <a:rPr lang="en-GB" sz="2400" b="1" baseline="30000" dirty="0" err="1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TM</a:t>
            </a:r>
            <a:r>
              <a:rPr lang="en-GB" sz="2400" b="1" baseline="30000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: a sustainable approach for the synthesis of PROTACs precursors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0D4BEC3-3A6E-5ABD-315E-EB403A85B095}"/>
              </a:ext>
            </a:extLst>
          </p:cNvPr>
          <p:cNvSpPr/>
          <p:nvPr/>
        </p:nvSpPr>
        <p:spPr>
          <a:xfrm>
            <a:off x="1953755" y="3627090"/>
            <a:ext cx="8241947" cy="1716091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94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69C57-D861-F0A7-81CA-C51148F2B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CD3F7DA8-B677-5CEA-CD68-879E51140F55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669708A-F69B-38D3-2415-E0A9187B1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B8B1471-6925-3D05-B8C4-1CED1590C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B059CC20-644F-E2D8-5F91-6FEC77203768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0E595938-7738-1C16-1E2B-76DF1E85F0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CCD1C13-B278-F566-54B6-6849562AE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870740-BDBD-3D20-9E4C-90CB9F1510C7}"/>
              </a:ext>
            </a:extLst>
          </p:cNvPr>
          <p:cNvSpPr txBox="1"/>
          <p:nvPr/>
        </p:nvSpPr>
        <p:spPr>
          <a:xfrm>
            <a:off x="1200837" y="433126"/>
            <a:ext cx="9790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(VH-032)-Me functionalization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8DC1AC0-E9FD-003D-FF8A-1483FEADB8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175889"/>
              </p:ext>
            </p:extLst>
          </p:nvPr>
        </p:nvGraphicFramePr>
        <p:xfrm>
          <a:off x="2694856" y="1403785"/>
          <a:ext cx="7220481" cy="2222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5870310" imgH="1807261" progId="ChemDraw.Document.6.0">
                  <p:embed/>
                </p:oleObj>
              </mc:Choice>
              <mc:Fallback>
                <p:oleObj name="CS ChemDraw Drawing" r:id="rId5" imgW="5870310" imgH="1807261" progId="ChemDraw.Document.6.0">
                  <p:embed/>
                  <p:pic>
                    <p:nvPicPr>
                      <p:cNvPr id="1107" name="Object 1106">
                        <a:extLst>
                          <a:ext uri="{FF2B5EF4-FFF2-40B4-BE49-F238E27FC236}">
                            <a16:creationId xmlns:a16="http://schemas.microsoft.com/office/drawing/2014/main" id="{3D4D6EB2-32EE-C12E-E7C6-0AD74BDB8F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4856" y="1403785"/>
                        <a:ext cx="7220481" cy="22229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4FEAB56-8F02-55BB-4B6D-507A0772EA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499420"/>
              </p:ext>
            </p:extLst>
          </p:nvPr>
        </p:nvGraphicFramePr>
        <p:xfrm>
          <a:off x="1114677" y="3768759"/>
          <a:ext cx="10380837" cy="2832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8439705" imgH="2302782" progId="ChemDraw.Document.6.0">
                  <p:embed/>
                </p:oleObj>
              </mc:Choice>
              <mc:Fallback>
                <p:oleObj name="CS ChemDraw Drawing" r:id="rId7" imgW="8439705" imgH="2302782" progId="ChemDraw.Document.6.0">
                  <p:embed/>
                  <p:pic>
                    <p:nvPicPr>
                      <p:cNvPr id="1111" name="Object 1110">
                        <a:extLst>
                          <a:ext uri="{FF2B5EF4-FFF2-40B4-BE49-F238E27FC236}">
                            <a16:creationId xmlns:a16="http://schemas.microsoft.com/office/drawing/2014/main" id="{BEDF9FB2-BD14-73C8-47EC-2F216408BF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14677" y="3768759"/>
                        <a:ext cx="10380837" cy="28324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blue and white logo&#10;&#10;AI-generated content may be incorrect.">
            <a:extLst>
              <a:ext uri="{FF2B5EF4-FFF2-40B4-BE49-F238E27FC236}">
                <a16:creationId xmlns:a16="http://schemas.microsoft.com/office/drawing/2014/main" id="{9608CD75-94A6-29D6-5C70-9D1E6B8A43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1CDA43-910B-3FE4-70B3-7F3FD5EC9362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37690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30EB0-2852-F70E-D695-8DF3C7567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CB5FA362-1671-41CD-7504-872EEC556F18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B9BDBFE-3240-69AC-003B-26FB5258FA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E589AC7-3753-7960-582D-AFEC728B5D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E8AFCAFE-D02A-1FD7-CA7A-CB3BCE8EEA6C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E7F3FAA8-200E-18D3-C7DF-F833B803D5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5EF8B12-B72A-FD7C-42DA-069636E58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13F9E8-3EDE-BEC2-5BB5-11130A3E2F34}"/>
              </a:ext>
            </a:extLst>
          </p:cNvPr>
          <p:cNvSpPr txBox="1"/>
          <p:nvPr/>
        </p:nvSpPr>
        <p:spPr>
          <a:xfrm>
            <a:off x="1200837" y="433126"/>
            <a:ext cx="9790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Lenalidomide - Gram scale reaction and Cyrene recovery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5C9E008-5758-373B-612A-B21A37E8C9C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8221" b="68876"/>
          <a:stretch>
            <a:fillRect/>
          </a:stretch>
        </p:blipFill>
        <p:spPr>
          <a:xfrm>
            <a:off x="92080" y="3012420"/>
            <a:ext cx="1712752" cy="2070457"/>
          </a:xfrm>
          <a:prstGeom prst="rect">
            <a:avLst/>
          </a:prstGeom>
        </p:spPr>
      </p:pic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BBF8AAA3-7334-1268-1FDB-CB53A2E965EF}"/>
              </a:ext>
            </a:extLst>
          </p:cNvPr>
          <p:cNvSpPr/>
          <p:nvPr/>
        </p:nvSpPr>
        <p:spPr>
          <a:xfrm>
            <a:off x="298142" y="5580502"/>
            <a:ext cx="1825562" cy="1070864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1.0 g 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(3.85 mmol)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69% yield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A6BBF18-F9BB-429C-ED92-941FBEC5B8B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266" t="5140" r="88530" b="66821"/>
          <a:stretch>
            <a:fillRect/>
          </a:stretch>
        </p:blipFill>
        <p:spPr>
          <a:xfrm>
            <a:off x="6938233" y="3323646"/>
            <a:ext cx="1196331" cy="1680004"/>
          </a:xfrm>
          <a:prstGeom prst="rect">
            <a:avLst/>
          </a:prstGeom>
        </p:spPr>
      </p:pic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C46227D-73A9-E2F7-2EE8-21A8952329AC}"/>
              </a:ext>
            </a:extLst>
          </p:cNvPr>
          <p:cNvSpPr/>
          <p:nvPr/>
        </p:nvSpPr>
        <p:spPr>
          <a:xfrm>
            <a:off x="1245626" y="1481544"/>
            <a:ext cx="2853513" cy="52322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Synthesis of compound </a:t>
            </a:r>
            <a:r>
              <a:rPr lang="en-GB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1</a:t>
            </a:r>
            <a:endParaRPr lang="en-GB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A7EB89AB-9DE3-CA07-1AF4-D297255C63F1}"/>
              </a:ext>
            </a:extLst>
          </p:cNvPr>
          <p:cNvSpPr/>
          <p:nvPr/>
        </p:nvSpPr>
        <p:spPr>
          <a:xfrm>
            <a:off x="7447043" y="1480764"/>
            <a:ext cx="2996724" cy="52322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Synthesis of compound </a:t>
            </a:r>
            <a:r>
              <a:rPr lang="en-GB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14</a:t>
            </a:r>
            <a:endParaRPr lang="en-GB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3B253467-BA65-4E0B-ACF6-B3C61345CA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51" b="89744" l="9868" r="89803">
                        <a14:foregroundMark x1="38303" y1="19952" x2="44079" y2="13782"/>
                        <a14:foregroundMark x1="16776" y1="42949" x2="36582" y2="21791"/>
                        <a14:foregroundMark x1="25691" y1="45279" x2="23684" y2="48718"/>
                        <a14:foregroundMark x1="44079" y1="13782" x2="41086" y2="18910"/>
                        <a14:foregroundMark x1="23684" y1="48718" x2="15461" y2="44551"/>
                        <a14:foregroundMark x1="51645" y1="7051" x2="54276" y2="8974"/>
                        <a14:foregroundMark x1="78974" y1="53205" x2="79934" y2="55449"/>
                        <a14:foregroundMark x1="79729" y1="56148" x2="79276" y2="57692"/>
                        <a14:foregroundMark x1="79934" y1="55449" x2="79890" y2="55598"/>
                        <a14:foregroundMark x1="79276" y1="57692" x2="79276" y2="57692"/>
                        <a14:backgroundMark x1="26645" y1="46474" x2="41118" y2="24679"/>
                        <a14:backgroundMark x1="25987" y1="44551" x2="40789" y2="24038"/>
                        <a14:backgroundMark x1="25658" y1="49359" x2="25658" y2="44551"/>
                        <a14:backgroundMark x1="33553" y1="27885" x2="37829" y2="25641"/>
                        <a14:backgroundMark x1="36513" y1="26923" x2="41776" y2="23718"/>
                        <a14:backgroundMark x1="76645" y1="53205" x2="76645" y2="53205"/>
                        <a14:backgroundMark x1="78289" y1="50962" x2="78289" y2="50962"/>
                        <a14:backgroundMark x1="77632" y1="48077" x2="75658" y2="41346"/>
                        <a14:backgroundMark x1="77961" y1="52564" x2="77961" y2="52564"/>
                        <a14:backgroundMark x1="78618" y1="52244" x2="65461" y2="24679"/>
                        <a14:backgroundMark x1="72368" y1="40064" x2="70724" y2="29167"/>
                        <a14:backgroundMark x1="71382" y1="29808" x2="71711" y2="34295"/>
                        <a14:backgroundMark x1="73026" y1="34615" x2="65789" y2="28526"/>
                        <a14:backgroundMark x1="67105" y1="28205" x2="64474" y2="24038"/>
                        <a14:backgroundMark x1="67763" y1="25641" x2="65461" y2="237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42236" y="3816757"/>
            <a:ext cx="1460723" cy="1499162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5F88BA3-116F-E8C6-58EF-60AC74ADF2C7}"/>
              </a:ext>
            </a:extLst>
          </p:cNvPr>
          <p:cNvCxnSpPr>
            <a:cxnSpLocks/>
          </p:cNvCxnSpPr>
          <p:nvPr/>
        </p:nvCxnSpPr>
        <p:spPr>
          <a:xfrm>
            <a:off x="2011911" y="4490651"/>
            <a:ext cx="137045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37FF3591-7B53-3933-3211-A334ED542C30}"/>
              </a:ext>
            </a:extLst>
          </p:cNvPr>
          <p:cNvSpPr/>
          <p:nvPr/>
        </p:nvSpPr>
        <p:spPr>
          <a:xfrm>
            <a:off x="3733162" y="3012420"/>
            <a:ext cx="1271239" cy="76903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Cyrene recovery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AF7C6C-BA76-D6D5-7BD0-5FF41C01F216}"/>
              </a:ext>
            </a:extLst>
          </p:cNvPr>
          <p:cNvSpPr txBox="1"/>
          <p:nvPr/>
        </p:nvSpPr>
        <p:spPr>
          <a:xfrm>
            <a:off x="4049726" y="435253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71%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3E9E9DAE-03AC-A52E-A762-B3EF11975AEE}"/>
              </a:ext>
            </a:extLst>
          </p:cNvPr>
          <p:cNvSpPr/>
          <p:nvPr/>
        </p:nvSpPr>
        <p:spPr>
          <a:xfrm>
            <a:off x="3456001" y="5580502"/>
            <a:ext cx="1825562" cy="1070864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2</a:t>
            </a:r>
            <a:r>
              <a:rPr lang="en-GB" baseline="30000" dirty="0">
                <a:solidFill>
                  <a:schemeClr val="tx1"/>
                </a:solidFill>
                <a:latin typeface="Palatino Linotype" panose="02040502050505030304" pitchFamily="18" charset="0"/>
              </a:rPr>
              <a:t>nd</a:t>
            </a:r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 cycle: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67% yield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6C97947-A19B-B6B6-B070-565F46976D03}"/>
              </a:ext>
            </a:extLst>
          </p:cNvPr>
          <p:cNvCxnSpPr>
            <a:cxnSpLocks/>
          </p:cNvCxnSpPr>
          <p:nvPr/>
        </p:nvCxnSpPr>
        <p:spPr>
          <a:xfrm>
            <a:off x="4288660" y="5135652"/>
            <a:ext cx="0" cy="3764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26" name="Group 1025">
            <a:extLst>
              <a:ext uri="{FF2B5EF4-FFF2-40B4-BE49-F238E27FC236}">
                <a16:creationId xmlns:a16="http://schemas.microsoft.com/office/drawing/2014/main" id="{6F2B9B05-1854-6CBC-3D67-26BDF087AFFC}"/>
              </a:ext>
            </a:extLst>
          </p:cNvPr>
          <p:cNvGrpSpPr/>
          <p:nvPr/>
        </p:nvGrpSpPr>
        <p:grpSpPr>
          <a:xfrm>
            <a:off x="2165699" y="2136275"/>
            <a:ext cx="944550" cy="2230590"/>
            <a:chOff x="2073620" y="2161676"/>
            <a:chExt cx="944550" cy="2230590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BB807FC4-8D48-FFF2-16E0-4AB3C4D0D8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</a:blip>
            <a:srcRect l="28224" t="585" r="64663" b="62699"/>
            <a:stretch>
              <a:fillRect/>
            </a:stretch>
          </p:blipFill>
          <p:spPr>
            <a:xfrm>
              <a:off x="2073620" y="2161676"/>
              <a:ext cx="944550" cy="2230590"/>
            </a:xfrm>
            <a:prstGeom prst="rect">
              <a:avLst/>
            </a:prstGeom>
          </p:spPr>
        </p:pic>
        <p:sp>
          <p:nvSpPr>
            <p:cNvPr id="1024" name="Rectangle 1023">
              <a:extLst>
                <a:ext uri="{FF2B5EF4-FFF2-40B4-BE49-F238E27FC236}">
                  <a16:creationId xmlns:a16="http://schemas.microsoft.com/office/drawing/2014/main" id="{68E00196-7816-BD85-00A0-76565CC4D7D8}"/>
                </a:ext>
              </a:extLst>
            </p:cNvPr>
            <p:cNvSpPr/>
            <p:nvPr/>
          </p:nvSpPr>
          <p:spPr>
            <a:xfrm>
              <a:off x="2390172" y="3037821"/>
              <a:ext cx="462987" cy="323654"/>
            </a:xfrm>
            <a:prstGeom prst="rect">
              <a:avLst/>
            </a:prstGeom>
            <a:solidFill>
              <a:srgbClr val="CBE8F2"/>
            </a:solidFill>
            <a:ln>
              <a:solidFill>
                <a:srgbClr val="CBE8F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5" name="Rectangle 1024">
              <a:extLst>
                <a:ext uri="{FF2B5EF4-FFF2-40B4-BE49-F238E27FC236}">
                  <a16:creationId xmlns:a16="http://schemas.microsoft.com/office/drawing/2014/main" id="{84EA06FB-0911-A174-BC8E-D61A35CF7311}"/>
                </a:ext>
              </a:extLst>
            </p:cNvPr>
            <p:cNvSpPr/>
            <p:nvPr/>
          </p:nvSpPr>
          <p:spPr>
            <a:xfrm>
              <a:off x="2443328" y="3066513"/>
              <a:ext cx="462987" cy="204205"/>
            </a:xfrm>
            <a:prstGeom prst="rect">
              <a:avLst/>
            </a:prstGeom>
            <a:solidFill>
              <a:srgbClr val="CBE8F2"/>
            </a:solidFill>
            <a:ln>
              <a:solidFill>
                <a:srgbClr val="CBE8F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30" name="Straight Arrow Connector 1029">
            <a:extLst>
              <a:ext uri="{FF2B5EF4-FFF2-40B4-BE49-F238E27FC236}">
                <a16:creationId xmlns:a16="http://schemas.microsoft.com/office/drawing/2014/main" id="{1BDB9F63-3F0C-FBCE-368E-23009AAD55E5}"/>
              </a:ext>
            </a:extLst>
          </p:cNvPr>
          <p:cNvCxnSpPr>
            <a:cxnSpLocks/>
          </p:cNvCxnSpPr>
          <p:nvPr/>
        </p:nvCxnSpPr>
        <p:spPr>
          <a:xfrm>
            <a:off x="1210923" y="4999876"/>
            <a:ext cx="0" cy="452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32" name="Rectangle: Rounded Corners 1031">
            <a:extLst>
              <a:ext uri="{FF2B5EF4-FFF2-40B4-BE49-F238E27FC236}">
                <a16:creationId xmlns:a16="http://schemas.microsoft.com/office/drawing/2014/main" id="{1E394A54-E3F8-5D88-46D1-7F9172E74EF3}"/>
              </a:ext>
            </a:extLst>
          </p:cNvPr>
          <p:cNvSpPr/>
          <p:nvPr/>
        </p:nvSpPr>
        <p:spPr>
          <a:xfrm>
            <a:off x="6595160" y="5580502"/>
            <a:ext cx="1825562" cy="1070864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1.0 g 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(3.85 mmol)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67% yield</a:t>
            </a:r>
          </a:p>
        </p:txBody>
      </p:sp>
      <p:pic>
        <p:nvPicPr>
          <p:cNvPr id="1033" name="Picture 1032">
            <a:extLst>
              <a:ext uri="{FF2B5EF4-FFF2-40B4-BE49-F238E27FC236}">
                <a16:creationId xmlns:a16="http://schemas.microsoft.com/office/drawing/2014/main" id="{4AFB4BFA-BA95-7C58-5F33-FB00B39FCF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051" b="89744" l="9868" r="89803">
                        <a14:foregroundMark x1="38303" y1="19952" x2="44079" y2="13782"/>
                        <a14:foregroundMark x1="16776" y1="42949" x2="36582" y2="21791"/>
                        <a14:foregroundMark x1="25691" y1="45279" x2="23684" y2="48718"/>
                        <a14:foregroundMark x1="44079" y1="13782" x2="41086" y2="18910"/>
                        <a14:foregroundMark x1="23684" y1="48718" x2="15461" y2="44551"/>
                        <a14:foregroundMark x1="51645" y1="7051" x2="54276" y2="8974"/>
                        <a14:foregroundMark x1="78974" y1="53205" x2="79934" y2="55449"/>
                        <a14:foregroundMark x1="79729" y1="56148" x2="79276" y2="57692"/>
                        <a14:foregroundMark x1="79934" y1="55449" x2="79890" y2="55598"/>
                        <a14:foregroundMark x1="79276" y1="57692" x2="79276" y2="57692"/>
                        <a14:backgroundMark x1="26645" y1="46474" x2="41118" y2="24679"/>
                        <a14:backgroundMark x1="25987" y1="44551" x2="40789" y2="24038"/>
                        <a14:backgroundMark x1="25658" y1="49359" x2="25658" y2="44551"/>
                        <a14:backgroundMark x1="33553" y1="27885" x2="37829" y2="25641"/>
                        <a14:backgroundMark x1="36513" y1="26923" x2="41776" y2="23718"/>
                        <a14:backgroundMark x1="76645" y1="53205" x2="76645" y2="53205"/>
                        <a14:backgroundMark x1="78289" y1="50962" x2="78289" y2="50962"/>
                        <a14:backgroundMark x1="77632" y1="48077" x2="75658" y2="41346"/>
                        <a14:backgroundMark x1="77961" y1="52564" x2="77961" y2="52564"/>
                        <a14:backgroundMark x1="78618" y1="52244" x2="65461" y2="24679"/>
                        <a14:backgroundMark x1="72368" y1="40064" x2="70724" y2="29167"/>
                        <a14:backgroundMark x1="71382" y1="29808" x2="71711" y2="34295"/>
                        <a14:backgroundMark x1="73026" y1="34615" x2="65789" y2="28526"/>
                        <a14:backgroundMark x1="67105" y1="28205" x2="64474" y2="24038"/>
                        <a14:backgroundMark x1="67763" y1="25641" x2="65461" y2="237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39254" y="3816757"/>
            <a:ext cx="1460723" cy="1499162"/>
          </a:xfrm>
          <a:prstGeom prst="rect">
            <a:avLst/>
          </a:prstGeom>
        </p:spPr>
      </p:pic>
      <p:cxnSp>
        <p:nvCxnSpPr>
          <p:cNvPr id="1034" name="Straight Arrow Connector 1033">
            <a:extLst>
              <a:ext uri="{FF2B5EF4-FFF2-40B4-BE49-F238E27FC236}">
                <a16:creationId xmlns:a16="http://schemas.microsoft.com/office/drawing/2014/main" id="{2418F998-435B-07D6-A74E-1E07ADEF436A}"/>
              </a:ext>
            </a:extLst>
          </p:cNvPr>
          <p:cNvCxnSpPr>
            <a:cxnSpLocks/>
          </p:cNvCxnSpPr>
          <p:nvPr/>
        </p:nvCxnSpPr>
        <p:spPr>
          <a:xfrm>
            <a:off x="8308929" y="4490651"/>
            <a:ext cx="137045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35" name="Rectangle: Rounded Corners 1034">
            <a:extLst>
              <a:ext uri="{FF2B5EF4-FFF2-40B4-BE49-F238E27FC236}">
                <a16:creationId xmlns:a16="http://schemas.microsoft.com/office/drawing/2014/main" id="{275C973C-911A-BF96-E793-C41D53D06173}"/>
              </a:ext>
            </a:extLst>
          </p:cNvPr>
          <p:cNvSpPr/>
          <p:nvPr/>
        </p:nvSpPr>
        <p:spPr>
          <a:xfrm>
            <a:off x="10030180" y="3012420"/>
            <a:ext cx="1271239" cy="769038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Cyrene recovery</a:t>
            </a:r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D7064F63-67B4-30DD-BB71-F87EF57BC8DD}"/>
              </a:ext>
            </a:extLst>
          </p:cNvPr>
          <p:cNvSpPr txBox="1"/>
          <p:nvPr/>
        </p:nvSpPr>
        <p:spPr>
          <a:xfrm>
            <a:off x="10346744" y="435253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67%</a:t>
            </a:r>
          </a:p>
        </p:txBody>
      </p:sp>
      <p:sp>
        <p:nvSpPr>
          <p:cNvPr id="1037" name="Rectangle: Rounded Corners 1036">
            <a:extLst>
              <a:ext uri="{FF2B5EF4-FFF2-40B4-BE49-F238E27FC236}">
                <a16:creationId xmlns:a16="http://schemas.microsoft.com/office/drawing/2014/main" id="{73A785E5-33EF-6CC6-2683-B3B783E9401F}"/>
              </a:ext>
            </a:extLst>
          </p:cNvPr>
          <p:cNvSpPr/>
          <p:nvPr/>
        </p:nvSpPr>
        <p:spPr>
          <a:xfrm>
            <a:off x="9753019" y="5580502"/>
            <a:ext cx="1825562" cy="1070864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2</a:t>
            </a:r>
            <a:r>
              <a:rPr lang="en-GB" baseline="30000" dirty="0">
                <a:solidFill>
                  <a:schemeClr val="tx1"/>
                </a:solidFill>
                <a:latin typeface="Palatino Linotype" panose="02040502050505030304" pitchFamily="18" charset="0"/>
              </a:rPr>
              <a:t>nd</a:t>
            </a:r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 cycle: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Palatino Linotype" panose="02040502050505030304" pitchFamily="18" charset="0"/>
              </a:rPr>
              <a:t>71% yield</a:t>
            </a:r>
          </a:p>
        </p:txBody>
      </p:sp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7FBCFA1B-364D-D9C6-8C59-00D4BE9F3FDC}"/>
              </a:ext>
            </a:extLst>
          </p:cNvPr>
          <p:cNvCxnSpPr>
            <a:cxnSpLocks/>
          </p:cNvCxnSpPr>
          <p:nvPr/>
        </p:nvCxnSpPr>
        <p:spPr>
          <a:xfrm>
            <a:off x="10585678" y="5135652"/>
            <a:ext cx="0" cy="3764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2914A609-7656-D838-9222-EC6A1E95E247}"/>
              </a:ext>
            </a:extLst>
          </p:cNvPr>
          <p:cNvGrpSpPr/>
          <p:nvPr/>
        </p:nvGrpSpPr>
        <p:grpSpPr>
          <a:xfrm>
            <a:off x="8462717" y="2136275"/>
            <a:ext cx="944550" cy="2230590"/>
            <a:chOff x="2073620" y="2161676"/>
            <a:chExt cx="944550" cy="2230590"/>
          </a:xfrm>
        </p:grpSpPr>
        <p:pic>
          <p:nvPicPr>
            <p:cNvPr id="1040" name="Picture 1039">
              <a:extLst>
                <a:ext uri="{FF2B5EF4-FFF2-40B4-BE49-F238E27FC236}">
                  <a16:creationId xmlns:a16="http://schemas.microsoft.com/office/drawing/2014/main" id="{D4D925C4-F4F8-57F5-30B2-FB884100A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</a:blip>
            <a:srcRect l="28224" t="585" r="64663" b="62699"/>
            <a:stretch>
              <a:fillRect/>
            </a:stretch>
          </p:blipFill>
          <p:spPr>
            <a:xfrm>
              <a:off x="2073620" y="2161676"/>
              <a:ext cx="944550" cy="2230590"/>
            </a:xfrm>
            <a:prstGeom prst="rect">
              <a:avLst/>
            </a:prstGeom>
          </p:spPr>
        </p:pic>
        <p:sp>
          <p:nvSpPr>
            <p:cNvPr id="1041" name="Rectangle 1040">
              <a:extLst>
                <a:ext uri="{FF2B5EF4-FFF2-40B4-BE49-F238E27FC236}">
                  <a16:creationId xmlns:a16="http://schemas.microsoft.com/office/drawing/2014/main" id="{468FCAC0-4BB7-9D91-5A17-12DFBCA32A4F}"/>
                </a:ext>
              </a:extLst>
            </p:cNvPr>
            <p:cNvSpPr/>
            <p:nvPr/>
          </p:nvSpPr>
          <p:spPr>
            <a:xfrm>
              <a:off x="2390172" y="3037821"/>
              <a:ext cx="462987" cy="323654"/>
            </a:xfrm>
            <a:prstGeom prst="rect">
              <a:avLst/>
            </a:prstGeom>
            <a:solidFill>
              <a:srgbClr val="CBE8F2"/>
            </a:solidFill>
            <a:ln>
              <a:solidFill>
                <a:srgbClr val="CBE8F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2" name="Rectangle 1041">
              <a:extLst>
                <a:ext uri="{FF2B5EF4-FFF2-40B4-BE49-F238E27FC236}">
                  <a16:creationId xmlns:a16="http://schemas.microsoft.com/office/drawing/2014/main" id="{CCACAED3-533E-D919-5C69-421F44EBBB08}"/>
                </a:ext>
              </a:extLst>
            </p:cNvPr>
            <p:cNvSpPr/>
            <p:nvPr/>
          </p:nvSpPr>
          <p:spPr>
            <a:xfrm>
              <a:off x="2443328" y="3066513"/>
              <a:ext cx="462987" cy="204205"/>
            </a:xfrm>
            <a:prstGeom prst="rect">
              <a:avLst/>
            </a:prstGeom>
            <a:solidFill>
              <a:srgbClr val="CBE8F2"/>
            </a:solidFill>
            <a:ln>
              <a:solidFill>
                <a:srgbClr val="CBE8F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43" name="Straight Arrow Connector 1042">
            <a:extLst>
              <a:ext uri="{FF2B5EF4-FFF2-40B4-BE49-F238E27FC236}">
                <a16:creationId xmlns:a16="http://schemas.microsoft.com/office/drawing/2014/main" id="{A1A5EB0E-8A9C-A953-B80B-BDE13F1DA151}"/>
              </a:ext>
            </a:extLst>
          </p:cNvPr>
          <p:cNvCxnSpPr>
            <a:cxnSpLocks/>
          </p:cNvCxnSpPr>
          <p:nvPr/>
        </p:nvCxnSpPr>
        <p:spPr>
          <a:xfrm>
            <a:off x="7507941" y="4999876"/>
            <a:ext cx="0" cy="452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4" name="TextBox 1043">
            <a:extLst>
              <a:ext uri="{FF2B5EF4-FFF2-40B4-BE49-F238E27FC236}">
                <a16:creationId xmlns:a16="http://schemas.microsoft.com/office/drawing/2014/main" id="{3D5D49F4-F014-A911-D476-093097310FB0}"/>
              </a:ext>
            </a:extLst>
          </p:cNvPr>
          <p:cNvSpPr txBox="1"/>
          <p:nvPr/>
        </p:nvSpPr>
        <p:spPr>
          <a:xfrm>
            <a:off x="2320321" y="2897274"/>
            <a:ext cx="7906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latin typeface="Palatino Linotype" panose="02040502050505030304" pitchFamily="18" charset="0"/>
              </a:rPr>
              <a:t>EtOAc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C7ECFA3E-81BD-5983-8827-4CE0199CCB71}"/>
              </a:ext>
            </a:extLst>
          </p:cNvPr>
          <p:cNvSpPr txBox="1"/>
          <p:nvPr/>
        </p:nvSpPr>
        <p:spPr>
          <a:xfrm>
            <a:off x="8613558" y="2897274"/>
            <a:ext cx="7906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latin typeface="Palatino Linotype" panose="02040502050505030304" pitchFamily="18" charset="0"/>
              </a:rPr>
              <a:t>EtOAc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1046" name="Picture 1045" descr="A blue and white logo&#10;&#10;AI-generated content may be incorrect.">
            <a:extLst>
              <a:ext uri="{FF2B5EF4-FFF2-40B4-BE49-F238E27FC236}">
                <a16:creationId xmlns:a16="http://schemas.microsoft.com/office/drawing/2014/main" id="{EC7DB259-0DA4-C3C7-40CA-90F6E207BB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1047" name="TextBox 1046">
            <a:extLst>
              <a:ext uri="{FF2B5EF4-FFF2-40B4-BE49-F238E27FC236}">
                <a16:creationId xmlns:a16="http://schemas.microsoft.com/office/drawing/2014/main" id="{C169F9AE-0DAC-7357-FBAD-A10C971C98C4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22172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28A42-B84B-6C96-A4ED-70FE244B9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306CF4C2-3D52-6542-2C22-939A71A7AE58}"/>
              </a:ext>
            </a:extLst>
          </p:cNvPr>
          <p:cNvGrpSpPr/>
          <p:nvPr/>
        </p:nvGrpSpPr>
        <p:grpSpPr>
          <a:xfrm rot="10800000">
            <a:off x="9349676" y="161210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7CC3496-2183-911D-26FE-FCF7AD2207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4151D44-0B6E-5E23-31F1-51D96C745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D56A4A2-CAE0-A94F-11C4-96BA512AB0AD}"/>
              </a:ext>
            </a:extLst>
          </p:cNvPr>
          <p:cNvGrpSpPr/>
          <p:nvPr/>
        </p:nvGrpSpPr>
        <p:grpSpPr>
          <a:xfrm>
            <a:off x="-2338873" y="3793390"/>
            <a:ext cx="4397829" cy="4397829"/>
            <a:chOff x="-2338873" y="3793390"/>
            <a:chExt cx="4397829" cy="43978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30746AD-F527-70D9-ADBF-A6BABBFC1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9A44F2-1C03-15FB-7DAD-7541E1C09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BB31ABF3-DE93-3607-761C-078FD689E20B}"/>
              </a:ext>
            </a:extLst>
          </p:cNvPr>
          <p:cNvSpPr/>
          <p:nvPr/>
        </p:nvSpPr>
        <p:spPr>
          <a:xfrm>
            <a:off x="0" y="0"/>
            <a:ext cx="12192000" cy="22804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72ACB41D-22FB-5E6B-CF5A-9A4B00B26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890" y="161210"/>
            <a:ext cx="1372219" cy="1991855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9" name="Picture 18" descr="A blue and white logo&#10;&#10;AI-generated content may be incorrect.">
            <a:extLst>
              <a:ext uri="{FF2B5EF4-FFF2-40B4-BE49-F238E27FC236}">
                <a16:creationId xmlns:a16="http://schemas.microsoft.com/office/drawing/2014/main" id="{449BC474-E876-CC90-AB12-E2D0D0CF04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262" y="191140"/>
            <a:ext cx="3562883" cy="1913278"/>
          </a:xfrm>
          <a:prstGeom prst="rect">
            <a:avLst/>
          </a:prstGeom>
        </p:spPr>
      </p:pic>
      <p:pic>
        <p:nvPicPr>
          <p:cNvPr id="1026" name="Picture 2" descr="PassaLab – Prof. Daniele Passarella's Research Group">
            <a:extLst>
              <a:ext uri="{FF2B5EF4-FFF2-40B4-BE49-F238E27FC236}">
                <a16:creationId xmlns:a16="http://schemas.microsoft.com/office/drawing/2014/main" id="{FBBCFEE4-8C37-2876-A9D3-1C8DD0DD6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70" y="263926"/>
            <a:ext cx="1533055" cy="176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577996B-EE8E-5837-19BA-0D19C79AE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755" y="271286"/>
            <a:ext cx="1771702" cy="177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427BBE9-85D8-1810-BA13-FEAE18859764}"/>
              </a:ext>
            </a:extLst>
          </p:cNvPr>
          <p:cNvSpPr txBox="1"/>
          <p:nvPr/>
        </p:nvSpPr>
        <p:spPr>
          <a:xfrm>
            <a:off x="2868057" y="2344205"/>
            <a:ext cx="645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Merck young chemists’ symposium 2025 XXIV edition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4EC7B8-709D-DC31-7CDA-135C1FB3F9E4}"/>
              </a:ext>
            </a:extLst>
          </p:cNvPr>
          <p:cNvSpPr txBox="1"/>
          <p:nvPr/>
        </p:nvSpPr>
        <p:spPr>
          <a:xfrm>
            <a:off x="2641341" y="5663384"/>
            <a:ext cx="8754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Michela Galli</a:t>
            </a:r>
          </a:p>
          <a:p>
            <a:pPr algn="r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2</a:t>
            </a:r>
            <a:r>
              <a:rPr lang="en-GB" b="1" baseline="30000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nd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year PhD student in Industrial Chemistry</a:t>
            </a:r>
          </a:p>
          <a:p>
            <a:pPr algn="r"/>
            <a:r>
              <a:rPr lang="en-GB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University of Milan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183E3D-31A6-8DAF-7F84-03C636B9D738}"/>
              </a:ext>
            </a:extLst>
          </p:cNvPr>
          <p:cNvSpPr txBox="1"/>
          <p:nvPr/>
        </p:nvSpPr>
        <p:spPr>
          <a:xfrm>
            <a:off x="1996295" y="3820771"/>
            <a:ext cx="8199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Thank you for your attention!</a:t>
            </a:r>
          </a:p>
          <a:p>
            <a:pPr algn="ctr"/>
            <a:endParaRPr lang="en-GB" sz="2400" b="1" dirty="0">
              <a:solidFill>
                <a:schemeClr val="accent6">
                  <a:lumMod val="75000"/>
                </a:schemeClr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For any questions you can find me at Poster FL19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0F342EF-B957-A2A8-5EF0-3B16C54B9904}"/>
              </a:ext>
            </a:extLst>
          </p:cNvPr>
          <p:cNvSpPr/>
          <p:nvPr/>
        </p:nvSpPr>
        <p:spPr>
          <a:xfrm>
            <a:off x="1953755" y="3627090"/>
            <a:ext cx="8241947" cy="1716091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12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B11FD5-89B9-ECB6-AC44-9FBFE7267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2A7FDB-D239-7EE8-BDAC-2B2C85CAF9AE}"/>
              </a:ext>
            </a:extLst>
          </p:cNvPr>
          <p:cNvSpPr/>
          <p:nvPr/>
        </p:nvSpPr>
        <p:spPr>
          <a:xfrm>
            <a:off x="7627317" y="3583937"/>
            <a:ext cx="2051323" cy="190591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E3 ligase                  </a:t>
            </a:r>
          </a:p>
        </p:txBody>
      </p:sp>
      <p:sp>
        <p:nvSpPr>
          <p:cNvPr id="15" name="Flowchart: Preparation 14">
            <a:extLst>
              <a:ext uri="{FF2B5EF4-FFF2-40B4-BE49-F238E27FC236}">
                <a16:creationId xmlns:a16="http://schemas.microsoft.com/office/drawing/2014/main" id="{582DEE8C-B478-F23E-2CC6-63203AD30B62}"/>
              </a:ext>
            </a:extLst>
          </p:cNvPr>
          <p:cNvSpPr/>
          <p:nvPr/>
        </p:nvSpPr>
        <p:spPr>
          <a:xfrm rot="1558642">
            <a:off x="6774886" y="3821741"/>
            <a:ext cx="1673142" cy="1393044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000 w 10000"/>
              <a:gd name="connsiteY2" fmla="*/ 565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772 w 10000"/>
              <a:gd name="connsiteY2" fmla="*/ 574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186 w 10000"/>
              <a:gd name="connsiteY2" fmla="*/ 458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8537"/>
              <a:gd name="connsiteY0" fmla="*/ 10169 h 10565"/>
              <a:gd name="connsiteX1" fmla="*/ 11685 w 18537"/>
              <a:gd name="connsiteY1" fmla="*/ 0 h 10565"/>
              <a:gd name="connsiteX2" fmla="*/ 16723 w 18537"/>
              <a:gd name="connsiteY2" fmla="*/ 458 h 10565"/>
              <a:gd name="connsiteX3" fmla="*/ 18537 w 18537"/>
              <a:gd name="connsiteY3" fmla="*/ 5565 h 10565"/>
              <a:gd name="connsiteX4" fmla="*/ 16537 w 18537"/>
              <a:gd name="connsiteY4" fmla="*/ 10565 h 10565"/>
              <a:gd name="connsiteX5" fmla="*/ 10537 w 18537"/>
              <a:gd name="connsiteY5" fmla="*/ 10565 h 10565"/>
              <a:gd name="connsiteX6" fmla="*/ 0 w 18537"/>
              <a:gd name="connsiteY6" fmla="*/ 10169 h 10565"/>
              <a:gd name="connsiteX0" fmla="*/ 0 w 18537"/>
              <a:gd name="connsiteY0" fmla="*/ 9711 h 10107"/>
              <a:gd name="connsiteX1" fmla="*/ 2927 w 18537"/>
              <a:gd name="connsiteY1" fmla="*/ 4723 h 10107"/>
              <a:gd name="connsiteX2" fmla="*/ 16723 w 18537"/>
              <a:gd name="connsiteY2" fmla="*/ 0 h 10107"/>
              <a:gd name="connsiteX3" fmla="*/ 18537 w 18537"/>
              <a:gd name="connsiteY3" fmla="*/ 5107 h 10107"/>
              <a:gd name="connsiteX4" fmla="*/ 16537 w 18537"/>
              <a:gd name="connsiteY4" fmla="*/ 10107 h 10107"/>
              <a:gd name="connsiteX5" fmla="*/ 10537 w 18537"/>
              <a:gd name="connsiteY5" fmla="*/ 10107 h 10107"/>
              <a:gd name="connsiteX6" fmla="*/ 0 w 18537"/>
              <a:gd name="connsiteY6" fmla="*/ 9711 h 10107"/>
              <a:gd name="connsiteX0" fmla="*/ 0 w 18537"/>
              <a:gd name="connsiteY0" fmla="*/ 9711 h 14718"/>
              <a:gd name="connsiteX1" fmla="*/ 2927 w 18537"/>
              <a:gd name="connsiteY1" fmla="*/ 4723 h 14718"/>
              <a:gd name="connsiteX2" fmla="*/ 16723 w 18537"/>
              <a:gd name="connsiteY2" fmla="*/ 0 h 14718"/>
              <a:gd name="connsiteX3" fmla="*/ 18537 w 18537"/>
              <a:gd name="connsiteY3" fmla="*/ 5107 h 14718"/>
              <a:gd name="connsiteX4" fmla="*/ 16537 w 18537"/>
              <a:gd name="connsiteY4" fmla="*/ 10107 h 14718"/>
              <a:gd name="connsiteX5" fmla="*/ 2618 w 18537"/>
              <a:gd name="connsiteY5" fmla="*/ 14718 h 14718"/>
              <a:gd name="connsiteX6" fmla="*/ 0 w 18537"/>
              <a:gd name="connsiteY6" fmla="*/ 9711 h 14718"/>
              <a:gd name="connsiteX0" fmla="*/ 0 w 18537"/>
              <a:gd name="connsiteY0" fmla="*/ 9711 h 14718"/>
              <a:gd name="connsiteX1" fmla="*/ 2927 w 18537"/>
              <a:gd name="connsiteY1" fmla="*/ 4723 h 14718"/>
              <a:gd name="connsiteX2" fmla="*/ 16723 w 18537"/>
              <a:gd name="connsiteY2" fmla="*/ 0 h 14718"/>
              <a:gd name="connsiteX3" fmla="*/ 18537 w 18537"/>
              <a:gd name="connsiteY3" fmla="*/ 5107 h 14718"/>
              <a:gd name="connsiteX4" fmla="*/ 7136 w 18537"/>
              <a:gd name="connsiteY4" fmla="*/ 14664 h 14718"/>
              <a:gd name="connsiteX5" fmla="*/ 2618 w 18537"/>
              <a:gd name="connsiteY5" fmla="*/ 14718 h 14718"/>
              <a:gd name="connsiteX6" fmla="*/ 0 w 18537"/>
              <a:gd name="connsiteY6" fmla="*/ 9711 h 14718"/>
              <a:gd name="connsiteX0" fmla="*/ 0 w 16723"/>
              <a:gd name="connsiteY0" fmla="*/ 9711 h 14718"/>
              <a:gd name="connsiteX1" fmla="*/ 2927 w 16723"/>
              <a:gd name="connsiteY1" fmla="*/ 4723 h 14718"/>
              <a:gd name="connsiteX2" fmla="*/ 16723 w 16723"/>
              <a:gd name="connsiteY2" fmla="*/ 0 h 14718"/>
              <a:gd name="connsiteX3" fmla="*/ 10179 w 16723"/>
              <a:gd name="connsiteY3" fmla="*/ 10510 h 14718"/>
              <a:gd name="connsiteX4" fmla="*/ 7136 w 16723"/>
              <a:gd name="connsiteY4" fmla="*/ 14664 h 14718"/>
              <a:gd name="connsiteX5" fmla="*/ 2618 w 16723"/>
              <a:gd name="connsiteY5" fmla="*/ 14718 h 14718"/>
              <a:gd name="connsiteX6" fmla="*/ 0 w 16723"/>
              <a:gd name="connsiteY6" fmla="*/ 9711 h 14718"/>
              <a:gd name="connsiteX0" fmla="*/ 0 w 10179"/>
              <a:gd name="connsiteY0" fmla="*/ 4988 h 9995"/>
              <a:gd name="connsiteX1" fmla="*/ 2927 w 10179"/>
              <a:gd name="connsiteY1" fmla="*/ 0 h 9995"/>
              <a:gd name="connsiteX2" fmla="*/ 8059 w 10179"/>
              <a:gd name="connsiteY2" fmla="*/ 314 h 9995"/>
              <a:gd name="connsiteX3" fmla="*/ 10179 w 10179"/>
              <a:gd name="connsiteY3" fmla="*/ 5787 h 9995"/>
              <a:gd name="connsiteX4" fmla="*/ 7136 w 10179"/>
              <a:gd name="connsiteY4" fmla="*/ 9941 h 9995"/>
              <a:gd name="connsiteX5" fmla="*/ 2618 w 10179"/>
              <a:gd name="connsiteY5" fmla="*/ 9995 h 9995"/>
              <a:gd name="connsiteX6" fmla="*/ 0 w 10179"/>
              <a:gd name="connsiteY6" fmla="*/ 4988 h 9995"/>
              <a:gd name="connsiteX0" fmla="*/ 0 w 10000"/>
              <a:gd name="connsiteY0" fmla="*/ 4990 h 10000"/>
              <a:gd name="connsiteX1" fmla="*/ 2876 w 10000"/>
              <a:gd name="connsiteY1" fmla="*/ 0 h 10000"/>
              <a:gd name="connsiteX2" fmla="*/ 8100 w 10000"/>
              <a:gd name="connsiteY2" fmla="*/ 208 h 10000"/>
              <a:gd name="connsiteX3" fmla="*/ 10000 w 10000"/>
              <a:gd name="connsiteY3" fmla="*/ 5790 h 10000"/>
              <a:gd name="connsiteX4" fmla="*/ 7011 w 10000"/>
              <a:gd name="connsiteY4" fmla="*/ 9946 h 10000"/>
              <a:gd name="connsiteX5" fmla="*/ 2572 w 10000"/>
              <a:gd name="connsiteY5" fmla="*/ 10000 h 10000"/>
              <a:gd name="connsiteX6" fmla="*/ 0 w 10000"/>
              <a:gd name="connsiteY6" fmla="*/ 4990 h 10000"/>
              <a:gd name="connsiteX0" fmla="*/ 0 w 10000"/>
              <a:gd name="connsiteY0" fmla="*/ 5208 h 10218"/>
              <a:gd name="connsiteX1" fmla="*/ 2787 w 10000"/>
              <a:gd name="connsiteY1" fmla="*/ 0 h 10218"/>
              <a:gd name="connsiteX2" fmla="*/ 8100 w 10000"/>
              <a:gd name="connsiteY2" fmla="*/ 426 h 10218"/>
              <a:gd name="connsiteX3" fmla="*/ 10000 w 10000"/>
              <a:gd name="connsiteY3" fmla="*/ 6008 h 10218"/>
              <a:gd name="connsiteX4" fmla="*/ 7011 w 10000"/>
              <a:gd name="connsiteY4" fmla="*/ 10164 h 10218"/>
              <a:gd name="connsiteX5" fmla="*/ 2572 w 10000"/>
              <a:gd name="connsiteY5" fmla="*/ 10218 h 10218"/>
              <a:gd name="connsiteX6" fmla="*/ 0 w 10000"/>
              <a:gd name="connsiteY6" fmla="*/ 5208 h 10218"/>
              <a:gd name="connsiteX0" fmla="*/ 0 w 10000"/>
              <a:gd name="connsiteY0" fmla="*/ 5208 h 10241"/>
              <a:gd name="connsiteX1" fmla="*/ 2787 w 10000"/>
              <a:gd name="connsiteY1" fmla="*/ 0 h 10241"/>
              <a:gd name="connsiteX2" fmla="*/ 8100 w 10000"/>
              <a:gd name="connsiteY2" fmla="*/ 426 h 10241"/>
              <a:gd name="connsiteX3" fmla="*/ 10000 w 10000"/>
              <a:gd name="connsiteY3" fmla="*/ 6008 h 10241"/>
              <a:gd name="connsiteX4" fmla="*/ 7344 w 10000"/>
              <a:gd name="connsiteY4" fmla="*/ 10241 h 10241"/>
              <a:gd name="connsiteX5" fmla="*/ 2572 w 10000"/>
              <a:gd name="connsiteY5" fmla="*/ 10218 h 10241"/>
              <a:gd name="connsiteX6" fmla="*/ 0 w 10000"/>
              <a:gd name="connsiteY6" fmla="*/ 5208 h 10241"/>
              <a:gd name="connsiteX0" fmla="*/ 0 w 10426"/>
              <a:gd name="connsiteY0" fmla="*/ 5208 h 10241"/>
              <a:gd name="connsiteX1" fmla="*/ 2787 w 10426"/>
              <a:gd name="connsiteY1" fmla="*/ 0 h 10241"/>
              <a:gd name="connsiteX2" fmla="*/ 8100 w 10426"/>
              <a:gd name="connsiteY2" fmla="*/ 426 h 10241"/>
              <a:gd name="connsiteX3" fmla="*/ 10426 w 10426"/>
              <a:gd name="connsiteY3" fmla="*/ 5941 h 10241"/>
              <a:gd name="connsiteX4" fmla="*/ 7344 w 10426"/>
              <a:gd name="connsiteY4" fmla="*/ 10241 h 10241"/>
              <a:gd name="connsiteX5" fmla="*/ 2572 w 10426"/>
              <a:gd name="connsiteY5" fmla="*/ 10218 h 10241"/>
              <a:gd name="connsiteX6" fmla="*/ 0 w 10426"/>
              <a:gd name="connsiteY6" fmla="*/ 5208 h 10241"/>
              <a:gd name="connsiteX0" fmla="*/ 0 w 10307"/>
              <a:gd name="connsiteY0" fmla="*/ 5208 h 10241"/>
              <a:gd name="connsiteX1" fmla="*/ 2787 w 10307"/>
              <a:gd name="connsiteY1" fmla="*/ 0 h 10241"/>
              <a:gd name="connsiteX2" fmla="*/ 8100 w 10307"/>
              <a:gd name="connsiteY2" fmla="*/ 426 h 10241"/>
              <a:gd name="connsiteX3" fmla="*/ 10307 w 10307"/>
              <a:gd name="connsiteY3" fmla="*/ 5650 h 10241"/>
              <a:gd name="connsiteX4" fmla="*/ 7344 w 10307"/>
              <a:gd name="connsiteY4" fmla="*/ 10241 h 10241"/>
              <a:gd name="connsiteX5" fmla="*/ 2572 w 10307"/>
              <a:gd name="connsiteY5" fmla="*/ 10218 h 10241"/>
              <a:gd name="connsiteX6" fmla="*/ 0 w 10307"/>
              <a:gd name="connsiteY6" fmla="*/ 5208 h 1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07" h="10241">
                <a:moveTo>
                  <a:pt x="0" y="5208"/>
                </a:moveTo>
                <a:lnTo>
                  <a:pt x="2787" y="0"/>
                </a:lnTo>
                <a:lnTo>
                  <a:pt x="8100" y="426"/>
                </a:lnTo>
                <a:lnTo>
                  <a:pt x="10307" y="5650"/>
                </a:lnTo>
                <a:lnTo>
                  <a:pt x="7344" y="10241"/>
                </a:lnTo>
                <a:lnTo>
                  <a:pt x="2572" y="10218"/>
                </a:lnTo>
                <a:lnTo>
                  <a:pt x="0" y="5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96F430-4C67-E601-35E7-2D767413B124}"/>
              </a:ext>
            </a:extLst>
          </p:cNvPr>
          <p:cNvSpPr/>
          <p:nvPr/>
        </p:nvSpPr>
        <p:spPr>
          <a:xfrm>
            <a:off x="2897435" y="3583937"/>
            <a:ext cx="1656231" cy="1905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POI                 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F9478DF-D3FC-656B-97F2-5CF1E8AB86E3}"/>
              </a:ext>
            </a:extLst>
          </p:cNvPr>
          <p:cNvSpPr/>
          <p:nvPr/>
        </p:nvSpPr>
        <p:spPr>
          <a:xfrm>
            <a:off x="3891098" y="3795652"/>
            <a:ext cx="1325136" cy="14824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00773A0-40EB-CF7F-3A5B-91D4C6C05A1D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D84F97F-4168-FBBF-AB54-8141CC925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061F0B4-2193-EA89-AC78-D97A4654A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384282F7-3609-0E9E-3D44-A5270D062D6F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C9FC5EDE-B3D4-151F-CCFF-38FD8191F0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C6A3CF0-839C-A7DC-F065-07580BC40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DB627F-29DD-6AFC-4860-236D061346A4}"/>
              </a:ext>
            </a:extLst>
          </p:cNvPr>
          <p:cNvSpPr txBox="1"/>
          <p:nvPr/>
        </p:nvSpPr>
        <p:spPr>
          <a:xfrm>
            <a:off x="1200837" y="220384"/>
            <a:ext cx="9790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Proteolysis Targeting Chimeras</a:t>
            </a:r>
          </a:p>
          <a:p>
            <a:pPr algn="ctr"/>
            <a:r>
              <a:rPr lang="en-GB" sz="2400" b="1" i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Green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optimization</a:t>
            </a:r>
            <a:endParaRPr lang="en-GB" sz="2400" b="1" i="1" dirty="0">
              <a:solidFill>
                <a:schemeClr val="accent6">
                  <a:lumMod val="75000"/>
                </a:schemeClr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A8D24B0-D1C5-0F61-5C43-7847ACCC26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600879"/>
              </p:ext>
            </p:extLst>
          </p:nvPr>
        </p:nvGraphicFramePr>
        <p:xfrm>
          <a:off x="3920582" y="3813956"/>
          <a:ext cx="4350836" cy="1438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1359270" imgH="449140" progId="ChemDraw.Document.6.0">
                  <p:embed/>
                </p:oleObj>
              </mc:Choice>
              <mc:Fallback>
                <p:oleObj name="CS ChemDraw Drawing" r:id="rId5" imgW="1359270" imgH="4491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20582" y="3813956"/>
                        <a:ext cx="4350836" cy="1438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808CCED-CFF9-D7AF-0832-7FD7BD6ECF9F}"/>
              </a:ext>
            </a:extLst>
          </p:cNvPr>
          <p:cNvSpPr txBox="1"/>
          <p:nvPr/>
        </p:nvSpPr>
        <p:spPr>
          <a:xfrm>
            <a:off x="363557" y="1751682"/>
            <a:ext cx="9286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Bivalent molecules able to induce </a:t>
            </a:r>
            <a:r>
              <a:rPr lang="en-GB" b="1" dirty="0">
                <a:latin typeface="Palatino Linotype" panose="02040502050505030304" pitchFamily="18" charset="0"/>
              </a:rPr>
              <a:t>targeted protein degradation</a:t>
            </a:r>
            <a:r>
              <a:rPr lang="en-GB" dirty="0">
                <a:latin typeface="Palatino Linotype" panose="02040502050505030304" pitchFamily="18" charset="0"/>
              </a:rPr>
              <a:t> through the ubiquitin </a:t>
            </a:r>
          </a:p>
          <a:p>
            <a:r>
              <a:rPr lang="en-GB" dirty="0">
                <a:latin typeface="Palatino Linotype" panose="02040502050505030304" pitchFamily="18" charset="0"/>
              </a:rPr>
              <a:t>      proteasome system (UPS)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CB947F-7EFB-F0B3-31E0-BDD7B5B5A824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8652979" y="3364622"/>
            <a:ext cx="0" cy="219315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C22CC0D6-603D-B4D1-6A55-0D0D2AD0C1DB}"/>
              </a:ext>
            </a:extLst>
          </p:cNvPr>
          <p:cNvSpPr/>
          <p:nvPr/>
        </p:nvSpPr>
        <p:spPr>
          <a:xfrm>
            <a:off x="8315235" y="2735975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pic>
        <p:nvPicPr>
          <p:cNvPr id="3" name="Picture 2" descr="A blue and white logo&#10;&#10;AI-generated content may be incorrect.">
            <a:extLst>
              <a:ext uri="{FF2B5EF4-FFF2-40B4-BE49-F238E27FC236}">
                <a16:creationId xmlns:a16="http://schemas.microsoft.com/office/drawing/2014/main" id="{A92A2529-C1CD-3BB8-CBD1-5CCF546676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CFE2F1-2B99-9E9F-0074-0017E944F927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595552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D1E69-E483-605E-9F85-6BB1BD6F1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F8512F3-E247-F489-CC65-CFC338EA4975}"/>
              </a:ext>
            </a:extLst>
          </p:cNvPr>
          <p:cNvSpPr/>
          <p:nvPr/>
        </p:nvSpPr>
        <p:spPr>
          <a:xfrm>
            <a:off x="7627317" y="4235060"/>
            <a:ext cx="2051323" cy="190591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E3 ligase                  </a:t>
            </a:r>
          </a:p>
        </p:txBody>
      </p:sp>
      <p:sp>
        <p:nvSpPr>
          <p:cNvPr id="15" name="Flowchart: Preparation 14">
            <a:extLst>
              <a:ext uri="{FF2B5EF4-FFF2-40B4-BE49-F238E27FC236}">
                <a16:creationId xmlns:a16="http://schemas.microsoft.com/office/drawing/2014/main" id="{788F77B6-828C-2FC0-39F4-AFAE917AA2B9}"/>
              </a:ext>
            </a:extLst>
          </p:cNvPr>
          <p:cNvSpPr/>
          <p:nvPr/>
        </p:nvSpPr>
        <p:spPr>
          <a:xfrm rot="1558642">
            <a:off x="6774886" y="4472864"/>
            <a:ext cx="1673142" cy="1393044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000 w 10000"/>
              <a:gd name="connsiteY2" fmla="*/ 565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772 w 10000"/>
              <a:gd name="connsiteY2" fmla="*/ 574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186 w 10000"/>
              <a:gd name="connsiteY2" fmla="*/ 458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8537"/>
              <a:gd name="connsiteY0" fmla="*/ 10169 h 10565"/>
              <a:gd name="connsiteX1" fmla="*/ 11685 w 18537"/>
              <a:gd name="connsiteY1" fmla="*/ 0 h 10565"/>
              <a:gd name="connsiteX2" fmla="*/ 16723 w 18537"/>
              <a:gd name="connsiteY2" fmla="*/ 458 h 10565"/>
              <a:gd name="connsiteX3" fmla="*/ 18537 w 18537"/>
              <a:gd name="connsiteY3" fmla="*/ 5565 h 10565"/>
              <a:gd name="connsiteX4" fmla="*/ 16537 w 18537"/>
              <a:gd name="connsiteY4" fmla="*/ 10565 h 10565"/>
              <a:gd name="connsiteX5" fmla="*/ 10537 w 18537"/>
              <a:gd name="connsiteY5" fmla="*/ 10565 h 10565"/>
              <a:gd name="connsiteX6" fmla="*/ 0 w 18537"/>
              <a:gd name="connsiteY6" fmla="*/ 10169 h 10565"/>
              <a:gd name="connsiteX0" fmla="*/ 0 w 18537"/>
              <a:gd name="connsiteY0" fmla="*/ 9711 h 10107"/>
              <a:gd name="connsiteX1" fmla="*/ 2927 w 18537"/>
              <a:gd name="connsiteY1" fmla="*/ 4723 h 10107"/>
              <a:gd name="connsiteX2" fmla="*/ 16723 w 18537"/>
              <a:gd name="connsiteY2" fmla="*/ 0 h 10107"/>
              <a:gd name="connsiteX3" fmla="*/ 18537 w 18537"/>
              <a:gd name="connsiteY3" fmla="*/ 5107 h 10107"/>
              <a:gd name="connsiteX4" fmla="*/ 16537 w 18537"/>
              <a:gd name="connsiteY4" fmla="*/ 10107 h 10107"/>
              <a:gd name="connsiteX5" fmla="*/ 10537 w 18537"/>
              <a:gd name="connsiteY5" fmla="*/ 10107 h 10107"/>
              <a:gd name="connsiteX6" fmla="*/ 0 w 18537"/>
              <a:gd name="connsiteY6" fmla="*/ 9711 h 10107"/>
              <a:gd name="connsiteX0" fmla="*/ 0 w 18537"/>
              <a:gd name="connsiteY0" fmla="*/ 9711 h 14718"/>
              <a:gd name="connsiteX1" fmla="*/ 2927 w 18537"/>
              <a:gd name="connsiteY1" fmla="*/ 4723 h 14718"/>
              <a:gd name="connsiteX2" fmla="*/ 16723 w 18537"/>
              <a:gd name="connsiteY2" fmla="*/ 0 h 14718"/>
              <a:gd name="connsiteX3" fmla="*/ 18537 w 18537"/>
              <a:gd name="connsiteY3" fmla="*/ 5107 h 14718"/>
              <a:gd name="connsiteX4" fmla="*/ 16537 w 18537"/>
              <a:gd name="connsiteY4" fmla="*/ 10107 h 14718"/>
              <a:gd name="connsiteX5" fmla="*/ 2618 w 18537"/>
              <a:gd name="connsiteY5" fmla="*/ 14718 h 14718"/>
              <a:gd name="connsiteX6" fmla="*/ 0 w 18537"/>
              <a:gd name="connsiteY6" fmla="*/ 9711 h 14718"/>
              <a:gd name="connsiteX0" fmla="*/ 0 w 18537"/>
              <a:gd name="connsiteY0" fmla="*/ 9711 h 14718"/>
              <a:gd name="connsiteX1" fmla="*/ 2927 w 18537"/>
              <a:gd name="connsiteY1" fmla="*/ 4723 h 14718"/>
              <a:gd name="connsiteX2" fmla="*/ 16723 w 18537"/>
              <a:gd name="connsiteY2" fmla="*/ 0 h 14718"/>
              <a:gd name="connsiteX3" fmla="*/ 18537 w 18537"/>
              <a:gd name="connsiteY3" fmla="*/ 5107 h 14718"/>
              <a:gd name="connsiteX4" fmla="*/ 7136 w 18537"/>
              <a:gd name="connsiteY4" fmla="*/ 14664 h 14718"/>
              <a:gd name="connsiteX5" fmla="*/ 2618 w 18537"/>
              <a:gd name="connsiteY5" fmla="*/ 14718 h 14718"/>
              <a:gd name="connsiteX6" fmla="*/ 0 w 18537"/>
              <a:gd name="connsiteY6" fmla="*/ 9711 h 14718"/>
              <a:gd name="connsiteX0" fmla="*/ 0 w 16723"/>
              <a:gd name="connsiteY0" fmla="*/ 9711 h 14718"/>
              <a:gd name="connsiteX1" fmla="*/ 2927 w 16723"/>
              <a:gd name="connsiteY1" fmla="*/ 4723 h 14718"/>
              <a:gd name="connsiteX2" fmla="*/ 16723 w 16723"/>
              <a:gd name="connsiteY2" fmla="*/ 0 h 14718"/>
              <a:gd name="connsiteX3" fmla="*/ 10179 w 16723"/>
              <a:gd name="connsiteY3" fmla="*/ 10510 h 14718"/>
              <a:gd name="connsiteX4" fmla="*/ 7136 w 16723"/>
              <a:gd name="connsiteY4" fmla="*/ 14664 h 14718"/>
              <a:gd name="connsiteX5" fmla="*/ 2618 w 16723"/>
              <a:gd name="connsiteY5" fmla="*/ 14718 h 14718"/>
              <a:gd name="connsiteX6" fmla="*/ 0 w 16723"/>
              <a:gd name="connsiteY6" fmla="*/ 9711 h 14718"/>
              <a:gd name="connsiteX0" fmla="*/ 0 w 10179"/>
              <a:gd name="connsiteY0" fmla="*/ 4988 h 9995"/>
              <a:gd name="connsiteX1" fmla="*/ 2927 w 10179"/>
              <a:gd name="connsiteY1" fmla="*/ 0 h 9995"/>
              <a:gd name="connsiteX2" fmla="*/ 8059 w 10179"/>
              <a:gd name="connsiteY2" fmla="*/ 314 h 9995"/>
              <a:gd name="connsiteX3" fmla="*/ 10179 w 10179"/>
              <a:gd name="connsiteY3" fmla="*/ 5787 h 9995"/>
              <a:gd name="connsiteX4" fmla="*/ 7136 w 10179"/>
              <a:gd name="connsiteY4" fmla="*/ 9941 h 9995"/>
              <a:gd name="connsiteX5" fmla="*/ 2618 w 10179"/>
              <a:gd name="connsiteY5" fmla="*/ 9995 h 9995"/>
              <a:gd name="connsiteX6" fmla="*/ 0 w 10179"/>
              <a:gd name="connsiteY6" fmla="*/ 4988 h 9995"/>
              <a:gd name="connsiteX0" fmla="*/ 0 w 10000"/>
              <a:gd name="connsiteY0" fmla="*/ 4990 h 10000"/>
              <a:gd name="connsiteX1" fmla="*/ 2876 w 10000"/>
              <a:gd name="connsiteY1" fmla="*/ 0 h 10000"/>
              <a:gd name="connsiteX2" fmla="*/ 8100 w 10000"/>
              <a:gd name="connsiteY2" fmla="*/ 208 h 10000"/>
              <a:gd name="connsiteX3" fmla="*/ 10000 w 10000"/>
              <a:gd name="connsiteY3" fmla="*/ 5790 h 10000"/>
              <a:gd name="connsiteX4" fmla="*/ 7011 w 10000"/>
              <a:gd name="connsiteY4" fmla="*/ 9946 h 10000"/>
              <a:gd name="connsiteX5" fmla="*/ 2572 w 10000"/>
              <a:gd name="connsiteY5" fmla="*/ 10000 h 10000"/>
              <a:gd name="connsiteX6" fmla="*/ 0 w 10000"/>
              <a:gd name="connsiteY6" fmla="*/ 4990 h 10000"/>
              <a:gd name="connsiteX0" fmla="*/ 0 w 10000"/>
              <a:gd name="connsiteY0" fmla="*/ 5208 h 10218"/>
              <a:gd name="connsiteX1" fmla="*/ 2787 w 10000"/>
              <a:gd name="connsiteY1" fmla="*/ 0 h 10218"/>
              <a:gd name="connsiteX2" fmla="*/ 8100 w 10000"/>
              <a:gd name="connsiteY2" fmla="*/ 426 h 10218"/>
              <a:gd name="connsiteX3" fmla="*/ 10000 w 10000"/>
              <a:gd name="connsiteY3" fmla="*/ 6008 h 10218"/>
              <a:gd name="connsiteX4" fmla="*/ 7011 w 10000"/>
              <a:gd name="connsiteY4" fmla="*/ 10164 h 10218"/>
              <a:gd name="connsiteX5" fmla="*/ 2572 w 10000"/>
              <a:gd name="connsiteY5" fmla="*/ 10218 h 10218"/>
              <a:gd name="connsiteX6" fmla="*/ 0 w 10000"/>
              <a:gd name="connsiteY6" fmla="*/ 5208 h 10218"/>
              <a:gd name="connsiteX0" fmla="*/ 0 w 10000"/>
              <a:gd name="connsiteY0" fmla="*/ 5208 h 10241"/>
              <a:gd name="connsiteX1" fmla="*/ 2787 w 10000"/>
              <a:gd name="connsiteY1" fmla="*/ 0 h 10241"/>
              <a:gd name="connsiteX2" fmla="*/ 8100 w 10000"/>
              <a:gd name="connsiteY2" fmla="*/ 426 h 10241"/>
              <a:gd name="connsiteX3" fmla="*/ 10000 w 10000"/>
              <a:gd name="connsiteY3" fmla="*/ 6008 h 10241"/>
              <a:gd name="connsiteX4" fmla="*/ 7344 w 10000"/>
              <a:gd name="connsiteY4" fmla="*/ 10241 h 10241"/>
              <a:gd name="connsiteX5" fmla="*/ 2572 w 10000"/>
              <a:gd name="connsiteY5" fmla="*/ 10218 h 10241"/>
              <a:gd name="connsiteX6" fmla="*/ 0 w 10000"/>
              <a:gd name="connsiteY6" fmla="*/ 5208 h 10241"/>
              <a:gd name="connsiteX0" fmla="*/ 0 w 10426"/>
              <a:gd name="connsiteY0" fmla="*/ 5208 h 10241"/>
              <a:gd name="connsiteX1" fmla="*/ 2787 w 10426"/>
              <a:gd name="connsiteY1" fmla="*/ 0 h 10241"/>
              <a:gd name="connsiteX2" fmla="*/ 8100 w 10426"/>
              <a:gd name="connsiteY2" fmla="*/ 426 h 10241"/>
              <a:gd name="connsiteX3" fmla="*/ 10426 w 10426"/>
              <a:gd name="connsiteY3" fmla="*/ 5941 h 10241"/>
              <a:gd name="connsiteX4" fmla="*/ 7344 w 10426"/>
              <a:gd name="connsiteY4" fmla="*/ 10241 h 10241"/>
              <a:gd name="connsiteX5" fmla="*/ 2572 w 10426"/>
              <a:gd name="connsiteY5" fmla="*/ 10218 h 10241"/>
              <a:gd name="connsiteX6" fmla="*/ 0 w 10426"/>
              <a:gd name="connsiteY6" fmla="*/ 5208 h 10241"/>
              <a:gd name="connsiteX0" fmla="*/ 0 w 10307"/>
              <a:gd name="connsiteY0" fmla="*/ 5208 h 10241"/>
              <a:gd name="connsiteX1" fmla="*/ 2787 w 10307"/>
              <a:gd name="connsiteY1" fmla="*/ 0 h 10241"/>
              <a:gd name="connsiteX2" fmla="*/ 8100 w 10307"/>
              <a:gd name="connsiteY2" fmla="*/ 426 h 10241"/>
              <a:gd name="connsiteX3" fmla="*/ 10307 w 10307"/>
              <a:gd name="connsiteY3" fmla="*/ 5650 h 10241"/>
              <a:gd name="connsiteX4" fmla="*/ 7344 w 10307"/>
              <a:gd name="connsiteY4" fmla="*/ 10241 h 10241"/>
              <a:gd name="connsiteX5" fmla="*/ 2572 w 10307"/>
              <a:gd name="connsiteY5" fmla="*/ 10218 h 10241"/>
              <a:gd name="connsiteX6" fmla="*/ 0 w 10307"/>
              <a:gd name="connsiteY6" fmla="*/ 5208 h 1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07" h="10241">
                <a:moveTo>
                  <a:pt x="0" y="5208"/>
                </a:moveTo>
                <a:lnTo>
                  <a:pt x="2787" y="0"/>
                </a:lnTo>
                <a:lnTo>
                  <a:pt x="8100" y="426"/>
                </a:lnTo>
                <a:lnTo>
                  <a:pt x="10307" y="5650"/>
                </a:lnTo>
                <a:lnTo>
                  <a:pt x="7344" y="10241"/>
                </a:lnTo>
                <a:lnTo>
                  <a:pt x="2572" y="10218"/>
                </a:lnTo>
                <a:lnTo>
                  <a:pt x="0" y="5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612AB5-1CA2-308D-11C3-7191E723AF20}"/>
              </a:ext>
            </a:extLst>
          </p:cNvPr>
          <p:cNvSpPr/>
          <p:nvPr/>
        </p:nvSpPr>
        <p:spPr>
          <a:xfrm>
            <a:off x="2897435" y="4235060"/>
            <a:ext cx="1656231" cy="1905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POI                 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BBE5521-0578-2E15-0BBA-9A5031A6C18F}"/>
              </a:ext>
            </a:extLst>
          </p:cNvPr>
          <p:cNvSpPr/>
          <p:nvPr/>
        </p:nvSpPr>
        <p:spPr>
          <a:xfrm>
            <a:off x="3891098" y="4446775"/>
            <a:ext cx="1325136" cy="14824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BA028F8-C84A-90B2-5344-EAAC4153263C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76654C8-FA55-3D8C-28DF-1E5B542566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5E2B29B-0C72-8008-C6C7-B3DBF2E6A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5AB27248-F435-3FDA-C1E4-DDAEE6A07163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654AC64A-7A52-6EB5-A6BE-DFAA159E6A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5D3C328-5DD5-F097-8D54-444FD1B89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A5496D-5676-5904-8C46-B02D6C47BBD6}"/>
              </a:ext>
            </a:extLst>
          </p:cNvPr>
          <p:cNvSpPr txBox="1"/>
          <p:nvPr/>
        </p:nvSpPr>
        <p:spPr>
          <a:xfrm>
            <a:off x="1200837" y="220384"/>
            <a:ext cx="9790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Proteolysis Targeting Chimeras</a:t>
            </a:r>
          </a:p>
          <a:p>
            <a:pPr algn="ctr"/>
            <a:r>
              <a:rPr lang="en-GB" sz="2400" b="1" i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Green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optimization</a:t>
            </a:r>
            <a:endParaRPr lang="en-GB" sz="2400" b="1" i="1" dirty="0">
              <a:solidFill>
                <a:schemeClr val="accent6">
                  <a:lumMod val="75000"/>
                </a:schemeClr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A29087A-7A99-C5F8-529A-50970026DD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9467448"/>
              </p:ext>
            </p:extLst>
          </p:nvPr>
        </p:nvGraphicFramePr>
        <p:xfrm>
          <a:off x="3920582" y="4465079"/>
          <a:ext cx="4350836" cy="1438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1359270" imgH="449140" progId="ChemDraw.Document.6.0">
                  <p:embed/>
                </p:oleObj>
              </mc:Choice>
              <mc:Fallback>
                <p:oleObj name="CS ChemDraw Drawing" r:id="rId5" imgW="1359270" imgH="449140" progId="ChemDraw.Document.6.0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A8D24B0-D1C5-0F61-5C43-7847ACCC26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20582" y="4465079"/>
                        <a:ext cx="4350836" cy="1438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E801C92-91A0-9734-15B6-5A6EE73B3EA1}"/>
              </a:ext>
            </a:extLst>
          </p:cNvPr>
          <p:cNvSpPr txBox="1"/>
          <p:nvPr/>
        </p:nvSpPr>
        <p:spPr>
          <a:xfrm>
            <a:off x="363557" y="1751682"/>
            <a:ext cx="9286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Bivalent molecules able to induce </a:t>
            </a:r>
            <a:r>
              <a:rPr lang="en-GB" b="1" dirty="0">
                <a:latin typeface="Palatino Linotype" panose="02040502050505030304" pitchFamily="18" charset="0"/>
              </a:rPr>
              <a:t>targeted protein degradation</a:t>
            </a:r>
            <a:r>
              <a:rPr lang="en-GB" dirty="0">
                <a:latin typeface="Palatino Linotype" panose="02040502050505030304" pitchFamily="18" charset="0"/>
              </a:rPr>
              <a:t> through the ubiquitin </a:t>
            </a:r>
          </a:p>
          <a:p>
            <a:r>
              <a:rPr lang="en-GB" dirty="0">
                <a:latin typeface="Palatino Linotype" panose="02040502050505030304" pitchFamily="18" charset="0"/>
              </a:rPr>
              <a:t>      proteasome system (UPS)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26B48DA-96D8-28AD-543A-227D3F9A4343}"/>
              </a:ext>
            </a:extLst>
          </p:cNvPr>
          <p:cNvCxnSpPr>
            <a:cxnSpLocks/>
          </p:cNvCxnSpPr>
          <p:nvPr/>
        </p:nvCxnSpPr>
        <p:spPr>
          <a:xfrm flipV="1">
            <a:off x="3723171" y="4015745"/>
            <a:ext cx="0" cy="219315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43F0FE3F-E0F1-877F-832D-399D463FE1B3}"/>
              </a:ext>
            </a:extLst>
          </p:cNvPr>
          <p:cNvSpPr/>
          <p:nvPr/>
        </p:nvSpPr>
        <p:spPr>
          <a:xfrm>
            <a:off x="3385427" y="3387098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F98112A-A84F-32D7-7662-F6745982C24B}"/>
              </a:ext>
            </a:extLst>
          </p:cNvPr>
          <p:cNvSpPr/>
          <p:nvPr/>
        </p:nvSpPr>
        <p:spPr>
          <a:xfrm>
            <a:off x="2857525" y="2888114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56CBBBD-0371-356E-6463-DC8102C2E195}"/>
              </a:ext>
            </a:extLst>
          </p:cNvPr>
          <p:cNvSpPr/>
          <p:nvPr/>
        </p:nvSpPr>
        <p:spPr>
          <a:xfrm>
            <a:off x="2134115" y="2624555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E9ED017-0102-87A8-2A67-908478D0B01C}"/>
              </a:ext>
            </a:extLst>
          </p:cNvPr>
          <p:cNvCxnSpPr>
            <a:cxnSpLocks/>
            <a:stCxn id="28" idx="1"/>
            <a:endCxn id="3" idx="5"/>
          </p:cNvCxnSpPr>
          <p:nvPr/>
        </p:nvCxnSpPr>
        <p:spPr>
          <a:xfrm flipH="1" flipV="1">
            <a:off x="3439693" y="3427487"/>
            <a:ext cx="45618" cy="52153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CB4FD05-9F37-4576-D183-FCBD67E36D9D}"/>
              </a:ext>
            </a:extLst>
          </p:cNvPr>
          <p:cNvCxnSpPr>
            <a:cxnSpLocks/>
            <a:stCxn id="3" idx="1"/>
            <a:endCxn id="4" idx="6"/>
          </p:cNvCxnSpPr>
          <p:nvPr/>
        </p:nvCxnSpPr>
        <p:spPr>
          <a:xfrm flipH="1" flipV="1">
            <a:off x="2816167" y="2940513"/>
            <a:ext cx="141242" cy="40143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37A5F48-2262-18ED-F4EB-8B8453FF58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41072"/>
              </p:ext>
            </p:extLst>
          </p:nvPr>
        </p:nvGraphicFramePr>
        <p:xfrm>
          <a:off x="40888" y="3772225"/>
          <a:ext cx="2543480" cy="2015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3183335" imgH="2523189" progId="ChemDraw.Document.6.0">
                  <p:embed/>
                </p:oleObj>
              </mc:Choice>
              <mc:Fallback>
                <p:oleObj name="CS ChemDraw Drawing" r:id="rId7" imgW="3183335" imgH="2523189" progId="ChemDraw.Document.6.0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37A5F48-2262-18ED-F4EB-8B8453FF5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888" y="3772225"/>
                        <a:ext cx="2543480" cy="2015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A blue and white logo&#10;&#10;AI-generated content may be incorrect.">
            <a:extLst>
              <a:ext uri="{FF2B5EF4-FFF2-40B4-BE49-F238E27FC236}">
                <a16:creationId xmlns:a16="http://schemas.microsoft.com/office/drawing/2014/main" id="{4B03A21E-9461-9777-467A-5426684777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A6A363-42B7-95F0-65F7-2E092C503FAE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274874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848A8-90FE-0D31-E5D0-40146D2B96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DC2AD942-1B79-A7ED-B876-AA218549C1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7784551"/>
              </p:ext>
            </p:extLst>
          </p:nvPr>
        </p:nvGraphicFramePr>
        <p:xfrm>
          <a:off x="40888" y="3772225"/>
          <a:ext cx="2543480" cy="2015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183335" imgH="2523189" progId="ChemDraw.Document.6.0">
                  <p:embed/>
                </p:oleObj>
              </mc:Choice>
              <mc:Fallback>
                <p:oleObj name="CS ChemDraw Drawing" r:id="rId2" imgW="3183335" imgH="2523189" progId="ChemDraw.Document.6.0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37A5F48-2262-18ED-F4EB-8B8453FF5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888" y="3772225"/>
                        <a:ext cx="2543480" cy="2015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B687A201-9784-CABD-273E-206FD1B6C2A5}"/>
              </a:ext>
            </a:extLst>
          </p:cNvPr>
          <p:cNvSpPr/>
          <p:nvPr/>
        </p:nvSpPr>
        <p:spPr>
          <a:xfrm>
            <a:off x="7627317" y="4235060"/>
            <a:ext cx="2051323" cy="190591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E3 ligase                  </a:t>
            </a:r>
          </a:p>
        </p:txBody>
      </p:sp>
      <p:sp>
        <p:nvSpPr>
          <p:cNvPr id="15" name="Flowchart: Preparation 14">
            <a:extLst>
              <a:ext uri="{FF2B5EF4-FFF2-40B4-BE49-F238E27FC236}">
                <a16:creationId xmlns:a16="http://schemas.microsoft.com/office/drawing/2014/main" id="{DD1B0DDC-A804-C213-FA12-E48AF49A6F32}"/>
              </a:ext>
            </a:extLst>
          </p:cNvPr>
          <p:cNvSpPr/>
          <p:nvPr/>
        </p:nvSpPr>
        <p:spPr>
          <a:xfrm rot="1558642">
            <a:off x="6774886" y="4472864"/>
            <a:ext cx="1673142" cy="1393044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000 w 10000"/>
              <a:gd name="connsiteY2" fmla="*/ 565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772 w 10000"/>
              <a:gd name="connsiteY2" fmla="*/ 574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186 w 10000"/>
              <a:gd name="connsiteY2" fmla="*/ 458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8537"/>
              <a:gd name="connsiteY0" fmla="*/ 10169 h 10565"/>
              <a:gd name="connsiteX1" fmla="*/ 11685 w 18537"/>
              <a:gd name="connsiteY1" fmla="*/ 0 h 10565"/>
              <a:gd name="connsiteX2" fmla="*/ 16723 w 18537"/>
              <a:gd name="connsiteY2" fmla="*/ 458 h 10565"/>
              <a:gd name="connsiteX3" fmla="*/ 18537 w 18537"/>
              <a:gd name="connsiteY3" fmla="*/ 5565 h 10565"/>
              <a:gd name="connsiteX4" fmla="*/ 16537 w 18537"/>
              <a:gd name="connsiteY4" fmla="*/ 10565 h 10565"/>
              <a:gd name="connsiteX5" fmla="*/ 10537 w 18537"/>
              <a:gd name="connsiteY5" fmla="*/ 10565 h 10565"/>
              <a:gd name="connsiteX6" fmla="*/ 0 w 18537"/>
              <a:gd name="connsiteY6" fmla="*/ 10169 h 10565"/>
              <a:gd name="connsiteX0" fmla="*/ 0 w 18537"/>
              <a:gd name="connsiteY0" fmla="*/ 9711 h 10107"/>
              <a:gd name="connsiteX1" fmla="*/ 2927 w 18537"/>
              <a:gd name="connsiteY1" fmla="*/ 4723 h 10107"/>
              <a:gd name="connsiteX2" fmla="*/ 16723 w 18537"/>
              <a:gd name="connsiteY2" fmla="*/ 0 h 10107"/>
              <a:gd name="connsiteX3" fmla="*/ 18537 w 18537"/>
              <a:gd name="connsiteY3" fmla="*/ 5107 h 10107"/>
              <a:gd name="connsiteX4" fmla="*/ 16537 w 18537"/>
              <a:gd name="connsiteY4" fmla="*/ 10107 h 10107"/>
              <a:gd name="connsiteX5" fmla="*/ 10537 w 18537"/>
              <a:gd name="connsiteY5" fmla="*/ 10107 h 10107"/>
              <a:gd name="connsiteX6" fmla="*/ 0 w 18537"/>
              <a:gd name="connsiteY6" fmla="*/ 9711 h 10107"/>
              <a:gd name="connsiteX0" fmla="*/ 0 w 18537"/>
              <a:gd name="connsiteY0" fmla="*/ 9711 h 14718"/>
              <a:gd name="connsiteX1" fmla="*/ 2927 w 18537"/>
              <a:gd name="connsiteY1" fmla="*/ 4723 h 14718"/>
              <a:gd name="connsiteX2" fmla="*/ 16723 w 18537"/>
              <a:gd name="connsiteY2" fmla="*/ 0 h 14718"/>
              <a:gd name="connsiteX3" fmla="*/ 18537 w 18537"/>
              <a:gd name="connsiteY3" fmla="*/ 5107 h 14718"/>
              <a:gd name="connsiteX4" fmla="*/ 16537 w 18537"/>
              <a:gd name="connsiteY4" fmla="*/ 10107 h 14718"/>
              <a:gd name="connsiteX5" fmla="*/ 2618 w 18537"/>
              <a:gd name="connsiteY5" fmla="*/ 14718 h 14718"/>
              <a:gd name="connsiteX6" fmla="*/ 0 w 18537"/>
              <a:gd name="connsiteY6" fmla="*/ 9711 h 14718"/>
              <a:gd name="connsiteX0" fmla="*/ 0 w 18537"/>
              <a:gd name="connsiteY0" fmla="*/ 9711 h 14718"/>
              <a:gd name="connsiteX1" fmla="*/ 2927 w 18537"/>
              <a:gd name="connsiteY1" fmla="*/ 4723 h 14718"/>
              <a:gd name="connsiteX2" fmla="*/ 16723 w 18537"/>
              <a:gd name="connsiteY2" fmla="*/ 0 h 14718"/>
              <a:gd name="connsiteX3" fmla="*/ 18537 w 18537"/>
              <a:gd name="connsiteY3" fmla="*/ 5107 h 14718"/>
              <a:gd name="connsiteX4" fmla="*/ 7136 w 18537"/>
              <a:gd name="connsiteY4" fmla="*/ 14664 h 14718"/>
              <a:gd name="connsiteX5" fmla="*/ 2618 w 18537"/>
              <a:gd name="connsiteY5" fmla="*/ 14718 h 14718"/>
              <a:gd name="connsiteX6" fmla="*/ 0 w 18537"/>
              <a:gd name="connsiteY6" fmla="*/ 9711 h 14718"/>
              <a:gd name="connsiteX0" fmla="*/ 0 w 16723"/>
              <a:gd name="connsiteY0" fmla="*/ 9711 h 14718"/>
              <a:gd name="connsiteX1" fmla="*/ 2927 w 16723"/>
              <a:gd name="connsiteY1" fmla="*/ 4723 h 14718"/>
              <a:gd name="connsiteX2" fmla="*/ 16723 w 16723"/>
              <a:gd name="connsiteY2" fmla="*/ 0 h 14718"/>
              <a:gd name="connsiteX3" fmla="*/ 10179 w 16723"/>
              <a:gd name="connsiteY3" fmla="*/ 10510 h 14718"/>
              <a:gd name="connsiteX4" fmla="*/ 7136 w 16723"/>
              <a:gd name="connsiteY4" fmla="*/ 14664 h 14718"/>
              <a:gd name="connsiteX5" fmla="*/ 2618 w 16723"/>
              <a:gd name="connsiteY5" fmla="*/ 14718 h 14718"/>
              <a:gd name="connsiteX6" fmla="*/ 0 w 16723"/>
              <a:gd name="connsiteY6" fmla="*/ 9711 h 14718"/>
              <a:gd name="connsiteX0" fmla="*/ 0 w 10179"/>
              <a:gd name="connsiteY0" fmla="*/ 4988 h 9995"/>
              <a:gd name="connsiteX1" fmla="*/ 2927 w 10179"/>
              <a:gd name="connsiteY1" fmla="*/ 0 h 9995"/>
              <a:gd name="connsiteX2" fmla="*/ 8059 w 10179"/>
              <a:gd name="connsiteY2" fmla="*/ 314 h 9995"/>
              <a:gd name="connsiteX3" fmla="*/ 10179 w 10179"/>
              <a:gd name="connsiteY3" fmla="*/ 5787 h 9995"/>
              <a:gd name="connsiteX4" fmla="*/ 7136 w 10179"/>
              <a:gd name="connsiteY4" fmla="*/ 9941 h 9995"/>
              <a:gd name="connsiteX5" fmla="*/ 2618 w 10179"/>
              <a:gd name="connsiteY5" fmla="*/ 9995 h 9995"/>
              <a:gd name="connsiteX6" fmla="*/ 0 w 10179"/>
              <a:gd name="connsiteY6" fmla="*/ 4988 h 9995"/>
              <a:gd name="connsiteX0" fmla="*/ 0 w 10000"/>
              <a:gd name="connsiteY0" fmla="*/ 4990 h 10000"/>
              <a:gd name="connsiteX1" fmla="*/ 2876 w 10000"/>
              <a:gd name="connsiteY1" fmla="*/ 0 h 10000"/>
              <a:gd name="connsiteX2" fmla="*/ 8100 w 10000"/>
              <a:gd name="connsiteY2" fmla="*/ 208 h 10000"/>
              <a:gd name="connsiteX3" fmla="*/ 10000 w 10000"/>
              <a:gd name="connsiteY3" fmla="*/ 5790 h 10000"/>
              <a:gd name="connsiteX4" fmla="*/ 7011 w 10000"/>
              <a:gd name="connsiteY4" fmla="*/ 9946 h 10000"/>
              <a:gd name="connsiteX5" fmla="*/ 2572 w 10000"/>
              <a:gd name="connsiteY5" fmla="*/ 10000 h 10000"/>
              <a:gd name="connsiteX6" fmla="*/ 0 w 10000"/>
              <a:gd name="connsiteY6" fmla="*/ 4990 h 10000"/>
              <a:gd name="connsiteX0" fmla="*/ 0 w 10000"/>
              <a:gd name="connsiteY0" fmla="*/ 5208 h 10218"/>
              <a:gd name="connsiteX1" fmla="*/ 2787 w 10000"/>
              <a:gd name="connsiteY1" fmla="*/ 0 h 10218"/>
              <a:gd name="connsiteX2" fmla="*/ 8100 w 10000"/>
              <a:gd name="connsiteY2" fmla="*/ 426 h 10218"/>
              <a:gd name="connsiteX3" fmla="*/ 10000 w 10000"/>
              <a:gd name="connsiteY3" fmla="*/ 6008 h 10218"/>
              <a:gd name="connsiteX4" fmla="*/ 7011 w 10000"/>
              <a:gd name="connsiteY4" fmla="*/ 10164 h 10218"/>
              <a:gd name="connsiteX5" fmla="*/ 2572 w 10000"/>
              <a:gd name="connsiteY5" fmla="*/ 10218 h 10218"/>
              <a:gd name="connsiteX6" fmla="*/ 0 w 10000"/>
              <a:gd name="connsiteY6" fmla="*/ 5208 h 10218"/>
              <a:gd name="connsiteX0" fmla="*/ 0 w 10000"/>
              <a:gd name="connsiteY0" fmla="*/ 5208 h 10241"/>
              <a:gd name="connsiteX1" fmla="*/ 2787 w 10000"/>
              <a:gd name="connsiteY1" fmla="*/ 0 h 10241"/>
              <a:gd name="connsiteX2" fmla="*/ 8100 w 10000"/>
              <a:gd name="connsiteY2" fmla="*/ 426 h 10241"/>
              <a:gd name="connsiteX3" fmla="*/ 10000 w 10000"/>
              <a:gd name="connsiteY3" fmla="*/ 6008 h 10241"/>
              <a:gd name="connsiteX4" fmla="*/ 7344 w 10000"/>
              <a:gd name="connsiteY4" fmla="*/ 10241 h 10241"/>
              <a:gd name="connsiteX5" fmla="*/ 2572 w 10000"/>
              <a:gd name="connsiteY5" fmla="*/ 10218 h 10241"/>
              <a:gd name="connsiteX6" fmla="*/ 0 w 10000"/>
              <a:gd name="connsiteY6" fmla="*/ 5208 h 10241"/>
              <a:gd name="connsiteX0" fmla="*/ 0 w 10426"/>
              <a:gd name="connsiteY0" fmla="*/ 5208 h 10241"/>
              <a:gd name="connsiteX1" fmla="*/ 2787 w 10426"/>
              <a:gd name="connsiteY1" fmla="*/ 0 h 10241"/>
              <a:gd name="connsiteX2" fmla="*/ 8100 w 10426"/>
              <a:gd name="connsiteY2" fmla="*/ 426 h 10241"/>
              <a:gd name="connsiteX3" fmla="*/ 10426 w 10426"/>
              <a:gd name="connsiteY3" fmla="*/ 5941 h 10241"/>
              <a:gd name="connsiteX4" fmla="*/ 7344 w 10426"/>
              <a:gd name="connsiteY4" fmla="*/ 10241 h 10241"/>
              <a:gd name="connsiteX5" fmla="*/ 2572 w 10426"/>
              <a:gd name="connsiteY5" fmla="*/ 10218 h 10241"/>
              <a:gd name="connsiteX6" fmla="*/ 0 w 10426"/>
              <a:gd name="connsiteY6" fmla="*/ 5208 h 10241"/>
              <a:gd name="connsiteX0" fmla="*/ 0 w 10307"/>
              <a:gd name="connsiteY0" fmla="*/ 5208 h 10241"/>
              <a:gd name="connsiteX1" fmla="*/ 2787 w 10307"/>
              <a:gd name="connsiteY1" fmla="*/ 0 h 10241"/>
              <a:gd name="connsiteX2" fmla="*/ 8100 w 10307"/>
              <a:gd name="connsiteY2" fmla="*/ 426 h 10241"/>
              <a:gd name="connsiteX3" fmla="*/ 10307 w 10307"/>
              <a:gd name="connsiteY3" fmla="*/ 5650 h 10241"/>
              <a:gd name="connsiteX4" fmla="*/ 7344 w 10307"/>
              <a:gd name="connsiteY4" fmla="*/ 10241 h 10241"/>
              <a:gd name="connsiteX5" fmla="*/ 2572 w 10307"/>
              <a:gd name="connsiteY5" fmla="*/ 10218 h 10241"/>
              <a:gd name="connsiteX6" fmla="*/ 0 w 10307"/>
              <a:gd name="connsiteY6" fmla="*/ 5208 h 1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07" h="10241">
                <a:moveTo>
                  <a:pt x="0" y="5208"/>
                </a:moveTo>
                <a:lnTo>
                  <a:pt x="2787" y="0"/>
                </a:lnTo>
                <a:lnTo>
                  <a:pt x="8100" y="426"/>
                </a:lnTo>
                <a:lnTo>
                  <a:pt x="10307" y="5650"/>
                </a:lnTo>
                <a:lnTo>
                  <a:pt x="7344" y="10241"/>
                </a:lnTo>
                <a:lnTo>
                  <a:pt x="2572" y="10218"/>
                </a:lnTo>
                <a:lnTo>
                  <a:pt x="0" y="5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33E9B9-F4BC-D770-5E7E-4FB64F3737FD}"/>
              </a:ext>
            </a:extLst>
          </p:cNvPr>
          <p:cNvSpPr/>
          <p:nvPr/>
        </p:nvSpPr>
        <p:spPr>
          <a:xfrm>
            <a:off x="2897435" y="4235060"/>
            <a:ext cx="1656231" cy="1905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POI                 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4F1ABCE-1E77-563E-8BF1-2F59773A478E}"/>
              </a:ext>
            </a:extLst>
          </p:cNvPr>
          <p:cNvSpPr/>
          <p:nvPr/>
        </p:nvSpPr>
        <p:spPr>
          <a:xfrm>
            <a:off x="3891098" y="4446775"/>
            <a:ext cx="1325136" cy="14824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E4FBD3C-94B5-498E-7A3B-9908A2AD67EC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C67AA3D-96B6-8CE5-C4E0-DB52C32EB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3E395C7-36AB-7D3D-7242-5CF163CBF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A5EB6D3-52B9-9879-E6CA-EC9CBBE26151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30F62495-46A3-E184-A21D-5D540F5D2C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6D9820D-6F0C-A372-D689-F8F981AD7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AC6970-9402-9A05-32F1-E4DCD6F9CC92}"/>
              </a:ext>
            </a:extLst>
          </p:cNvPr>
          <p:cNvSpPr txBox="1"/>
          <p:nvPr/>
        </p:nvSpPr>
        <p:spPr>
          <a:xfrm>
            <a:off x="1200837" y="220384"/>
            <a:ext cx="9790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Proteolysis Targeting Chimeras</a:t>
            </a:r>
          </a:p>
          <a:p>
            <a:pPr algn="ctr"/>
            <a:r>
              <a:rPr lang="en-GB" sz="2400" b="1" i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Green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optimization</a:t>
            </a:r>
            <a:endParaRPr lang="en-GB" sz="2400" b="1" i="1" dirty="0">
              <a:solidFill>
                <a:schemeClr val="accent6">
                  <a:lumMod val="75000"/>
                </a:schemeClr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26E4965-6DE2-A9A9-9A7B-10184EEFF8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158087"/>
              </p:ext>
            </p:extLst>
          </p:nvPr>
        </p:nvGraphicFramePr>
        <p:xfrm>
          <a:off x="3910013" y="4440238"/>
          <a:ext cx="4373562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1366767" imgH="464600" progId="ChemDraw.Document.6.0">
                  <p:embed/>
                </p:oleObj>
              </mc:Choice>
              <mc:Fallback>
                <p:oleObj name="CS ChemDraw Drawing" r:id="rId7" imgW="1366767" imgH="464600" progId="ChemDraw.Document.6.0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A29087A-7A99-C5F8-529A-50970026DD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10013" y="4440238"/>
                        <a:ext cx="4373562" cy="148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BEC1EA1-14DA-CC0F-4C32-C6EBEA31A33D}"/>
              </a:ext>
            </a:extLst>
          </p:cNvPr>
          <p:cNvSpPr txBox="1"/>
          <p:nvPr/>
        </p:nvSpPr>
        <p:spPr>
          <a:xfrm>
            <a:off x="363557" y="1751682"/>
            <a:ext cx="9286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Bivalent molecules able to induce </a:t>
            </a:r>
            <a:r>
              <a:rPr lang="en-GB" b="1" dirty="0">
                <a:latin typeface="Palatino Linotype" panose="02040502050505030304" pitchFamily="18" charset="0"/>
              </a:rPr>
              <a:t>targeted protein degradation</a:t>
            </a:r>
            <a:r>
              <a:rPr lang="en-GB" dirty="0">
                <a:latin typeface="Palatino Linotype" panose="02040502050505030304" pitchFamily="18" charset="0"/>
              </a:rPr>
              <a:t> through the ubiquitin </a:t>
            </a:r>
          </a:p>
          <a:p>
            <a:r>
              <a:rPr lang="en-GB" dirty="0">
                <a:latin typeface="Palatino Linotype" panose="02040502050505030304" pitchFamily="18" charset="0"/>
              </a:rPr>
              <a:t>      proteasome system (UPS)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5080967-C928-9802-6A9A-FCFA2BFAEF56}"/>
              </a:ext>
            </a:extLst>
          </p:cNvPr>
          <p:cNvCxnSpPr>
            <a:cxnSpLocks/>
          </p:cNvCxnSpPr>
          <p:nvPr/>
        </p:nvCxnSpPr>
        <p:spPr>
          <a:xfrm flipV="1">
            <a:off x="3723171" y="4015745"/>
            <a:ext cx="0" cy="219315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B5E5876E-40D4-A548-B9B1-65F34EA860A2}"/>
              </a:ext>
            </a:extLst>
          </p:cNvPr>
          <p:cNvSpPr/>
          <p:nvPr/>
        </p:nvSpPr>
        <p:spPr>
          <a:xfrm>
            <a:off x="3385427" y="3387098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945C5FA-FBA9-D287-E110-08D3D320E38F}"/>
              </a:ext>
            </a:extLst>
          </p:cNvPr>
          <p:cNvSpPr/>
          <p:nvPr/>
        </p:nvSpPr>
        <p:spPr>
          <a:xfrm>
            <a:off x="2857525" y="2888114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DDC58D9-B3D4-D170-2B84-C020CA1446FA}"/>
              </a:ext>
            </a:extLst>
          </p:cNvPr>
          <p:cNvSpPr/>
          <p:nvPr/>
        </p:nvSpPr>
        <p:spPr>
          <a:xfrm>
            <a:off x="2134115" y="2624555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E8AC71-C457-F7F3-58C5-48E72E9580E9}"/>
              </a:ext>
            </a:extLst>
          </p:cNvPr>
          <p:cNvCxnSpPr>
            <a:cxnSpLocks/>
            <a:stCxn id="28" idx="1"/>
            <a:endCxn id="3" idx="5"/>
          </p:cNvCxnSpPr>
          <p:nvPr/>
        </p:nvCxnSpPr>
        <p:spPr>
          <a:xfrm flipH="1" flipV="1">
            <a:off x="3439693" y="3427487"/>
            <a:ext cx="45618" cy="52153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F9FB6F-4F88-DACC-254B-23E9A889BED4}"/>
              </a:ext>
            </a:extLst>
          </p:cNvPr>
          <p:cNvCxnSpPr>
            <a:cxnSpLocks/>
            <a:stCxn id="3" idx="1"/>
            <a:endCxn id="4" idx="6"/>
          </p:cNvCxnSpPr>
          <p:nvPr/>
        </p:nvCxnSpPr>
        <p:spPr>
          <a:xfrm flipH="1" flipV="1">
            <a:off x="2816167" y="2940513"/>
            <a:ext cx="141242" cy="40143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7697D2C6-F459-146F-D5EC-A0D8204EE600}"/>
              </a:ext>
            </a:extLst>
          </p:cNvPr>
          <p:cNvSpPr/>
          <p:nvPr/>
        </p:nvSpPr>
        <p:spPr>
          <a:xfrm>
            <a:off x="0" y="2516777"/>
            <a:ext cx="10057885" cy="412083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2ADDC10E-305B-4410-0DF2-CFBD6445DD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323474"/>
              </p:ext>
            </p:extLst>
          </p:nvPr>
        </p:nvGraphicFramePr>
        <p:xfrm>
          <a:off x="3901305" y="4441663"/>
          <a:ext cx="1532844" cy="1532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9" imgW="464401" imgH="464600" progId="ChemDraw.Document.6.0">
                  <p:embed/>
                </p:oleObj>
              </mc:Choice>
              <mc:Fallback>
                <p:oleObj name="CS ChemDraw Drawing" r:id="rId9" imgW="464401" imgH="4646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01305" y="4441663"/>
                        <a:ext cx="1532844" cy="1532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FF7A915-146D-025C-5535-8283716CB1FA}"/>
              </a:ext>
            </a:extLst>
          </p:cNvPr>
          <p:cNvCxnSpPr>
            <a:cxnSpLocks/>
          </p:cNvCxnSpPr>
          <p:nvPr/>
        </p:nvCxnSpPr>
        <p:spPr>
          <a:xfrm flipV="1">
            <a:off x="4728754" y="3741149"/>
            <a:ext cx="0" cy="69908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06D8388-9F4C-D004-D278-C9103DBA44C4}"/>
              </a:ext>
            </a:extLst>
          </p:cNvPr>
          <p:cNvSpPr txBox="1"/>
          <p:nvPr/>
        </p:nvSpPr>
        <p:spPr>
          <a:xfrm>
            <a:off x="3675810" y="2758437"/>
            <a:ext cx="2254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Completely dependent from the chosen target</a:t>
            </a:r>
          </a:p>
        </p:txBody>
      </p:sp>
      <p:pic>
        <p:nvPicPr>
          <p:cNvPr id="9" name="Picture 8" descr="A blue and white logo&#10;&#10;AI-generated content may be incorrect.">
            <a:extLst>
              <a:ext uri="{FF2B5EF4-FFF2-40B4-BE49-F238E27FC236}">
                <a16:creationId xmlns:a16="http://schemas.microsoft.com/office/drawing/2014/main" id="{8D81C3DB-D5E3-A609-DD46-C878DCD3D88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E00BEE0-6B2B-1A7F-3BE9-106BD987436E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47102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38897-C7B5-322C-BD8C-1ABED106D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610D5F5A-B7C2-E245-6522-2F77C9F31C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7784551"/>
              </p:ext>
            </p:extLst>
          </p:nvPr>
        </p:nvGraphicFramePr>
        <p:xfrm>
          <a:off x="40888" y="3772225"/>
          <a:ext cx="2543480" cy="2015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3183335" imgH="2523189" progId="ChemDraw.Document.6.0">
                  <p:embed/>
                </p:oleObj>
              </mc:Choice>
              <mc:Fallback>
                <p:oleObj name="CS ChemDraw Drawing" r:id="rId2" imgW="3183335" imgH="2523189" progId="ChemDraw.Document.6.0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37A5F48-2262-18ED-F4EB-8B8453FF5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888" y="3772225"/>
                        <a:ext cx="2543480" cy="2015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42A2A2C0-04CB-2C2A-8CCE-F66BAF1B819B}"/>
              </a:ext>
            </a:extLst>
          </p:cNvPr>
          <p:cNvSpPr/>
          <p:nvPr/>
        </p:nvSpPr>
        <p:spPr>
          <a:xfrm>
            <a:off x="2897435" y="4235060"/>
            <a:ext cx="1656231" cy="19059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POI                 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831F1B1-95BB-31B0-298C-FB9D5C7C2AA3}"/>
              </a:ext>
            </a:extLst>
          </p:cNvPr>
          <p:cNvSpPr/>
          <p:nvPr/>
        </p:nvSpPr>
        <p:spPr>
          <a:xfrm>
            <a:off x="3891098" y="4446775"/>
            <a:ext cx="1325136" cy="14824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068A1B-82E8-E6B7-D3C8-BAE3464E1B6F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E96CC1D-2483-73AF-0619-DEE195BCB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6FE9FDF-1674-7A6D-B5FA-ACE2FCC59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348F5B00-8AC4-C755-A0F1-7A740132F03B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CD111D30-93E8-6B4C-01EA-4D234507F3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2E77465-CC6E-A540-3042-D2E0BF52E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AD89C5-9BCA-2F21-9140-7569DE33DED5}"/>
              </a:ext>
            </a:extLst>
          </p:cNvPr>
          <p:cNvSpPr txBox="1"/>
          <p:nvPr/>
        </p:nvSpPr>
        <p:spPr>
          <a:xfrm>
            <a:off x="1200837" y="220384"/>
            <a:ext cx="9790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Proteolysis Targeting Chimeras</a:t>
            </a:r>
          </a:p>
          <a:p>
            <a:pPr algn="ctr"/>
            <a:r>
              <a:rPr lang="en-GB" sz="2400" b="1" i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Green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optimization</a:t>
            </a:r>
            <a:endParaRPr lang="en-GB" sz="2400" b="1" i="1" dirty="0">
              <a:solidFill>
                <a:schemeClr val="accent6">
                  <a:lumMod val="75000"/>
                </a:schemeClr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271B0B4-EC34-3704-7F48-3FE8F4E8B9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8700569"/>
              </p:ext>
            </p:extLst>
          </p:nvPr>
        </p:nvGraphicFramePr>
        <p:xfrm>
          <a:off x="3896453" y="4440238"/>
          <a:ext cx="1706562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533055" imgH="464600" progId="ChemDraw.Document.6.0">
                  <p:embed/>
                </p:oleObj>
              </mc:Choice>
              <mc:Fallback>
                <p:oleObj name="CS ChemDraw Drawing" r:id="rId7" imgW="533055" imgH="464600" progId="ChemDraw.Document.6.0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226E4965-6DE2-A9A9-9A7B-10184EEFF8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96453" y="4440238"/>
                        <a:ext cx="1706562" cy="148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C7C3670-2E3B-D7AA-7519-E8FF407DA449}"/>
              </a:ext>
            </a:extLst>
          </p:cNvPr>
          <p:cNvSpPr txBox="1"/>
          <p:nvPr/>
        </p:nvSpPr>
        <p:spPr>
          <a:xfrm>
            <a:off x="363557" y="1751682"/>
            <a:ext cx="9286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Bivalent molecules able to induce </a:t>
            </a:r>
            <a:r>
              <a:rPr lang="en-GB" b="1" dirty="0">
                <a:latin typeface="Palatino Linotype" panose="02040502050505030304" pitchFamily="18" charset="0"/>
              </a:rPr>
              <a:t>targeted protein degradation</a:t>
            </a:r>
            <a:r>
              <a:rPr lang="en-GB" dirty="0">
                <a:latin typeface="Palatino Linotype" panose="02040502050505030304" pitchFamily="18" charset="0"/>
              </a:rPr>
              <a:t> through the ubiquitin </a:t>
            </a:r>
          </a:p>
          <a:p>
            <a:r>
              <a:rPr lang="en-GB" dirty="0">
                <a:latin typeface="Palatino Linotype" panose="02040502050505030304" pitchFamily="18" charset="0"/>
              </a:rPr>
              <a:t>      proteasome system (UPS)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174EA7C-514B-7E72-2BB5-96E1CDAAF8CC}"/>
              </a:ext>
            </a:extLst>
          </p:cNvPr>
          <p:cNvCxnSpPr>
            <a:cxnSpLocks/>
          </p:cNvCxnSpPr>
          <p:nvPr/>
        </p:nvCxnSpPr>
        <p:spPr>
          <a:xfrm flipV="1">
            <a:off x="3723171" y="4015745"/>
            <a:ext cx="0" cy="219315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4F7559C9-D373-DA29-42E3-0F865F33A77C}"/>
              </a:ext>
            </a:extLst>
          </p:cNvPr>
          <p:cNvSpPr/>
          <p:nvPr/>
        </p:nvSpPr>
        <p:spPr>
          <a:xfrm>
            <a:off x="3385427" y="3387098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201A077-88F8-42B4-6C8D-E4037C4D4AE3}"/>
              </a:ext>
            </a:extLst>
          </p:cNvPr>
          <p:cNvSpPr/>
          <p:nvPr/>
        </p:nvSpPr>
        <p:spPr>
          <a:xfrm>
            <a:off x="2857525" y="2888114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F7EC768-4DE5-4E5D-F2D5-74972062A891}"/>
              </a:ext>
            </a:extLst>
          </p:cNvPr>
          <p:cNvSpPr/>
          <p:nvPr/>
        </p:nvSpPr>
        <p:spPr>
          <a:xfrm>
            <a:off x="2134115" y="2624555"/>
            <a:ext cx="682052" cy="63191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Ub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B636859-2640-F9A2-A117-44DF545E76A2}"/>
              </a:ext>
            </a:extLst>
          </p:cNvPr>
          <p:cNvCxnSpPr>
            <a:cxnSpLocks/>
            <a:stCxn id="28" idx="1"/>
            <a:endCxn id="3" idx="5"/>
          </p:cNvCxnSpPr>
          <p:nvPr/>
        </p:nvCxnSpPr>
        <p:spPr>
          <a:xfrm flipH="1" flipV="1">
            <a:off x="3439693" y="3427487"/>
            <a:ext cx="45618" cy="52153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5FBCBEC-48FB-20C0-98F8-A4CFD880F79D}"/>
              </a:ext>
            </a:extLst>
          </p:cNvPr>
          <p:cNvCxnSpPr>
            <a:cxnSpLocks/>
            <a:stCxn id="3" idx="1"/>
            <a:endCxn id="4" idx="6"/>
          </p:cNvCxnSpPr>
          <p:nvPr/>
        </p:nvCxnSpPr>
        <p:spPr>
          <a:xfrm flipH="1" flipV="1">
            <a:off x="2816167" y="2940513"/>
            <a:ext cx="141242" cy="40143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EEED836-2BF3-962F-5453-384A9DAF17E2}"/>
              </a:ext>
            </a:extLst>
          </p:cNvPr>
          <p:cNvCxnSpPr>
            <a:cxnSpLocks/>
          </p:cNvCxnSpPr>
          <p:nvPr/>
        </p:nvCxnSpPr>
        <p:spPr>
          <a:xfrm flipV="1">
            <a:off x="4728754" y="3741149"/>
            <a:ext cx="0" cy="69908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48DBE7F-3C46-1114-5FAF-D9310D8F7131}"/>
              </a:ext>
            </a:extLst>
          </p:cNvPr>
          <p:cNvSpPr txBox="1"/>
          <p:nvPr/>
        </p:nvSpPr>
        <p:spPr>
          <a:xfrm>
            <a:off x="3675810" y="2758437"/>
            <a:ext cx="2254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Completely dependent from the chosen target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51C5BB-6B6A-3E55-BBA3-CB44B9CC5940}"/>
              </a:ext>
            </a:extLst>
          </p:cNvPr>
          <p:cNvSpPr/>
          <p:nvPr/>
        </p:nvSpPr>
        <p:spPr>
          <a:xfrm>
            <a:off x="40889" y="2499656"/>
            <a:ext cx="9956092" cy="412083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A4DDB0-B905-5295-FF23-8B81DDF550DE}"/>
              </a:ext>
            </a:extLst>
          </p:cNvPr>
          <p:cNvSpPr/>
          <p:nvPr/>
        </p:nvSpPr>
        <p:spPr>
          <a:xfrm>
            <a:off x="7627317" y="4235060"/>
            <a:ext cx="2051323" cy="190591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E3 ligase                  </a:t>
            </a:r>
          </a:p>
        </p:txBody>
      </p:sp>
      <p:sp>
        <p:nvSpPr>
          <p:cNvPr id="15" name="Flowchart: Preparation 14">
            <a:extLst>
              <a:ext uri="{FF2B5EF4-FFF2-40B4-BE49-F238E27FC236}">
                <a16:creationId xmlns:a16="http://schemas.microsoft.com/office/drawing/2014/main" id="{005D813B-DEBA-3845-CD26-03E8F5A4D4DC}"/>
              </a:ext>
            </a:extLst>
          </p:cNvPr>
          <p:cNvSpPr/>
          <p:nvPr/>
        </p:nvSpPr>
        <p:spPr>
          <a:xfrm rot="1558642">
            <a:off x="6774886" y="4472864"/>
            <a:ext cx="1673142" cy="1393044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000 w 10000"/>
              <a:gd name="connsiteY2" fmla="*/ 565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772 w 10000"/>
              <a:gd name="connsiteY2" fmla="*/ 574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0000"/>
              <a:gd name="connsiteY0" fmla="*/ 5565 h 10565"/>
              <a:gd name="connsiteX1" fmla="*/ 3148 w 10000"/>
              <a:gd name="connsiteY1" fmla="*/ 0 h 10565"/>
              <a:gd name="connsiteX2" fmla="*/ 8186 w 10000"/>
              <a:gd name="connsiteY2" fmla="*/ 458 h 10565"/>
              <a:gd name="connsiteX3" fmla="*/ 10000 w 10000"/>
              <a:gd name="connsiteY3" fmla="*/ 5565 h 10565"/>
              <a:gd name="connsiteX4" fmla="*/ 8000 w 10000"/>
              <a:gd name="connsiteY4" fmla="*/ 10565 h 10565"/>
              <a:gd name="connsiteX5" fmla="*/ 2000 w 10000"/>
              <a:gd name="connsiteY5" fmla="*/ 10565 h 10565"/>
              <a:gd name="connsiteX6" fmla="*/ 0 w 10000"/>
              <a:gd name="connsiteY6" fmla="*/ 5565 h 10565"/>
              <a:gd name="connsiteX0" fmla="*/ 0 w 18537"/>
              <a:gd name="connsiteY0" fmla="*/ 10169 h 10565"/>
              <a:gd name="connsiteX1" fmla="*/ 11685 w 18537"/>
              <a:gd name="connsiteY1" fmla="*/ 0 h 10565"/>
              <a:gd name="connsiteX2" fmla="*/ 16723 w 18537"/>
              <a:gd name="connsiteY2" fmla="*/ 458 h 10565"/>
              <a:gd name="connsiteX3" fmla="*/ 18537 w 18537"/>
              <a:gd name="connsiteY3" fmla="*/ 5565 h 10565"/>
              <a:gd name="connsiteX4" fmla="*/ 16537 w 18537"/>
              <a:gd name="connsiteY4" fmla="*/ 10565 h 10565"/>
              <a:gd name="connsiteX5" fmla="*/ 10537 w 18537"/>
              <a:gd name="connsiteY5" fmla="*/ 10565 h 10565"/>
              <a:gd name="connsiteX6" fmla="*/ 0 w 18537"/>
              <a:gd name="connsiteY6" fmla="*/ 10169 h 10565"/>
              <a:gd name="connsiteX0" fmla="*/ 0 w 18537"/>
              <a:gd name="connsiteY0" fmla="*/ 9711 h 10107"/>
              <a:gd name="connsiteX1" fmla="*/ 2927 w 18537"/>
              <a:gd name="connsiteY1" fmla="*/ 4723 h 10107"/>
              <a:gd name="connsiteX2" fmla="*/ 16723 w 18537"/>
              <a:gd name="connsiteY2" fmla="*/ 0 h 10107"/>
              <a:gd name="connsiteX3" fmla="*/ 18537 w 18537"/>
              <a:gd name="connsiteY3" fmla="*/ 5107 h 10107"/>
              <a:gd name="connsiteX4" fmla="*/ 16537 w 18537"/>
              <a:gd name="connsiteY4" fmla="*/ 10107 h 10107"/>
              <a:gd name="connsiteX5" fmla="*/ 10537 w 18537"/>
              <a:gd name="connsiteY5" fmla="*/ 10107 h 10107"/>
              <a:gd name="connsiteX6" fmla="*/ 0 w 18537"/>
              <a:gd name="connsiteY6" fmla="*/ 9711 h 10107"/>
              <a:gd name="connsiteX0" fmla="*/ 0 w 18537"/>
              <a:gd name="connsiteY0" fmla="*/ 9711 h 14718"/>
              <a:gd name="connsiteX1" fmla="*/ 2927 w 18537"/>
              <a:gd name="connsiteY1" fmla="*/ 4723 h 14718"/>
              <a:gd name="connsiteX2" fmla="*/ 16723 w 18537"/>
              <a:gd name="connsiteY2" fmla="*/ 0 h 14718"/>
              <a:gd name="connsiteX3" fmla="*/ 18537 w 18537"/>
              <a:gd name="connsiteY3" fmla="*/ 5107 h 14718"/>
              <a:gd name="connsiteX4" fmla="*/ 16537 w 18537"/>
              <a:gd name="connsiteY4" fmla="*/ 10107 h 14718"/>
              <a:gd name="connsiteX5" fmla="*/ 2618 w 18537"/>
              <a:gd name="connsiteY5" fmla="*/ 14718 h 14718"/>
              <a:gd name="connsiteX6" fmla="*/ 0 w 18537"/>
              <a:gd name="connsiteY6" fmla="*/ 9711 h 14718"/>
              <a:gd name="connsiteX0" fmla="*/ 0 w 18537"/>
              <a:gd name="connsiteY0" fmla="*/ 9711 h 14718"/>
              <a:gd name="connsiteX1" fmla="*/ 2927 w 18537"/>
              <a:gd name="connsiteY1" fmla="*/ 4723 h 14718"/>
              <a:gd name="connsiteX2" fmla="*/ 16723 w 18537"/>
              <a:gd name="connsiteY2" fmla="*/ 0 h 14718"/>
              <a:gd name="connsiteX3" fmla="*/ 18537 w 18537"/>
              <a:gd name="connsiteY3" fmla="*/ 5107 h 14718"/>
              <a:gd name="connsiteX4" fmla="*/ 7136 w 18537"/>
              <a:gd name="connsiteY4" fmla="*/ 14664 h 14718"/>
              <a:gd name="connsiteX5" fmla="*/ 2618 w 18537"/>
              <a:gd name="connsiteY5" fmla="*/ 14718 h 14718"/>
              <a:gd name="connsiteX6" fmla="*/ 0 w 18537"/>
              <a:gd name="connsiteY6" fmla="*/ 9711 h 14718"/>
              <a:gd name="connsiteX0" fmla="*/ 0 w 16723"/>
              <a:gd name="connsiteY0" fmla="*/ 9711 h 14718"/>
              <a:gd name="connsiteX1" fmla="*/ 2927 w 16723"/>
              <a:gd name="connsiteY1" fmla="*/ 4723 h 14718"/>
              <a:gd name="connsiteX2" fmla="*/ 16723 w 16723"/>
              <a:gd name="connsiteY2" fmla="*/ 0 h 14718"/>
              <a:gd name="connsiteX3" fmla="*/ 10179 w 16723"/>
              <a:gd name="connsiteY3" fmla="*/ 10510 h 14718"/>
              <a:gd name="connsiteX4" fmla="*/ 7136 w 16723"/>
              <a:gd name="connsiteY4" fmla="*/ 14664 h 14718"/>
              <a:gd name="connsiteX5" fmla="*/ 2618 w 16723"/>
              <a:gd name="connsiteY5" fmla="*/ 14718 h 14718"/>
              <a:gd name="connsiteX6" fmla="*/ 0 w 16723"/>
              <a:gd name="connsiteY6" fmla="*/ 9711 h 14718"/>
              <a:gd name="connsiteX0" fmla="*/ 0 w 10179"/>
              <a:gd name="connsiteY0" fmla="*/ 4988 h 9995"/>
              <a:gd name="connsiteX1" fmla="*/ 2927 w 10179"/>
              <a:gd name="connsiteY1" fmla="*/ 0 h 9995"/>
              <a:gd name="connsiteX2" fmla="*/ 8059 w 10179"/>
              <a:gd name="connsiteY2" fmla="*/ 314 h 9995"/>
              <a:gd name="connsiteX3" fmla="*/ 10179 w 10179"/>
              <a:gd name="connsiteY3" fmla="*/ 5787 h 9995"/>
              <a:gd name="connsiteX4" fmla="*/ 7136 w 10179"/>
              <a:gd name="connsiteY4" fmla="*/ 9941 h 9995"/>
              <a:gd name="connsiteX5" fmla="*/ 2618 w 10179"/>
              <a:gd name="connsiteY5" fmla="*/ 9995 h 9995"/>
              <a:gd name="connsiteX6" fmla="*/ 0 w 10179"/>
              <a:gd name="connsiteY6" fmla="*/ 4988 h 9995"/>
              <a:gd name="connsiteX0" fmla="*/ 0 w 10000"/>
              <a:gd name="connsiteY0" fmla="*/ 4990 h 10000"/>
              <a:gd name="connsiteX1" fmla="*/ 2876 w 10000"/>
              <a:gd name="connsiteY1" fmla="*/ 0 h 10000"/>
              <a:gd name="connsiteX2" fmla="*/ 8100 w 10000"/>
              <a:gd name="connsiteY2" fmla="*/ 208 h 10000"/>
              <a:gd name="connsiteX3" fmla="*/ 10000 w 10000"/>
              <a:gd name="connsiteY3" fmla="*/ 5790 h 10000"/>
              <a:gd name="connsiteX4" fmla="*/ 7011 w 10000"/>
              <a:gd name="connsiteY4" fmla="*/ 9946 h 10000"/>
              <a:gd name="connsiteX5" fmla="*/ 2572 w 10000"/>
              <a:gd name="connsiteY5" fmla="*/ 10000 h 10000"/>
              <a:gd name="connsiteX6" fmla="*/ 0 w 10000"/>
              <a:gd name="connsiteY6" fmla="*/ 4990 h 10000"/>
              <a:gd name="connsiteX0" fmla="*/ 0 w 10000"/>
              <a:gd name="connsiteY0" fmla="*/ 5208 h 10218"/>
              <a:gd name="connsiteX1" fmla="*/ 2787 w 10000"/>
              <a:gd name="connsiteY1" fmla="*/ 0 h 10218"/>
              <a:gd name="connsiteX2" fmla="*/ 8100 w 10000"/>
              <a:gd name="connsiteY2" fmla="*/ 426 h 10218"/>
              <a:gd name="connsiteX3" fmla="*/ 10000 w 10000"/>
              <a:gd name="connsiteY3" fmla="*/ 6008 h 10218"/>
              <a:gd name="connsiteX4" fmla="*/ 7011 w 10000"/>
              <a:gd name="connsiteY4" fmla="*/ 10164 h 10218"/>
              <a:gd name="connsiteX5" fmla="*/ 2572 w 10000"/>
              <a:gd name="connsiteY5" fmla="*/ 10218 h 10218"/>
              <a:gd name="connsiteX6" fmla="*/ 0 w 10000"/>
              <a:gd name="connsiteY6" fmla="*/ 5208 h 10218"/>
              <a:gd name="connsiteX0" fmla="*/ 0 w 10000"/>
              <a:gd name="connsiteY0" fmla="*/ 5208 h 10241"/>
              <a:gd name="connsiteX1" fmla="*/ 2787 w 10000"/>
              <a:gd name="connsiteY1" fmla="*/ 0 h 10241"/>
              <a:gd name="connsiteX2" fmla="*/ 8100 w 10000"/>
              <a:gd name="connsiteY2" fmla="*/ 426 h 10241"/>
              <a:gd name="connsiteX3" fmla="*/ 10000 w 10000"/>
              <a:gd name="connsiteY3" fmla="*/ 6008 h 10241"/>
              <a:gd name="connsiteX4" fmla="*/ 7344 w 10000"/>
              <a:gd name="connsiteY4" fmla="*/ 10241 h 10241"/>
              <a:gd name="connsiteX5" fmla="*/ 2572 w 10000"/>
              <a:gd name="connsiteY5" fmla="*/ 10218 h 10241"/>
              <a:gd name="connsiteX6" fmla="*/ 0 w 10000"/>
              <a:gd name="connsiteY6" fmla="*/ 5208 h 10241"/>
              <a:gd name="connsiteX0" fmla="*/ 0 w 10426"/>
              <a:gd name="connsiteY0" fmla="*/ 5208 h 10241"/>
              <a:gd name="connsiteX1" fmla="*/ 2787 w 10426"/>
              <a:gd name="connsiteY1" fmla="*/ 0 h 10241"/>
              <a:gd name="connsiteX2" fmla="*/ 8100 w 10426"/>
              <a:gd name="connsiteY2" fmla="*/ 426 h 10241"/>
              <a:gd name="connsiteX3" fmla="*/ 10426 w 10426"/>
              <a:gd name="connsiteY3" fmla="*/ 5941 h 10241"/>
              <a:gd name="connsiteX4" fmla="*/ 7344 w 10426"/>
              <a:gd name="connsiteY4" fmla="*/ 10241 h 10241"/>
              <a:gd name="connsiteX5" fmla="*/ 2572 w 10426"/>
              <a:gd name="connsiteY5" fmla="*/ 10218 h 10241"/>
              <a:gd name="connsiteX6" fmla="*/ 0 w 10426"/>
              <a:gd name="connsiteY6" fmla="*/ 5208 h 10241"/>
              <a:gd name="connsiteX0" fmla="*/ 0 w 10307"/>
              <a:gd name="connsiteY0" fmla="*/ 5208 h 10241"/>
              <a:gd name="connsiteX1" fmla="*/ 2787 w 10307"/>
              <a:gd name="connsiteY1" fmla="*/ 0 h 10241"/>
              <a:gd name="connsiteX2" fmla="*/ 8100 w 10307"/>
              <a:gd name="connsiteY2" fmla="*/ 426 h 10241"/>
              <a:gd name="connsiteX3" fmla="*/ 10307 w 10307"/>
              <a:gd name="connsiteY3" fmla="*/ 5650 h 10241"/>
              <a:gd name="connsiteX4" fmla="*/ 7344 w 10307"/>
              <a:gd name="connsiteY4" fmla="*/ 10241 h 10241"/>
              <a:gd name="connsiteX5" fmla="*/ 2572 w 10307"/>
              <a:gd name="connsiteY5" fmla="*/ 10218 h 10241"/>
              <a:gd name="connsiteX6" fmla="*/ 0 w 10307"/>
              <a:gd name="connsiteY6" fmla="*/ 5208 h 1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07" h="10241">
                <a:moveTo>
                  <a:pt x="0" y="5208"/>
                </a:moveTo>
                <a:lnTo>
                  <a:pt x="2787" y="0"/>
                </a:lnTo>
                <a:lnTo>
                  <a:pt x="8100" y="426"/>
                </a:lnTo>
                <a:lnTo>
                  <a:pt x="10307" y="5650"/>
                </a:lnTo>
                <a:lnTo>
                  <a:pt x="7344" y="10241"/>
                </a:lnTo>
                <a:lnTo>
                  <a:pt x="2572" y="10218"/>
                </a:lnTo>
                <a:lnTo>
                  <a:pt x="0" y="5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5775149-7511-B0EF-C1F1-C5AF2EF1F1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706099"/>
              </p:ext>
            </p:extLst>
          </p:nvPr>
        </p:nvGraphicFramePr>
        <p:xfrm>
          <a:off x="5386388" y="4446588"/>
          <a:ext cx="2960687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9" imgW="924856" imgH="452707" progId="ChemDraw.Document.6.0">
                  <p:embed/>
                </p:oleObj>
              </mc:Choice>
              <mc:Fallback>
                <p:oleObj name="CS ChemDraw Drawing" r:id="rId9" imgW="924856" imgH="452707" progId="ChemDraw.Document.6.0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A29087A-7A99-C5F8-529A-50970026DD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386388" y="4446588"/>
                        <a:ext cx="2960687" cy="144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299938-CDAE-690A-D484-EB03B817AB7E}"/>
              </a:ext>
            </a:extLst>
          </p:cNvPr>
          <p:cNvCxnSpPr>
            <a:cxnSpLocks/>
          </p:cNvCxnSpPr>
          <p:nvPr/>
        </p:nvCxnSpPr>
        <p:spPr>
          <a:xfrm>
            <a:off x="9893113" y="4553946"/>
            <a:ext cx="357054" cy="0"/>
          </a:xfrm>
          <a:prstGeom prst="straightConnector1">
            <a:avLst/>
          </a:prstGeom>
          <a:ln w="38100">
            <a:solidFill>
              <a:srgbClr val="196B2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DE143B2-96A9-E671-924A-B684849ED7DA}"/>
              </a:ext>
            </a:extLst>
          </p:cNvPr>
          <p:cNvSpPr txBox="1"/>
          <p:nvPr/>
        </p:nvSpPr>
        <p:spPr>
          <a:xfrm>
            <a:off x="10239032" y="4387400"/>
            <a:ext cx="17586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Palatino Linotype" panose="02040502050505030304" pitchFamily="18" charset="0"/>
              </a:rPr>
              <a:t>Limited number of ligases exploited for PROTACs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96F622B-3D13-738F-CA10-740E13965C89}"/>
              </a:ext>
            </a:extLst>
          </p:cNvPr>
          <p:cNvCxnSpPr>
            <a:cxnSpLocks/>
          </p:cNvCxnSpPr>
          <p:nvPr/>
        </p:nvCxnSpPr>
        <p:spPr>
          <a:xfrm flipV="1">
            <a:off x="6882228" y="3741149"/>
            <a:ext cx="0" cy="896165"/>
          </a:xfrm>
          <a:prstGeom prst="straightConnector1">
            <a:avLst/>
          </a:prstGeom>
          <a:ln w="38100">
            <a:solidFill>
              <a:srgbClr val="2DFE2D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237038A-DFF6-54F6-C624-696AFB823E46}"/>
              </a:ext>
            </a:extLst>
          </p:cNvPr>
          <p:cNvSpPr txBox="1"/>
          <p:nvPr/>
        </p:nvSpPr>
        <p:spPr>
          <a:xfrm>
            <a:off x="6048880" y="2799686"/>
            <a:ext cx="3948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Palatino Linotype" panose="02040502050505030304" pitchFamily="18" charset="0"/>
              </a:rPr>
              <a:t>Recurrent fragment present across several PROTACs</a:t>
            </a:r>
          </a:p>
          <a:p>
            <a:r>
              <a:rPr lang="en-GB" dirty="0">
                <a:latin typeface="Palatino Linotype" panose="02040502050505030304" pitchFamily="18" charset="0"/>
                <a:sym typeface="Wingdings" panose="05000000000000000000" pitchFamily="2" charset="2"/>
              </a:rPr>
              <a:t> Space for synthetic optimization</a:t>
            </a:r>
            <a:endParaRPr lang="en-GB" dirty="0">
              <a:latin typeface="Palatino Linotype" panose="02040502050505030304" pitchFamily="18" charset="0"/>
            </a:endParaRPr>
          </a:p>
        </p:txBody>
      </p:sp>
      <p:pic>
        <p:nvPicPr>
          <p:cNvPr id="9" name="Picture 8" descr="A blue and white logo&#10;&#10;AI-generated content may be incorrect.">
            <a:extLst>
              <a:ext uri="{FF2B5EF4-FFF2-40B4-BE49-F238E27FC236}">
                <a16:creationId xmlns:a16="http://schemas.microsoft.com/office/drawing/2014/main" id="{8AF30442-B927-C992-26B6-AEB45B3D4B0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DB0379D-11A7-D828-DD7C-FDC0DFCDE835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4258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0812B-B216-5566-91D0-EAB8E131D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EFDA2F48-FFFF-C7BA-F22A-ED1596B5A3C1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F33BB17-AB45-18F6-3E86-A044F7F5D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D04E63F-AA5A-244E-C979-92E264FD9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D78E75DE-0E53-1126-625F-4C85594E5A6F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1D3A7711-0B2F-EC7A-EF58-3100F15E68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354FC54-9288-6AAE-198C-2980DB4D2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0AE405F-03C0-87DE-DB80-5D063549F9FA}"/>
              </a:ext>
            </a:extLst>
          </p:cNvPr>
          <p:cNvSpPr txBox="1"/>
          <p:nvPr/>
        </p:nvSpPr>
        <p:spPr>
          <a:xfrm>
            <a:off x="1200837" y="433126"/>
            <a:ext cx="9790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Most common E3 ligase recruiters</a:t>
            </a:r>
            <a:endParaRPr lang="en-GB" sz="2400" b="1" i="1" dirty="0">
              <a:solidFill>
                <a:schemeClr val="accent6">
                  <a:lumMod val="75000"/>
                </a:schemeClr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6D6CEBD-E386-1029-1E44-BF2923F0B7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429872"/>
              </p:ext>
            </p:extLst>
          </p:nvPr>
        </p:nvGraphicFramePr>
        <p:xfrm>
          <a:off x="3787897" y="1432707"/>
          <a:ext cx="2960687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924856" imgH="452707" progId="ChemDraw.Document.6.0">
                  <p:embed/>
                </p:oleObj>
              </mc:Choice>
              <mc:Fallback>
                <p:oleObj name="CS ChemDraw Drawing" r:id="rId5" imgW="924856" imgH="452707" progId="ChemDraw.Document.6.0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5775149-7511-B0EF-C1F1-C5AF2EF1F1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87897" y="1432707"/>
                        <a:ext cx="2960687" cy="144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80EA5C1-05A9-3F0B-DC5C-BC1CE1F62EDB}"/>
              </a:ext>
            </a:extLst>
          </p:cNvPr>
          <p:cNvCxnSpPr>
            <a:cxnSpLocks/>
          </p:cNvCxnSpPr>
          <p:nvPr/>
        </p:nvCxnSpPr>
        <p:spPr>
          <a:xfrm>
            <a:off x="6246742" y="3046947"/>
            <a:ext cx="895224" cy="896165"/>
          </a:xfrm>
          <a:prstGeom prst="straightConnector1">
            <a:avLst/>
          </a:prstGeom>
          <a:ln w="38100">
            <a:solidFill>
              <a:srgbClr val="2DFE2D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5446085-42A0-8DB6-B77D-F4AD581EA4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619180"/>
              </p:ext>
            </p:extLst>
          </p:nvPr>
        </p:nvGraphicFramePr>
        <p:xfrm>
          <a:off x="3607210" y="4064589"/>
          <a:ext cx="2190750" cy="182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1427924" imgH="1188456" progId="ChemDraw.Document.6.0">
                  <p:embed/>
                </p:oleObj>
              </mc:Choice>
              <mc:Fallback>
                <p:oleObj name="CS ChemDraw Drawing" r:id="rId7" imgW="1427924" imgH="1188456" progId="ChemDraw.Document.6.0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71BFDD86-BBFE-9CC2-FED8-E5D6DFC297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07210" y="4064589"/>
                        <a:ext cx="2190750" cy="182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A5DE4CC-9902-B98E-1C4B-7535386B00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9187869"/>
              </p:ext>
            </p:extLst>
          </p:nvPr>
        </p:nvGraphicFramePr>
        <p:xfrm>
          <a:off x="7141966" y="2526302"/>
          <a:ext cx="1843088" cy="336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9" imgW="1204996" imgH="2197335" progId="ChemDraw.Document.6.0">
                  <p:embed/>
                </p:oleObj>
              </mc:Choice>
              <mc:Fallback>
                <p:oleObj name="CS ChemDraw Drawing" r:id="rId9" imgW="1204996" imgH="2197335" progId="ChemDraw.Document.6.0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0A97302F-39DD-C87C-33A4-625CD17108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141966" y="2526302"/>
                        <a:ext cx="1843088" cy="3362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A924B2D-BAF6-2120-809E-9712B8723670}"/>
              </a:ext>
            </a:extLst>
          </p:cNvPr>
          <p:cNvSpPr txBox="1"/>
          <p:nvPr/>
        </p:nvSpPr>
        <p:spPr>
          <a:xfrm>
            <a:off x="3966205" y="6039213"/>
            <a:ext cx="1151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Amide </a:t>
            </a:r>
          </a:p>
          <a:p>
            <a:pPr algn="ctr"/>
            <a:r>
              <a:rPr lang="en-GB" dirty="0">
                <a:latin typeface="Palatino Linotype" panose="02040502050505030304" pitchFamily="18" charset="0"/>
              </a:rPr>
              <a:t>Coupling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7B5D48-4DF6-1CC3-5FB9-1AA92554C348}"/>
              </a:ext>
            </a:extLst>
          </p:cNvPr>
          <p:cNvSpPr txBox="1"/>
          <p:nvPr/>
        </p:nvSpPr>
        <p:spPr>
          <a:xfrm>
            <a:off x="7497339" y="6039213"/>
            <a:ext cx="1151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Amide </a:t>
            </a:r>
          </a:p>
          <a:p>
            <a:pPr algn="ctr"/>
            <a:r>
              <a:rPr lang="en-GB" dirty="0">
                <a:latin typeface="Palatino Linotype" panose="02040502050505030304" pitchFamily="18" charset="0"/>
              </a:rPr>
              <a:t>Coupling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17DC22F-1A95-1E93-319F-B62B72A0743F}"/>
              </a:ext>
            </a:extLst>
          </p:cNvPr>
          <p:cNvCxnSpPr>
            <a:cxnSpLocks/>
          </p:cNvCxnSpPr>
          <p:nvPr/>
        </p:nvCxnSpPr>
        <p:spPr>
          <a:xfrm flipH="1">
            <a:off x="5057581" y="3033315"/>
            <a:ext cx="917694" cy="909797"/>
          </a:xfrm>
          <a:prstGeom prst="straightConnector1">
            <a:avLst/>
          </a:prstGeom>
          <a:ln w="38100">
            <a:solidFill>
              <a:srgbClr val="2DFE2D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0" descr="A blue and white logo&#10;&#10;AI-generated content may be incorrect.">
            <a:extLst>
              <a:ext uri="{FF2B5EF4-FFF2-40B4-BE49-F238E27FC236}">
                <a16:creationId xmlns:a16="http://schemas.microsoft.com/office/drawing/2014/main" id="{1F41E72C-C15C-8D02-AE75-BB1B8486BB2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226426A-7DCE-7ECF-22ED-5081EC92A6CA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50253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BD91F-EA45-73F1-D5AB-738186907B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2AB2E87-37FB-77E6-C6DD-D251279A0185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F4EBF69-E0A5-DF01-FE3A-4AB39D7A33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FC0F3EF-13D6-50F3-D98D-8563DE2EA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DF92DA00-7547-025D-649E-E7EAB7CD0D53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F088249F-F6BB-0840-3364-2B500A24E5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EBA83AE-BEF1-A616-2AA3-197EC5599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F5DFC6-A5C9-A671-51F1-D635BB6EDE9E}"/>
              </a:ext>
            </a:extLst>
          </p:cNvPr>
          <p:cNvSpPr txBox="1"/>
          <p:nvPr/>
        </p:nvSpPr>
        <p:spPr>
          <a:xfrm>
            <a:off x="1200837" y="433126"/>
            <a:ext cx="9790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Most common E3 ligase recruiters</a:t>
            </a:r>
            <a:endParaRPr lang="en-GB" sz="2400" b="1" i="1" dirty="0">
              <a:solidFill>
                <a:schemeClr val="accent6">
                  <a:lumMod val="75000"/>
                </a:schemeClr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2AC9767-7960-9488-2591-6E5647E52238}"/>
              </a:ext>
            </a:extLst>
          </p:cNvPr>
          <p:cNvSpPr/>
          <p:nvPr/>
        </p:nvSpPr>
        <p:spPr>
          <a:xfrm>
            <a:off x="7937973" y="2748733"/>
            <a:ext cx="3913951" cy="1096807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Palatino Linotype" panose="02040502050505030304" pitchFamily="18" charset="0"/>
                <a:sym typeface="Wingdings" panose="05000000000000000000" pitchFamily="2" charset="2"/>
              </a:rPr>
              <a:t>Usually performed in toxic or volatile solvents like DCM or DMF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F019585-AB94-ACBD-630D-9AAA09FAFA63}"/>
              </a:ext>
            </a:extLst>
          </p:cNvPr>
          <p:cNvSpPr/>
          <p:nvPr/>
        </p:nvSpPr>
        <p:spPr>
          <a:xfrm>
            <a:off x="7937973" y="4105620"/>
            <a:ext cx="3913951" cy="1568865"/>
          </a:xfrm>
          <a:prstGeom prst="roundRect">
            <a:avLst/>
          </a:prstGeom>
          <a:ln w="38100">
            <a:solidFill>
              <a:srgbClr val="196B2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en-GB" b="1" i="1" dirty="0">
              <a:latin typeface="Palatino Linotype" panose="02040502050505030304" pitchFamily="18" charset="0"/>
            </a:endParaRPr>
          </a:p>
          <a:p>
            <a:pPr algn="r"/>
            <a:endParaRPr lang="en-GB" b="1" i="1" dirty="0">
              <a:latin typeface="Palatino Linotype" panose="02040502050505030304" pitchFamily="18" charset="0"/>
            </a:endParaRPr>
          </a:p>
          <a:p>
            <a:pPr algn="r"/>
            <a:r>
              <a:rPr lang="en-GB" b="1" i="1" dirty="0">
                <a:latin typeface="Palatino Linotype" panose="02040502050505030304" pitchFamily="18" charset="0"/>
              </a:rPr>
              <a:t>Green </a:t>
            </a:r>
            <a:r>
              <a:rPr lang="en-GB" b="1" dirty="0">
                <a:latin typeface="Palatino Linotype" panose="02040502050505030304" pitchFamily="18" charset="0"/>
              </a:rPr>
              <a:t>solvent Cyrene</a:t>
            </a:r>
            <a:br>
              <a:rPr lang="en-GB" b="1" dirty="0">
                <a:latin typeface="Palatino Linotype" panose="02040502050505030304" pitchFamily="18" charset="0"/>
              </a:rPr>
            </a:br>
            <a:endParaRPr lang="en-GB" b="1" dirty="0">
              <a:latin typeface="Palatino Linotype" panose="02040502050505030304" pitchFamily="18" charset="0"/>
            </a:endParaRPr>
          </a:p>
          <a:p>
            <a:pPr algn="ctr"/>
            <a:r>
              <a:rPr lang="en-GB" dirty="0">
                <a:latin typeface="Palatino Linotype" panose="02040502050505030304" pitchFamily="18" charset="0"/>
              </a:rPr>
              <a:t>                  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005EA9CB-4024-1F74-B45B-6DCDB177A2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877827"/>
              </p:ext>
            </p:extLst>
          </p:nvPr>
        </p:nvGraphicFramePr>
        <p:xfrm>
          <a:off x="8168709" y="4238837"/>
          <a:ext cx="964098" cy="1302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511748" imgH="690161" progId="ChemDraw.Document.6.0">
                  <p:embed/>
                </p:oleObj>
              </mc:Choice>
              <mc:Fallback>
                <p:oleObj name="CS ChemDraw Drawing" r:id="rId5" imgW="511748" imgH="690161" progId="ChemDraw.Document.6.0">
                  <p:embed/>
                  <p:pic>
                    <p:nvPicPr>
                      <p:cNvPr id="1069" name="Object 1068">
                        <a:extLst>
                          <a:ext uri="{FF2B5EF4-FFF2-40B4-BE49-F238E27FC236}">
                            <a16:creationId xmlns:a16="http://schemas.microsoft.com/office/drawing/2014/main" id="{DEEBAD49-62EA-49D8-FE95-A320E603D8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68709" y="4238837"/>
                        <a:ext cx="964098" cy="13024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1D655F5F-9E31-3C1D-9F72-98FFC51794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0685329"/>
              </p:ext>
            </p:extLst>
          </p:nvPr>
        </p:nvGraphicFramePr>
        <p:xfrm>
          <a:off x="1761010" y="1432707"/>
          <a:ext cx="2960687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924856" imgH="452707" progId="ChemDraw.Document.6.0">
                  <p:embed/>
                </p:oleObj>
              </mc:Choice>
              <mc:Fallback>
                <p:oleObj name="CS ChemDraw Drawing" r:id="rId7" imgW="924856" imgH="452707" progId="ChemDraw.Document.6.0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6D6CEBD-E386-1029-1E44-BF2923F0B7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61010" y="1432707"/>
                        <a:ext cx="2960687" cy="144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837BDC-44EE-A172-683C-B44E562AD28E}"/>
              </a:ext>
            </a:extLst>
          </p:cNvPr>
          <p:cNvCxnSpPr>
            <a:cxnSpLocks/>
          </p:cNvCxnSpPr>
          <p:nvPr/>
        </p:nvCxnSpPr>
        <p:spPr>
          <a:xfrm>
            <a:off x="4263706" y="3046947"/>
            <a:ext cx="895224" cy="896165"/>
          </a:xfrm>
          <a:prstGeom prst="straightConnector1">
            <a:avLst/>
          </a:prstGeom>
          <a:ln w="38100">
            <a:solidFill>
              <a:srgbClr val="2DFE2D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71BFDD86-BBFE-9CC2-FED8-E5D6DFC297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78581"/>
              </p:ext>
            </p:extLst>
          </p:nvPr>
        </p:nvGraphicFramePr>
        <p:xfrm>
          <a:off x="1624174" y="4064589"/>
          <a:ext cx="2190750" cy="182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9" imgW="1427924" imgH="1188456" progId="ChemDraw.Document.6.0">
                  <p:embed/>
                </p:oleObj>
              </mc:Choice>
              <mc:Fallback>
                <p:oleObj name="CS ChemDraw Drawing" r:id="rId9" imgW="1427924" imgH="1188456" progId="ChemDraw.Document.6.0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E28A27E9-3DE5-C29F-FB54-25B43FA89D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24174" y="4064589"/>
                        <a:ext cx="2190750" cy="182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0A97302F-39DD-C87C-33A4-625CD17108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463804"/>
              </p:ext>
            </p:extLst>
          </p:nvPr>
        </p:nvGraphicFramePr>
        <p:xfrm>
          <a:off x="5158930" y="2526302"/>
          <a:ext cx="1843088" cy="336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1" imgW="1204996" imgH="2197335" progId="ChemDraw.Document.6.0">
                  <p:embed/>
                </p:oleObj>
              </mc:Choice>
              <mc:Fallback>
                <p:oleObj name="CS ChemDraw Drawing" r:id="rId11" imgW="1204996" imgH="2197335" progId="ChemDraw.Document.6.0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3C8C2C3D-B762-B358-8F20-13DBC4A231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158930" y="2526302"/>
                        <a:ext cx="1843088" cy="3362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A536587B-FCBA-1784-AD15-3234A2AF71B6}"/>
              </a:ext>
            </a:extLst>
          </p:cNvPr>
          <p:cNvSpPr txBox="1"/>
          <p:nvPr/>
        </p:nvSpPr>
        <p:spPr>
          <a:xfrm>
            <a:off x="1983169" y="6039213"/>
            <a:ext cx="1151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Amide </a:t>
            </a:r>
          </a:p>
          <a:p>
            <a:pPr algn="ctr"/>
            <a:r>
              <a:rPr lang="en-GB" dirty="0">
                <a:latin typeface="Palatino Linotype" panose="02040502050505030304" pitchFamily="18" charset="0"/>
              </a:rPr>
              <a:t>Coupling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99A026-3CFB-C0B9-73C7-A0440B0BF0A3}"/>
              </a:ext>
            </a:extLst>
          </p:cNvPr>
          <p:cNvSpPr txBox="1"/>
          <p:nvPr/>
        </p:nvSpPr>
        <p:spPr>
          <a:xfrm>
            <a:off x="5514303" y="6039213"/>
            <a:ext cx="1151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Amide </a:t>
            </a:r>
          </a:p>
          <a:p>
            <a:pPr algn="ctr"/>
            <a:r>
              <a:rPr lang="en-GB" dirty="0">
                <a:latin typeface="Palatino Linotype" panose="02040502050505030304" pitchFamily="18" charset="0"/>
              </a:rPr>
              <a:t>Coupling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D82D642-57F2-0C5A-CB8A-A9535B510146}"/>
              </a:ext>
            </a:extLst>
          </p:cNvPr>
          <p:cNvCxnSpPr>
            <a:cxnSpLocks/>
          </p:cNvCxnSpPr>
          <p:nvPr/>
        </p:nvCxnSpPr>
        <p:spPr>
          <a:xfrm flipH="1">
            <a:off x="3074545" y="3033315"/>
            <a:ext cx="917694" cy="909797"/>
          </a:xfrm>
          <a:prstGeom prst="straightConnector1">
            <a:avLst/>
          </a:prstGeom>
          <a:ln w="38100">
            <a:solidFill>
              <a:srgbClr val="2DFE2D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0" descr="A blue and white logo&#10;&#10;AI-generated content may be incorrect.">
            <a:extLst>
              <a:ext uri="{FF2B5EF4-FFF2-40B4-BE49-F238E27FC236}">
                <a16:creationId xmlns:a16="http://schemas.microsoft.com/office/drawing/2014/main" id="{293D0339-EC3D-F86A-5D1F-D70FB87927E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37DD07-E497-517D-9C52-55BE6E2A1204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99693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AED99-91DF-2573-651C-182F59FE9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CBB2DE8-5A19-4973-4C78-C4A2DE2F3865}"/>
              </a:ext>
            </a:extLst>
          </p:cNvPr>
          <p:cNvSpPr/>
          <p:nvPr/>
        </p:nvSpPr>
        <p:spPr>
          <a:xfrm>
            <a:off x="8902125" y="4737493"/>
            <a:ext cx="2623125" cy="1891907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CFCA149-0012-00D0-2154-9EEBB3D4E67E}"/>
              </a:ext>
            </a:extLst>
          </p:cNvPr>
          <p:cNvSpPr/>
          <p:nvPr/>
        </p:nvSpPr>
        <p:spPr>
          <a:xfrm>
            <a:off x="5286375" y="4737493"/>
            <a:ext cx="3486150" cy="1891907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46C8D8-A7DC-5E64-CE71-6E2D59593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369" y="1306850"/>
            <a:ext cx="6942968" cy="343064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2D1C8B8E-6D2B-0B14-9CBA-59BFC470E119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E9C7574-DBCD-D95C-2554-9967C6A66C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84AE32E-D5FF-3584-98E3-563C26F82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A912FD0-8936-C34D-4D46-01B6DA756476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8028D084-59DA-47CF-0731-21FDA292E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389CBBB-B98C-4EB1-8379-98B6A075D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3D277B4-2559-7316-B914-1AB844238C70}"/>
              </a:ext>
            </a:extLst>
          </p:cNvPr>
          <p:cNvSpPr txBox="1"/>
          <p:nvPr/>
        </p:nvSpPr>
        <p:spPr>
          <a:xfrm>
            <a:off x="1200837" y="433126"/>
            <a:ext cx="9790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Cyrene</a:t>
            </a:r>
            <a:endParaRPr lang="en-GB" sz="2400" b="1" i="1" dirty="0">
              <a:solidFill>
                <a:schemeClr val="accent6">
                  <a:lumMod val="75000"/>
                </a:schemeClr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155D0BA-CC5D-F80C-E205-CDB7ECB97C5E}"/>
              </a:ext>
            </a:extLst>
          </p:cNvPr>
          <p:cNvSpPr/>
          <p:nvPr/>
        </p:nvSpPr>
        <p:spPr>
          <a:xfrm>
            <a:off x="464789" y="2237339"/>
            <a:ext cx="4053709" cy="3500954"/>
          </a:xfrm>
          <a:prstGeom prst="roundRect">
            <a:avLst/>
          </a:prstGeom>
          <a:ln w="38100">
            <a:solidFill>
              <a:srgbClr val="196B2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i="1" dirty="0">
              <a:latin typeface="Palatino Linotype" panose="02040502050505030304" pitchFamily="18" charset="0"/>
            </a:endParaRPr>
          </a:p>
          <a:p>
            <a:pPr algn="ctr"/>
            <a:endParaRPr lang="en-GB" b="1" i="1" dirty="0">
              <a:latin typeface="Palatino Linotype" panose="02040502050505030304" pitchFamily="18" charset="0"/>
            </a:endParaRPr>
          </a:p>
          <a:p>
            <a:pPr algn="ctr"/>
            <a:r>
              <a:rPr lang="en-GB" b="1" dirty="0" err="1">
                <a:latin typeface="Palatino Linotype" panose="02040502050505030304" pitchFamily="18" charset="0"/>
              </a:rPr>
              <a:t>Cyrene</a:t>
            </a:r>
            <a:r>
              <a:rPr lang="en-GB" b="1" baseline="30000" dirty="0" err="1">
                <a:latin typeface="Palatino Linotype" panose="02040502050505030304" pitchFamily="18" charset="0"/>
              </a:rPr>
              <a:t>TM</a:t>
            </a:r>
            <a:endParaRPr lang="en-GB" b="1" baseline="30000" dirty="0">
              <a:latin typeface="Palatino Linotype" panose="02040502050505030304" pitchFamily="18" charset="0"/>
            </a:endParaRPr>
          </a:p>
          <a:p>
            <a:pPr algn="ctr"/>
            <a:endParaRPr lang="en-GB" b="1" dirty="0">
              <a:latin typeface="Palatino Linotype" panose="02040502050505030304" pitchFamily="18" charset="0"/>
            </a:endParaRPr>
          </a:p>
          <a:p>
            <a:pPr algn="ctr"/>
            <a:endParaRPr lang="en-GB" b="1" dirty="0">
              <a:latin typeface="Palatino Linotype" panose="02040502050505030304" pitchFamily="18" charset="0"/>
            </a:endParaRPr>
          </a:p>
          <a:p>
            <a:pPr algn="ctr"/>
            <a:endParaRPr lang="en-GB" b="1" dirty="0">
              <a:latin typeface="Palatino Linotype" panose="02040502050505030304" pitchFamily="18" charset="0"/>
            </a:endParaRPr>
          </a:p>
          <a:p>
            <a:pPr algn="ctr"/>
            <a:endParaRPr lang="en-GB" b="1" dirty="0">
              <a:latin typeface="Palatino Linotype" panose="02040502050505030304" pitchFamily="18" charset="0"/>
            </a:endParaRPr>
          </a:p>
          <a:p>
            <a:pPr algn="ctr"/>
            <a:endParaRPr lang="en-GB" b="1" dirty="0">
              <a:latin typeface="Palatino Linotype" panose="02040502050505030304" pitchFamily="18" charset="0"/>
            </a:endParaRPr>
          </a:p>
          <a:p>
            <a:pPr algn="ctr"/>
            <a:endParaRPr lang="en-GB" b="1" dirty="0">
              <a:latin typeface="Palatino Linotype" panose="02040502050505030304" pitchFamily="18" charset="0"/>
            </a:endParaRPr>
          </a:p>
          <a:p>
            <a:pPr algn="ctr"/>
            <a:endParaRPr lang="en-GB" b="1" dirty="0">
              <a:latin typeface="Palatino Linotype" panose="02040502050505030304" pitchFamily="18" charset="0"/>
            </a:endParaRPr>
          </a:p>
          <a:p>
            <a:pPr algn="ctr"/>
            <a:endParaRPr lang="en-GB" b="1" dirty="0">
              <a:latin typeface="Palatino Linotype" panose="02040502050505030304" pitchFamily="18" charset="0"/>
            </a:endParaRPr>
          </a:p>
          <a:p>
            <a:pPr algn="ctr"/>
            <a:endParaRPr lang="en-GB" b="1" dirty="0">
              <a:latin typeface="Palatino Linotype" panose="02040502050505030304" pitchFamily="18" charset="0"/>
            </a:endParaRPr>
          </a:p>
          <a:p>
            <a:pPr algn="ctr"/>
            <a:r>
              <a:rPr lang="en-GB" dirty="0" err="1">
                <a:latin typeface="Palatino Linotype" panose="02040502050505030304" pitchFamily="18" charset="0"/>
              </a:rPr>
              <a:t>Dihydrolevoglucosenone</a:t>
            </a:r>
            <a:br>
              <a:rPr lang="en-GB" b="1" dirty="0">
                <a:latin typeface="Palatino Linotype" panose="02040502050505030304" pitchFamily="18" charset="0"/>
              </a:rPr>
            </a:br>
            <a:endParaRPr lang="en-GB" b="1" dirty="0">
              <a:latin typeface="Palatino Linotype" panose="02040502050505030304" pitchFamily="18" charset="0"/>
            </a:endParaRPr>
          </a:p>
          <a:p>
            <a:pPr algn="ctr"/>
            <a:r>
              <a:rPr lang="en-GB" dirty="0">
                <a:latin typeface="Palatino Linotype" panose="02040502050505030304" pitchFamily="18" charset="0"/>
              </a:rPr>
              <a:t>                  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D0D65C6-6457-5A2B-005C-76612D033D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3842590"/>
              </p:ext>
            </p:extLst>
          </p:nvPr>
        </p:nvGraphicFramePr>
        <p:xfrm>
          <a:off x="1375333" y="2791250"/>
          <a:ext cx="1775391" cy="2398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6" imgW="511748" imgH="690161" progId="ChemDraw.Document.6.0">
                  <p:embed/>
                </p:oleObj>
              </mc:Choice>
              <mc:Fallback>
                <p:oleObj name="CS ChemDraw Drawing" r:id="rId6" imgW="511748" imgH="690161" progId="ChemDraw.Document.6.0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005EA9CB-4024-1F74-B45B-6DCDB177A2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75333" y="2791250"/>
                        <a:ext cx="1775391" cy="23984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A blue and white logo&#10;&#10;AI-generated content may be incorrect.">
            <a:extLst>
              <a:ext uri="{FF2B5EF4-FFF2-40B4-BE49-F238E27FC236}">
                <a16:creationId xmlns:a16="http://schemas.microsoft.com/office/drawing/2014/main" id="{FA226448-C4AB-D08D-DDF3-C5CDE599A2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0F27A7-A7EA-B5AE-7DC5-6770AC1A6EC7}"/>
              </a:ext>
            </a:extLst>
          </p:cNvPr>
          <p:cNvSpPr txBox="1"/>
          <p:nvPr/>
        </p:nvSpPr>
        <p:spPr>
          <a:xfrm>
            <a:off x="5381417" y="4806283"/>
            <a:ext cx="33554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Biodegradable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Non-mutagenic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Non-toxic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Not volatile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High miscibility with water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Replacement for DMF/NMP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5BBD90-B6D6-D764-E21B-1749F8DDEA04}"/>
              </a:ext>
            </a:extLst>
          </p:cNvPr>
          <p:cNvSpPr txBox="1"/>
          <p:nvPr/>
        </p:nvSpPr>
        <p:spPr>
          <a:xfrm>
            <a:off x="8902125" y="5276628"/>
            <a:ext cx="3289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>
                <a:solidFill>
                  <a:srgbClr val="FF0000"/>
                </a:solidFill>
                <a:latin typeface="Palatino Linotype" panose="02040502050505030304" pitchFamily="18" charset="0"/>
              </a:rPr>
              <a:t>High boiling point (difficult to remove through evaporation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236991-8078-9634-1F42-08D6D8A6A47C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58802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A59A5B-429C-2E17-877D-796E91C2F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E476927B-E56E-F1EA-FC6D-4CA6D19097C6}"/>
              </a:ext>
            </a:extLst>
          </p:cNvPr>
          <p:cNvGrpSpPr/>
          <p:nvPr/>
        </p:nvGrpSpPr>
        <p:grpSpPr>
          <a:xfrm rot="10800000">
            <a:off x="9349676" y="-841325"/>
            <a:ext cx="4397829" cy="4397829"/>
            <a:chOff x="-2338873" y="3793390"/>
            <a:chExt cx="4397829" cy="43978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614CA32-D803-732A-92A3-4F3B79695F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9352332">
              <a:off x="-2338873" y="5944673"/>
              <a:ext cx="4397829" cy="114526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F9E5766-BD16-438A-A4F2-8660D155C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1685" b="29253"/>
            <a:stretch>
              <a:fillRect/>
            </a:stretch>
          </p:blipFill>
          <p:spPr>
            <a:xfrm rot="18325297">
              <a:off x="-2946428" y="5419670"/>
              <a:ext cx="4397829" cy="1145269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1CB3BA7C-DFE3-7F0C-B109-BCBC36F66F4B}"/>
              </a:ext>
            </a:extLst>
          </p:cNvPr>
          <p:cNvSpPr/>
          <p:nvPr/>
        </p:nvSpPr>
        <p:spPr>
          <a:xfrm>
            <a:off x="0" y="0"/>
            <a:ext cx="12192000" cy="1277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for a company&#10;&#10;AI-generated content may be incorrect.">
            <a:extLst>
              <a:ext uri="{FF2B5EF4-FFF2-40B4-BE49-F238E27FC236}">
                <a16:creationId xmlns:a16="http://schemas.microsoft.com/office/drawing/2014/main" id="{8B654612-A139-E0A6-AC96-49A8D68FEC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54" y="72950"/>
            <a:ext cx="758874" cy="11015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C6C9B81-91BD-1EAA-2F03-169DE24A0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519" y="97267"/>
            <a:ext cx="1077232" cy="107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1D08D6-BB8B-5012-C638-3806B95F3F27}"/>
              </a:ext>
            </a:extLst>
          </p:cNvPr>
          <p:cNvSpPr txBox="1"/>
          <p:nvPr/>
        </p:nvSpPr>
        <p:spPr>
          <a:xfrm>
            <a:off x="1200837" y="433126"/>
            <a:ext cx="9790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Lenalidomide functionalization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03E1537-5514-A48E-5096-A48FC915BD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815122"/>
              </p:ext>
            </p:extLst>
          </p:nvPr>
        </p:nvGraphicFramePr>
        <p:xfrm>
          <a:off x="2685179" y="1363242"/>
          <a:ext cx="6821639" cy="1675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5607925" imgH="1360500" progId="ChemDraw.Document.6.0">
                  <p:embed/>
                </p:oleObj>
              </mc:Choice>
              <mc:Fallback>
                <p:oleObj name="CS ChemDraw Drawing" r:id="rId5" imgW="5607925" imgH="1360500" progId="ChemDraw.Document.6.0">
                  <p:embed/>
                  <p:pic>
                    <p:nvPicPr>
                      <p:cNvPr id="1104" name="Object 1103">
                        <a:extLst>
                          <a:ext uri="{FF2B5EF4-FFF2-40B4-BE49-F238E27FC236}">
                            <a16:creationId xmlns:a16="http://schemas.microsoft.com/office/drawing/2014/main" id="{DE4F28F6-F782-4B47-1126-A1AF217668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5179" y="1363242"/>
                        <a:ext cx="6821639" cy="16750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4A688BA3-13DA-FB93-42D6-108959D126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529730"/>
              </p:ext>
            </p:extLst>
          </p:nvPr>
        </p:nvGraphicFramePr>
        <p:xfrm>
          <a:off x="1156979" y="3298144"/>
          <a:ext cx="9559688" cy="3362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7" imgW="7772104" imgH="2733686" progId="ChemDraw.Document.6.0">
                  <p:embed/>
                </p:oleObj>
              </mc:Choice>
              <mc:Fallback>
                <p:oleObj name="CS ChemDraw Drawing" r:id="rId7" imgW="7772104" imgH="2733686" progId="ChemDraw.Document.6.0">
                  <p:embed/>
                  <p:pic>
                    <p:nvPicPr>
                      <p:cNvPr id="1110" name="Object 1109">
                        <a:extLst>
                          <a:ext uri="{FF2B5EF4-FFF2-40B4-BE49-F238E27FC236}">
                            <a16:creationId xmlns:a16="http://schemas.microsoft.com/office/drawing/2014/main" id="{41A17B37-4282-6943-3F77-2C920B5949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56979" y="3298144"/>
                        <a:ext cx="9559688" cy="3362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 descr="A blue and white logo&#10;&#10;AI-generated content may be incorrect.">
            <a:extLst>
              <a:ext uri="{FF2B5EF4-FFF2-40B4-BE49-F238E27FC236}">
                <a16:creationId xmlns:a16="http://schemas.microsoft.com/office/drawing/2014/main" id="{D11323D0-5D87-D4FC-E7F5-4E155BD6E83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2" y="220384"/>
            <a:ext cx="1547472" cy="8309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984044-58EC-1C16-35F3-C20D72FD8B80}"/>
              </a:ext>
            </a:extLst>
          </p:cNvPr>
          <p:cNvSpPr txBox="1"/>
          <p:nvPr/>
        </p:nvSpPr>
        <p:spPr>
          <a:xfrm>
            <a:off x="11583590" y="62618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97662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8487</TotalTime>
  <Words>358</Words>
  <Application>Microsoft Office PowerPoint</Application>
  <PresentationFormat>Widescreen</PresentationFormat>
  <Paragraphs>119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Palatino Linotype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Michela Galli</dc:creator>
  <cp:lastModifiedBy>Michela Galli</cp:lastModifiedBy>
  <cp:revision>15</cp:revision>
  <dcterms:created xsi:type="dcterms:W3CDTF">2025-11-19T11:53:22Z</dcterms:created>
  <dcterms:modified xsi:type="dcterms:W3CDTF">2025-11-30T18:31:37Z</dcterms:modified>
</cp:coreProperties>
</file>