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61" r:id="rId2"/>
  </p:sldIdLst>
  <p:sldSz cx="28800425" cy="35999738"/>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38" userDrawn="1">
          <p15:clr>
            <a:srgbClr val="A4A3A4"/>
          </p15:clr>
        </p15:guide>
        <p15:guide id="2" pos="90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4"/>
    <a:srgbClr val="808080"/>
    <a:srgbClr val="D8D8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37" autoAdjust="0"/>
    <p:restoredTop sz="91757" autoAdjust="0"/>
  </p:normalViewPr>
  <p:slideViewPr>
    <p:cSldViewPr snapToGrid="0">
      <p:cViewPr>
        <p:scale>
          <a:sx n="25" d="100"/>
          <a:sy n="25" d="100"/>
        </p:scale>
        <p:origin x="1404" y="-1344"/>
      </p:cViewPr>
      <p:guideLst>
        <p:guide orient="horz" pos="11338"/>
        <p:guide pos="9071"/>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C7E79A4-9227-49D8-A5E0-BA6E4D470585}" type="datetimeFigureOut">
              <a:rPr lang="it-IT" smtClean="0"/>
              <a:t>14/05/2021</a:t>
            </a:fld>
            <a:endParaRPr lang="it-IT" dirty="0"/>
          </a:p>
        </p:txBody>
      </p:sp>
      <p:sp>
        <p:nvSpPr>
          <p:cNvPr id="4" name="Segnaposto immagine diapositiva 3"/>
          <p:cNvSpPr>
            <a:spLocks noGrp="1" noRot="1" noChangeAspect="1"/>
          </p:cNvSpPr>
          <p:nvPr>
            <p:ph type="sldImg" idx="2"/>
          </p:nvPr>
        </p:nvSpPr>
        <p:spPr>
          <a:xfrm>
            <a:off x="2058988" y="1241425"/>
            <a:ext cx="2679700" cy="3349625"/>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BF59056-565D-48AD-9E7B-6F7DBC2F92FA}" type="slidenum">
              <a:rPr lang="it-IT" smtClean="0"/>
              <a:t>‹N›</a:t>
            </a:fld>
            <a:endParaRPr lang="it-IT" dirty="0"/>
          </a:p>
        </p:txBody>
      </p:sp>
    </p:spTree>
    <p:extLst>
      <p:ext uri="{BB962C8B-B14F-4D97-AF65-F5344CB8AC3E}">
        <p14:creationId xmlns:p14="http://schemas.microsoft.com/office/powerpoint/2010/main" val="1883866170"/>
      </p:ext>
    </p:extLst>
  </p:cSld>
  <p:clrMap bg1="lt1" tx1="dk1" bg2="lt2" tx2="dk2" accent1="accent1" accent2="accent2" accent3="accent3" accent4="accent4" accent5="accent5" accent6="accent6" hlink="hlink" folHlink="folHlink"/>
  <p:notesStyle>
    <a:lvl1pPr marL="0" algn="l" defTabSz="3497123" rtl="0" eaLnBrk="1" latinLnBrk="0" hangingPunct="1">
      <a:defRPr sz="4589" kern="1200">
        <a:solidFill>
          <a:schemeClr val="tx1"/>
        </a:solidFill>
        <a:latin typeface="+mn-lt"/>
        <a:ea typeface="+mn-ea"/>
        <a:cs typeface="+mn-cs"/>
      </a:defRPr>
    </a:lvl1pPr>
    <a:lvl2pPr marL="1748561" algn="l" defTabSz="3497123" rtl="0" eaLnBrk="1" latinLnBrk="0" hangingPunct="1">
      <a:defRPr sz="4589" kern="1200">
        <a:solidFill>
          <a:schemeClr val="tx1"/>
        </a:solidFill>
        <a:latin typeface="+mn-lt"/>
        <a:ea typeface="+mn-ea"/>
        <a:cs typeface="+mn-cs"/>
      </a:defRPr>
    </a:lvl2pPr>
    <a:lvl3pPr marL="3497123" algn="l" defTabSz="3497123" rtl="0" eaLnBrk="1" latinLnBrk="0" hangingPunct="1">
      <a:defRPr sz="4589" kern="1200">
        <a:solidFill>
          <a:schemeClr val="tx1"/>
        </a:solidFill>
        <a:latin typeface="+mn-lt"/>
        <a:ea typeface="+mn-ea"/>
        <a:cs typeface="+mn-cs"/>
      </a:defRPr>
    </a:lvl3pPr>
    <a:lvl4pPr marL="5245684" algn="l" defTabSz="3497123" rtl="0" eaLnBrk="1" latinLnBrk="0" hangingPunct="1">
      <a:defRPr sz="4589" kern="1200">
        <a:solidFill>
          <a:schemeClr val="tx1"/>
        </a:solidFill>
        <a:latin typeface="+mn-lt"/>
        <a:ea typeface="+mn-ea"/>
        <a:cs typeface="+mn-cs"/>
      </a:defRPr>
    </a:lvl4pPr>
    <a:lvl5pPr marL="6994246" algn="l" defTabSz="3497123" rtl="0" eaLnBrk="1" latinLnBrk="0" hangingPunct="1">
      <a:defRPr sz="4589" kern="1200">
        <a:solidFill>
          <a:schemeClr val="tx1"/>
        </a:solidFill>
        <a:latin typeface="+mn-lt"/>
        <a:ea typeface="+mn-ea"/>
        <a:cs typeface="+mn-cs"/>
      </a:defRPr>
    </a:lvl5pPr>
    <a:lvl6pPr marL="8742807" algn="l" defTabSz="3497123" rtl="0" eaLnBrk="1" latinLnBrk="0" hangingPunct="1">
      <a:defRPr sz="4589" kern="1200">
        <a:solidFill>
          <a:schemeClr val="tx1"/>
        </a:solidFill>
        <a:latin typeface="+mn-lt"/>
        <a:ea typeface="+mn-ea"/>
        <a:cs typeface="+mn-cs"/>
      </a:defRPr>
    </a:lvl6pPr>
    <a:lvl7pPr marL="10491368" algn="l" defTabSz="3497123" rtl="0" eaLnBrk="1" latinLnBrk="0" hangingPunct="1">
      <a:defRPr sz="4589" kern="1200">
        <a:solidFill>
          <a:schemeClr val="tx1"/>
        </a:solidFill>
        <a:latin typeface="+mn-lt"/>
        <a:ea typeface="+mn-ea"/>
        <a:cs typeface="+mn-cs"/>
      </a:defRPr>
    </a:lvl7pPr>
    <a:lvl8pPr marL="12239930" algn="l" defTabSz="3497123" rtl="0" eaLnBrk="1" latinLnBrk="0" hangingPunct="1">
      <a:defRPr sz="4589" kern="1200">
        <a:solidFill>
          <a:schemeClr val="tx1"/>
        </a:solidFill>
        <a:latin typeface="+mn-lt"/>
        <a:ea typeface="+mn-ea"/>
        <a:cs typeface="+mn-cs"/>
      </a:defRPr>
    </a:lvl8pPr>
    <a:lvl9pPr marL="13988491" algn="l" defTabSz="3497123" rtl="0" eaLnBrk="1" latinLnBrk="0" hangingPunct="1">
      <a:defRPr sz="458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immagine diapositiva 1"/>
          <p:cNvSpPr>
            <a:spLocks noGrp="1" noRot="1" noChangeAspect="1" noTextEdit="1"/>
          </p:cNvSpPr>
          <p:nvPr>
            <p:ph type="sldImg"/>
          </p:nvPr>
        </p:nvSpPr>
        <p:spPr>
          <a:xfrm>
            <a:off x="2058988" y="1241425"/>
            <a:ext cx="2679700" cy="3349625"/>
          </a:xfrm>
          <a:ln/>
        </p:spPr>
      </p:sp>
      <p:sp>
        <p:nvSpPr>
          <p:cNvPr id="5123" name="Segnaposto note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dirty="0"/>
          </a:p>
        </p:txBody>
      </p:sp>
      <p:sp>
        <p:nvSpPr>
          <p:cNvPr id="5124" name="Segnaposto numero diapositiva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300">
                <a:solidFill>
                  <a:schemeClr val="tx1"/>
                </a:solidFill>
                <a:latin typeface="Arial" panose="020B0604020202020204" pitchFamily="34" charset="0"/>
                <a:cs typeface="Arial" panose="020B0604020202020204" pitchFamily="34" charset="0"/>
              </a:defRPr>
            </a:lvl1pPr>
            <a:lvl2pPr marL="742950" indent="-285750">
              <a:defRPr sz="7300">
                <a:solidFill>
                  <a:schemeClr val="tx1"/>
                </a:solidFill>
                <a:latin typeface="Arial" panose="020B0604020202020204" pitchFamily="34" charset="0"/>
                <a:cs typeface="Arial" panose="020B0604020202020204" pitchFamily="34" charset="0"/>
              </a:defRPr>
            </a:lvl2pPr>
            <a:lvl3pPr marL="1143000" indent="-228600">
              <a:defRPr sz="7300">
                <a:solidFill>
                  <a:schemeClr val="tx1"/>
                </a:solidFill>
                <a:latin typeface="Arial" panose="020B0604020202020204" pitchFamily="34" charset="0"/>
                <a:cs typeface="Arial" panose="020B0604020202020204" pitchFamily="34" charset="0"/>
              </a:defRPr>
            </a:lvl3pPr>
            <a:lvl4pPr marL="1600200" indent="-228600">
              <a:defRPr sz="7300">
                <a:solidFill>
                  <a:schemeClr val="tx1"/>
                </a:solidFill>
                <a:latin typeface="Arial" panose="020B0604020202020204" pitchFamily="34" charset="0"/>
                <a:cs typeface="Arial" panose="020B0604020202020204" pitchFamily="34" charset="0"/>
              </a:defRPr>
            </a:lvl4pPr>
            <a:lvl5pPr marL="2057400" indent="-228600">
              <a:defRPr sz="73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9pPr>
          </a:lstStyle>
          <a:p>
            <a:fld id="{855DEBFA-F6F5-44A5-BBF5-20CE68BF0B46}" type="slidenum">
              <a:rPr lang="it-IT" altLang="it-IT" sz="1200"/>
              <a:pPr/>
              <a:t>1</a:t>
            </a:fld>
            <a:endParaRPr lang="it-IT" altLang="it-IT" sz="1200" dirty="0"/>
          </a:p>
        </p:txBody>
      </p:sp>
    </p:spTree>
    <p:extLst>
      <p:ext uri="{BB962C8B-B14F-4D97-AF65-F5344CB8AC3E}">
        <p14:creationId xmlns:p14="http://schemas.microsoft.com/office/powerpoint/2010/main" val="1078065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5891626"/>
            <a:ext cx="24480361" cy="12533242"/>
          </a:xfrm>
        </p:spPr>
        <p:txBody>
          <a:bodyPr anchor="b"/>
          <a:lstStyle>
            <a:lvl1pPr algn="ctr">
              <a:defRPr sz="18898"/>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600053" y="18908198"/>
            <a:ext cx="21600319" cy="869160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3393670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404539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1916653"/>
            <a:ext cx="6210092" cy="30508114"/>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980031" y="1916653"/>
            <a:ext cx="18270270" cy="3050811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400009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2005651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965030" y="8974945"/>
            <a:ext cx="24840367" cy="14974888"/>
          </a:xfrm>
        </p:spPr>
        <p:txBody>
          <a:bodyPr anchor="b"/>
          <a:lstStyle>
            <a:lvl1pPr>
              <a:defRPr sz="18898"/>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965030" y="24091502"/>
            <a:ext cx="24840367" cy="7874940"/>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1049425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980029" y="9583264"/>
            <a:ext cx="12240181" cy="2284150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14580215" y="9583264"/>
            <a:ext cx="12240181" cy="2284150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4290601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983780" y="1916661"/>
            <a:ext cx="24840367" cy="6958285"/>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983784" y="8824938"/>
            <a:ext cx="12183928" cy="4324966"/>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it-IT"/>
              <a:t>Fare clic per modificare gli stili del testo dello schema</a:t>
            </a:r>
          </a:p>
        </p:txBody>
      </p:sp>
      <p:sp>
        <p:nvSpPr>
          <p:cNvPr id="4" name="Content Placeholder 3"/>
          <p:cNvSpPr>
            <a:spLocks noGrp="1"/>
          </p:cNvSpPr>
          <p:nvPr>
            <p:ph sz="half" idx="2"/>
          </p:nvPr>
        </p:nvSpPr>
        <p:spPr>
          <a:xfrm>
            <a:off x="1983784" y="13149904"/>
            <a:ext cx="12183928" cy="1934152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4580217" y="8824938"/>
            <a:ext cx="12243932" cy="4324966"/>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it-IT"/>
              <a:t>Fare clic per modificare gli stili del testo dello schema</a:t>
            </a:r>
          </a:p>
        </p:txBody>
      </p:sp>
      <p:sp>
        <p:nvSpPr>
          <p:cNvPr id="6" name="Content Placeholder 5"/>
          <p:cNvSpPr>
            <a:spLocks noGrp="1"/>
          </p:cNvSpPr>
          <p:nvPr>
            <p:ph sz="quarter" idx="4"/>
          </p:nvPr>
        </p:nvSpPr>
        <p:spPr>
          <a:xfrm>
            <a:off x="14580217" y="13149904"/>
            <a:ext cx="12243932" cy="1934152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3769731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56250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3" name="Footer Placeholder 2"/>
          <p:cNvSpPr>
            <a:spLocks noGrp="1"/>
          </p:cNvSpPr>
          <p:nvPr>
            <p:ph type="ftr" sz="quarter" idx="11"/>
          </p:nvPr>
        </p:nvSpPr>
        <p:spPr/>
        <p:txBody>
          <a:bodyPr/>
          <a:lstStyle/>
          <a:p>
            <a:endParaRPr lang="it-IT" dirty="0"/>
          </a:p>
        </p:txBody>
      </p:sp>
      <p:sp>
        <p:nvSpPr>
          <p:cNvPr id="4" name="Slide Number Placeholder 3"/>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812805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983780" y="2399982"/>
            <a:ext cx="9288887" cy="8399939"/>
          </a:xfrm>
        </p:spPr>
        <p:txBody>
          <a:bodyPr anchor="b"/>
          <a:lstStyle>
            <a:lvl1pPr>
              <a:defRPr sz="10079"/>
            </a:lvl1pPr>
          </a:lstStyle>
          <a:p>
            <a:r>
              <a:rPr lang="it-IT"/>
              <a:t>Fare clic per modificare lo stile del titolo dello schema</a:t>
            </a:r>
            <a:endParaRPr lang="en-US" dirty="0"/>
          </a:p>
        </p:txBody>
      </p:sp>
      <p:sp>
        <p:nvSpPr>
          <p:cNvPr id="3" name="Content Placeholder 2"/>
          <p:cNvSpPr>
            <a:spLocks noGrp="1"/>
          </p:cNvSpPr>
          <p:nvPr>
            <p:ph idx="1"/>
          </p:nvPr>
        </p:nvSpPr>
        <p:spPr>
          <a:xfrm>
            <a:off x="12243932" y="5183304"/>
            <a:ext cx="14580215" cy="25583147"/>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983780" y="10799922"/>
            <a:ext cx="9288887" cy="20008190"/>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1737467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983780" y="2399982"/>
            <a:ext cx="9288887" cy="8399939"/>
          </a:xfrm>
        </p:spPr>
        <p:txBody>
          <a:bodyPr anchor="b"/>
          <a:lstStyle>
            <a:lvl1pPr>
              <a:defRPr sz="10079"/>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2243932" y="5183304"/>
            <a:ext cx="14580215" cy="25583147"/>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it-IT" dirty="0"/>
              <a:t>Fare clic sull'icona per inserire un'immagine</a:t>
            </a:r>
            <a:endParaRPr lang="en-US" dirty="0"/>
          </a:p>
        </p:txBody>
      </p:sp>
      <p:sp>
        <p:nvSpPr>
          <p:cNvPr id="4" name="Text Placeholder 3"/>
          <p:cNvSpPr>
            <a:spLocks noGrp="1"/>
          </p:cNvSpPr>
          <p:nvPr>
            <p:ph type="body" sz="half" idx="2"/>
          </p:nvPr>
        </p:nvSpPr>
        <p:spPr>
          <a:xfrm>
            <a:off x="1983780" y="10799922"/>
            <a:ext cx="9288887" cy="20008190"/>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4FD9205-B980-43C0-AB65-33B8622F960C}" type="datetimeFigureOut">
              <a:rPr lang="it-IT" smtClean="0"/>
              <a:t>14/05/2021</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100147C6-9721-4030-BE46-90B5CCAB7927}" type="slidenum">
              <a:rPr lang="it-IT" smtClean="0"/>
              <a:t>‹N›</a:t>
            </a:fld>
            <a:endParaRPr lang="it-IT" dirty="0"/>
          </a:p>
        </p:txBody>
      </p:sp>
    </p:spTree>
    <p:extLst>
      <p:ext uri="{BB962C8B-B14F-4D97-AF65-F5344CB8AC3E}">
        <p14:creationId xmlns:p14="http://schemas.microsoft.com/office/powerpoint/2010/main" val="3963522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1916661"/>
            <a:ext cx="24840367" cy="6958285"/>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980029" y="9583264"/>
            <a:ext cx="24840367" cy="2284150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980029" y="33366432"/>
            <a:ext cx="6480096" cy="1916653"/>
          </a:xfrm>
          <a:prstGeom prst="rect">
            <a:avLst/>
          </a:prstGeom>
        </p:spPr>
        <p:txBody>
          <a:bodyPr vert="horz" lIns="91440" tIns="45720" rIns="91440" bIns="45720" rtlCol="0" anchor="ctr"/>
          <a:lstStyle>
            <a:lvl1pPr algn="l">
              <a:defRPr sz="3780">
                <a:solidFill>
                  <a:schemeClr val="tx1">
                    <a:tint val="75000"/>
                  </a:schemeClr>
                </a:solidFill>
              </a:defRPr>
            </a:lvl1pPr>
          </a:lstStyle>
          <a:p>
            <a:fld id="{74FD9205-B980-43C0-AB65-33B8622F960C}" type="datetimeFigureOut">
              <a:rPr lang="it-IT" smtClean="0"/>
              <a:t>14/05/2021</a:t>
            </a:fld>
            <a:endParaRPr lang="it-IT" dirty="0"/>
          </a:p>
        </p:txBody>
      </p:sp>
      <p:sp>
        <p:nvSpPr>
          <p:cNvPr id="5" name="Footer Placeholder 4"/>
          <p:cNvSpPr>
            <a:spLocks noGrp="1"/>
          </p:cNvSpPr>
          <p:nvPr>
            <p:ph type="ftr" sz="quarter" idx="3"/>
          </p:nvPr>
        </p:nvSpPr>
        <p:spPr>
          <a:xfrm>
            <a:off x="9540141" y="33366432"/>
            <a:ext cx="9720143" cy="1916653"/>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it-IT" dirty="0"/>
          </a:p>
        </p:txBody>
      </p:sp>
      <p:sp>
        <p:nvSpPr>
          <p:cNvPr id="6" name="Slide Number Placeholder 5"/>
          <p:cNvSpPr>
            <a:spLocks noGrp="1"/>
          </p:cNvSpPr>
          <p:nvPr>
            <p:ph type="sldNum" sz="quarter" idx="4"/>
          </p:nvPr>
        </p:nvSpPr>
        <p:spPr>
          <a:xfrm>
            <a:off x="20340300" y="33366432"/>
            <a:ext cx="6480096" cy="1916653"/>
          </a:xfrm>
          <a:prstGeom prst="rect">
            <a:avLst/>
          </a:prstGeom>
        </p:spPr>
        <p:txBody>
          <a:bodyPr vert="horz" lIns="91440" tIns="45720" rIns="91440" bIns="45720" rtlCol="0" anchor="ctr"/>
          <a:lstStyle>
            <a:lvl1pPr algn="r">
              <a:defRPr sz="3780">
                <a:solidFill>
                  <a:schemeClr val="tx1">
                    <a:tint val="75000"/>
                  </a:schemeClr>
                </a:solidFill>
              </a:defRPr>
            </a:lvl1pPr>
          </a:lstStyle>
          <a:p>
            <a:fld id="{100147C6-9721-4030-BE46-90B5CCAB7927}" type="slidenum">
              <a:rPr lang="it-IT" smtClean="0"/>
              <a:t>‹N›</a:t>
            </a:fld>
            <a:endParaRPr lang="it-IT" dirty="0"/>
          </a:p>
        </p:txBody>
      </p:sp>
    </p:spTree>
    <p:extLst>
      <p:ext uri="{BB962C8B-B14F-4D97-AF65-F5344CB8AC3E}">
        <p14:creationId xmlns:p14="http://schemas.microsoft.com/office/powerpoint/2010/main" val="4317714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tmp"/><Relationship Id="rId3" Type="http://schemas.openxmlformats.org/officeDocument/2006/relationships/image" Target="../media/image1.jp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6" Type="http://schemas.openxmlformats.org/officeDocument/2006/relationships/image" Target="../media/image14.tmp"/><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tmp"/><Relationship Id="rId5" Type="http://schemas.openxmlformats.org/officeDocument/2006/relationships/image" Target="../media/image3.png"/><Relationship Id="rId15" Type="http://schemas.openxmlformats.org/officeDocument/2006/relationships/image" Target="../media/image13.tmp"/><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tm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9000" r="-39000"/>
          </a:stretch>
        </a:blipFill>
        <a:effectLst/>
      </p:bgPr>
    </p:bg>
    <p:spTree>
      <p:nvGrpSpPr>
        <p:cNvPr id="1" name=""/>
        <p:cNvGrpSpPr/>
        <p:nvPr/>
      </p:nvGrpSpPr>
      <p:grpSpPr>
        <a:xfrm>
          <a:off x="0" y="0"/>
          <a:ext cx="0" cy="0"/>
          <a:chOff x="0" y="0"/>
          <a:chExt cx="0" cy="0"/>
        </a:xfrm>
      </p:grpSpPr>
      <p:sp>
        <p:nvSpPr>
          <p:cNvPr id="40" name="Rettangolo 39">
            <a:extLst>
              <a:ext uri="{FF2B5EF4-FFF2-40B4-BE49-F238E27FC236}">
                <a16:creationId xmlns:a16="http://schemas.microsoft.com/office/drawing/2014/main" id="{672D1DF5-20F2-4E31-AA9D-7C3BF31408A1}"/>
              </a:ext>
            </a:extLst>
          </p:cNvPr>
          <p:cNvSpPr/>
          <p:nvPr/>
        </p:nvSpPr>
        <p:spPr>
          <a:xfrm>
            <a:off x="568227" y="20815752"/>
            <a:ext cx="27728884" cy="1101285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57" dirty="0">
              <a:latin typeface="Helvetica" panose="020B0604020202020204" pitchFamily="34" charset="0"/>
              <a:cs typeface="Helvetica" panose="020B0604020202020204" pitchFamily="34" charset="0"/>
            </a:endParaRPr>
          </a:p>
        </p:txBody>
      </p:sp>
      <p:sp>
        <p:nvSpPr>
          <p:cNvPr id="4098" name="Rectangle 15"/>
          <p:cNvSpPr>
            <a:spLocks noChangeArrowheads="1"/>
          </p:cNvSpPr>
          <p:nvPr/>
        </p:nvSpPr>
        <p:spPr bwMode="auto">
          <a:xfrm>
            <a:off x="1" y="-379679"/>
            <a:ext cx="184731"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7300">
                <a:solidFill>
                  <a:schemeClr val="tx1"/>
                </a:solidFill>
                <a:latin typeface="Arial" panose="020B0604020202020204" pitchFamily="34" charset="0"/>
                <a:cs typeface="Arial" panose="020B0604020202020204" pitchFamily="34" charset="0"/>
              </a:defRPr>
            </a:lvl1pPr>
            <a:lvl2pPr marL="742950" indent="-285750">
              <a:defRPr sz="7300">
                <a:solidFill>
                  <a:schemeClr val="tx1"/>
                </a:solidFill>
                <a:latin typeface="Arial" panose="020B0604020202020204" pitchFamily="34" charset="0"/>
                <a:cs typeface="Arial" panose="020B0604020202020204" pitchFamily="34" charset="0"/>
              </a:defRPr>
            </a:lvl2pPr>
            <a:lvl3pPr marL="1143000" indent="-228600">
              <a:defRPr sz="7300">
                <a:solidFill>
                  <a:schemeClr val="tx1"/>
                </a:solidFill>
                <a:latin typeface="Arial" panose="020B0604020202020204" pitchFamily="34" charset="0"/>
                <a:cs typeface="Arial" panose="020B0604020202020204" pitchFamily="34" charset="0"/>
              </a:defRPr>
            </a:lvl3pPr>
            <a:lvl4pPr marL="1600200" indent="-228600">
              <a:defRPr sz="7300">
                <a:solidFill>
                  <a:schemeClr val="tx1"/>
                </a:solidFill>
                <a:latin typeface="Arial" panose="020B0604020202020204" pitchFamily="34" charset="0"/>
                <a:cs typeface="Arial" panose="020B0604020202020204" pitchFamily="34" charset="0"/>
              </a:defRPr>
            </a:lvl4pPr>
            <a:lvl5pPr marL="2057400" indent="-228600">
              <a:defRPr sz="73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9pPr>
          </a:lstStyle>
          <a:p>
            <a:pPr eaLnBrk="1" hangingPunct="1"/>
            <a:endParaRPr lang="it-IT" altLang="it-IT" dirty="0"/>
          </a:p>
        </p:txBody>
      </p:sp>
      <p:sp>
        <p:nvSpPr>
          <p:cNvPr id="4099" name="Rectangle 24"/>
          <p:cNvSpPr>
            <a:spLocks noChangeArrowheads="1"/>
          </p:cNvSpPr>
          <p:nvPr/>
        </p:nvSpPr>
        <p:spPr bwMode="auto">
          <a:xfrm>
            <a:off x="2742899" y="534620"/>
            <a:ext cx="184731"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7300">
                <a:solidFill>
                  <a:schemeClr val="tx1"/>
                </a:solidFill>
                <a:latin typeface="Arial" panose="020B0604020202020204" pitchFamily="34" charset="0"/>
                <a:cs typeface="Arial" panose="020B0604020202020204" pitchFamily="34" charset="0"/>
              </a:defRPr>
            </a:lvl1pPr>
            <a:lvl2pPr marL="742950" indent="-285750">
              <a:defRPr sz="7300">
                <a:solidFill>
                  <a:schemeClr val="tx1"/>
                </a:solidFill>
                <a:latin typeface="Arial" panose="020B0604020202020204" pitchFamily="34" charset="0"/>
                <a:cs typeface="Arial" panose="020B0604020202020204" pitchFamily="34" charset="0"/>
              </a:defRPr>
            </a:lvl2pPr>
            <a:lvl3pPr marL="1143000" indent="-228600">
              <a:defRPr sz="7300">
                <a:solidFill>
                  <a:schemeClr val="tx1"/>
                </a:solidFill>
                <a:latin typeface="Arial" panose="020B0604020202020204" pitchFamily="34" charset="0"/>
                <a:cs typeface="Arial" panose="020B0604020202020204" pitchFamily="34" charset="0"/>
              </a:defRPr>
            </a:lvl3pPr>
            <a:lvl4pPr marL="1600200" indent="-228600">
              <a:defRPr sz="7300">
                <a:solidFill>
                  <a:schemeClr val="tx1"/>
                </a:solidFill>
                <a:latin typeface="Arial" panose="020B0604020202020204" pitchFamily="34" charset="0"/>
                <a:cs typeface="Arial" panose="020B0604020202020204" pitchFamily="34" charset="0"/>
              </a:defRPr>
            </a:lvl4pPr>
            <a:lvl5pPr marL="2057400" indent="-228600">
              <a:defRPr sz="73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9pPr>
          </a:lstStyle>
          <a:p>
            <a:pPr eaLnBrk="1" hangingPunct="1"/>
            <a:endParaRPr lang="it-IT" altLang="it-IT" dirty="0"/>
          </a:p>
        </p:txBody>
      </p:sp>
      <p:sp>
        <p:nvSpPr>
          <p:cNvPr id="4100" name="Rectangle 45"/>
          <p:cNvSpPr>
            <a:spLocks noChangeArrowheads="1"/>
          </p:cNvSpPr>
          <p:nvPr/>
        </p:nvSpPr>
        <p:spPr bwMode="auto">
          <a:xfrm>
            <a:off x="457151" y="77470"/>
            <a:ext cx="184731"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7300">
                <a:solidFill>
                  <a:schemeClr val="tx1"/>
                </a:solidFill>
                <a:latin typeface="Arial" panose="020B0604020202020204" pitchFamily="34" charset="0"/>
                <a:cs typeface="Arial" panose="020B0604020202020204" pitchFamily="34" charset="0"/>
              </a:defRPr>
            </a:lvl1pPr>
            <a:lvl2pPr marL="742950" indent="-285750">
              <a:defRPr sz="7300">
                <a:solidFill>
                  <a:schemeClr val="tx1"/>
                </a:solidFill>
                <a:latin typeface="Arial" panose="020B0604020202020204" pitchFamily="34" charset="0"/>
                <a:cs typeface="Arial" panose="020B0604020202020204" pitchFamily="34" charset="0"/>
              </a:defRPr>
            </a:lvl2pPr>
            <a:lvl3pPr marL="1143000" indent="-228600">
              <a:defRPr sz="7300">
                <a:solidFill>
                  <a:schemeClr val="tx1"/>
                </a:solidFill>
                <a:latin typeface="Arial" panose="020B0604020202020204" pitchFamily="34" charset="0"/>
                <a:cs typeface="Arial" panose="020B0604020202020204" pitchFamily="34" charset="0"/>
              </a:defRPr>
            </a:lvl3pPr>
            <a:lvl4pPr marL="1600200" indent="-228600">
              <a:defRPr sz="7300">
                <a:solidFill>
                  <a:schemeClr val="tx1"/>
                </a:solidFill>
                <a:latin typeface="Arial" panose="020B0604020202020204" pitchFamily="34" charset="0"/>
                <a:cs typeface="Arial" panose="020B0604020202020204" pitchFamily="34" charset="0"/>
              </a:defRPr>
            </a:lvl4pPr>
            <a:lvl5pPr marL="2057400" indent="-228600">
              <a:defRPr sz="73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300">
                <a:solidFill>
                  <a:schemeClr val="tx1"/>
                </a:solidFill>
                <a:latin typeface="Arial" panose="020B0604020202020204" pitchFamily="34" charset="0"/>
                <a:cs typeface="Arial" panose="020B0604020202020204" pitchFamily="34" charset="0"/>
              </a:defRPr>
            </a:lvl9pPr>
          </a:lstStyle>
          <a:p>
            <a:pPr eaLnBrk="1" hangingPunct="1"/>
            <a:endParaRPr lang="it-IT" altLang="it-IT" dirty="0"/>
          </a:p>
        </p:txBody>
      </p:sp>
      <p:sp>
        <p:nvSpPr>
          <p:cNvPr id="2" name="Text Box 4"/>
          <p:cNvSpPr txBox="1">
            <a:spLocks noChangeArrowheads="1"/>
          </p:cNvSpPr>
          <p:nvPr/>
        </p:nvSpPr>
        <p:spPr bwMode="auto">
          <a:xfrm>
            <a:off x="533932" y="2390681"/>
            <a:ext cx="27728882" cy="3765117"/>
          </a:xfrm>
          <a:prstGeom prst="rect">
            <a:avLst/>
          </a:prstGeom>
          <a:solidFill>
            <a:schemeClr val="bg1">
              <a:alpha val="75000"/>
            </a:schemeClr>
          </a:solidFill>
          <a:ln>
            <a:noFill/>
          </a:ln>
          <a:effectLst>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lIns="369900" tIns="184951" rIns="369900" bIns="184951">
            <a:noAutofit/>
          </a:bodyPr>
          <a:lstStyle>
            <a:lvl1pPr defTabSz="3700463" eaLnBrk="0" hangingPunct="0">
              <a:defRPr sz="7300">
                <a:solidFill>
                  <a:schemeClr val="tx1"/>
                </a:solidFill>
                <a:latin typeface="Arial" charset="0"/>
                <a:cs typeface="Arial" charset="0"/>
              </a:defRPr>
            </a:lvl1pPr>
            <a:lvl2pPr marL="742950" indent="-285750" defTabSz="3700463" eaLnBrk="0" hangingPunct="0">
              <a:defRPr sz="7300">
                <a:solidFill>
                  <a:schemeClr val="tx1"/>
                </a:solidFill>
                <a:latin typeface="Arial" charset="0"/>
                <a:cs typeface="Arial" charset="0"/>
              </a:defRPr>
            </a:lvl2pPr>
            <a:lvl3pPr marL="1143000" indent="-228600" defTabSz="3700463" eaLnBrk="0" hangingPunct="0">
              <a:defRPr sz="7300">
                <a:solidFill>
                  <a:schemeClr val="tx1"/>
                </a:solidFill>
                <a:latin typeface="Arial" charset="0"/>
                <a:cs typeface="Arial" charset="0"/>
              </a:defRPr>
            </a:lvl3pPr>
            <a:lvl4pPr marL="1600200" indent="-228600" defTabSz="3700463" eaLnBrk="0" hangingPunct="0">
              <a:defRPr sz="7300">
                <a:solidFill>
                  <a:schemeClr val="tx1"/>
                </a:solidFill>
                <a:latin typeface="Arial" charset="0"/>
                <a:cs typeface="Arial" charset="0"/>
              </a:defRPr>
            </a:lvl4pPr>
            <a:lvl5pPr marL="2057400" indent="-228600" defTabSz="3700463" eaLnBrk="0" hangingPunct="0">
              <a:defRPr sz="7300">
                <a:solidFill>
                  <a:schemeClr val="tx1"/>
                </a:solidFill>
                <a:latin typeface="Arial" charset="0"/>
                <a:cs typeface="Arial" charset="0"/>
              </a:defRPr>
            </a:lvl5pPr>
            <a:lvl6pPr marL="2514600" indent="-228600" defTabSz="3700463" eaLnBrk="0" fontAlgn="base" hangingPunct="0">
              <a:spcBef>
                <a:spcPct val="0"/>
              </a:spcBef>
              <a:spcAft>
                <a:spcPct val="0"/>
              </a:spcAft>
              <a:defRPr sz="7300">
                <a:solidFill>
                  <a:schemeClr val="tx1"/>
                </a:solidFill>
                <a:latin typeface="Arial" charset="0"/>
                <a:cs typeface="Arial" charset="0"/>
              </a:defRPr>
            </a:lvl6pPr>
            <a:lvl7pPr marL="2971800" indent="-228600" defTabSz="3700463" eaLnBrk="0" fontAlgn="base" hangingPunct="0">
              <a:spcBef>
                <a:spcPct val="0"/>
              </a:spcBef>
              <a:spcAft>
                <a:spcPct val="0"/>
              </a:spcAft>
              <a:defRPr sz="7300">
                <a:solidFill>
                  <a:schemeClr val="tx1"/>
                </a:solidFill>
                <a:latin typeface="Arial" charset="0"/>
                <a:cs typeface="Arial" charset="0"/>
              </a:defRPr>
            </a:lvl7pPr>
            <a:lvl8pPr marL="3429000" indent="-228600" defTabSz="3700463" eaLnBrk="0" fontAlgn="base" hangingPunct="0">
              <a:spcBef>
                <a:spcPct val="0"/>
              </a:spcBef>
              <a:spcAft>
                <a:spcPct val="0"/>
              </a:spcAft>
              <a:defRPr sz="7300">
                <a:solidFill>
                  <a:schemeClr val="tx1"/>
                </a:solidFill>
                <a:latin typeface="Arial" charset="0"/>
                <a:cs typeface="Arial" charset="0"/>
              </a:defRPr>
            </a:lvl8pPr>
            <a:lvl9pPr marL="3886200" indent="-228600" defTabSz="3700463" eaLnBrk="0" fontAlgn="base" hangingPunct="0">
              <a:spcBef>
                <a:spcPct val="0"/>
              </a:spcBef>
              <a:spcAft>
                <a:spcPct val="0"/>
              </a:spcAft>
              <a:defRPr sz="7300">
                <a:solidFill>
                  <a:schemeClr val="tx1"/>
                </a:solidFill>
                <a:latin typeface="Arial" charset="0"/>
                <a:cs typeface="Arial" charset="0"/>
              </a:defRPr>
            </a:lvl9pPr>
          </a:lstStyle>
          <a:p>
            <a:pPr algn="ctr"/>
            <a:r>
              <a:rPr lang="en-US" sz="4200" b="1" dirty="0">
                <a:solidFill>
                  <a:srgbClr val="000000"/>
                </a:solidFill>
                <a:latin typeface="Helvetica" panose="020B0604020202020204" pitchFamily="34" charset="0"/>
                <a:ea typeface="Calibri" panose="020F0502020204030204" pitchFamily="34" charset="0"/>
                <a:cs typeface="Helvetica" panose="020B0604020202020204" pitchFamily="34" charset="0"/>
              </a:rPr>
              <a:t>THE ROOT SYSTEM ARCHITECTURE IN LOW PHYTIC ACID1-1 MAIZE MUTANT: PHENOTYPIC AND MORPHOLOGICAL CHARACTERIZATION</a:t>
            </a:r>
          </a:p>
          <a:p>
            <a:pPr algn="ctr">
              <a:lnSpc>
                <a:spcPct val="150000"/>
              </a:lnSpc>
            </a:pPr>
            <a:r>
              <a:rPr lang="it-IT" sz="3200" u="sng"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F. Colombo</a:t>
            </a:r>
            <a:r>
              <a:rPr lang="it-IT" sz="32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 G. Bertagnon, S. </a:t>
            </a:r>
            <a:r>
              <a:rPr lang="it-IT" sz="3200" dirty="0" err="1">
                <a:solidFill>
                  <a:srgbClr val="000000"/>
                </a:solidFill>
                <a:effectLst/>
                <a:latin typeface="Helvetica" panose="020B0604020202020204" pitchFamily="34" charset="0"/>
                <a:ea typeface="Calibri" panose="020F0502020204030204" pitchFamily="34" charset="0"/>
                <a:cs typeface="Helvetica" panose="020B0604020202020204" pitchFamily="34" charset="0"/>
              </a:rPr>
              <a:t>Virgadaula</a:t>
            </a:r>
            <a:r>
              <a:rPr lang="it-IT" sz="32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 M. Pesenti, R. </a:t>
            </a:r>
            <a:r>
              <a:rPr lang="it-IT" sz="3200" dirty="0" err="1">
                <a:solidFill>
                  <a:srgbClr val="000000"/>
                </a:solidFill>
                <a:effectLst/>
                <a:latin typeface="Helvetica" panose="020B0604020202020204" pitchFamily="34" charset="0"/>
                <a:ea typeface="Calibri" panose="020F0502020204030204" pitchFamily="34" charset="0"/>
                <a:cs typeface="Helvetica" panose="020B0604020202020204" pitchFamily="34" charset="0"/>
              </a:rPr>
              <a:t>Pilu</a:t>
            </a:r>
            <a:endParaRPr lang="it-IT" sz="32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endParaRPr>
          </a:p>
          <a:p>
            <a:pPr algn="ctr">
              <a:lnSpc>
                <a:spcPct val="150000"/>
              </a:lnSpc>
              <a:spcAft>
                <a:spcPts val="285"/>
              </a:spcAft>
            </a:pPr>
            <a:r>
              <a:rPr lang="it-IT" sz="3200" dirty="0">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 </a:t>
            </a:r>
            <a:r>
              <a:rPr lang="en-US" sz="2600" dirty="0">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Department of Agricultural and Environmental Sciences-Production, Landscape, </a:t>
            </a:r>
            <a:r>
              <a:rPr lang="en-US" sz="2600" dirty="0" err="1">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Agroenergy</a:t>
            </a:r>
            <a:r>
              <a:rPr lang="en-US" sz="2600" dirty="0">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 University of Milan, Italy </a:t>
            </a:r>
            <a:r>
              <a:rPr lang="it-IT" sz="2600" dirty="0">
                <a:latin typeface="Helvetica" panose="020B0604020202020204" pitchFamily="34" charset="0"/>
                <a:ea typeface="Times New Roman" panose="02020603050405020304" pitchFamily="18" charset="0"/>
                <a:cs typeface="Helvetica" panose="020B0604020202020204" pitchFamily="34" charset="0"/>
              </a:rPr>
              <a:t> </a:t>
            </a:r>
          </a:p>
          <a:p>
            <a:pPr algn="ctr">
              <a:lnSpc>
                <a:spcPct val="150000"/>
              </a:lnSpc>
              <a:spcAft>
                <a:spcPts val="285"/>
              </a:spcAft>
            </a:pPr>
            <a:r>
              <a:rPr lang="en-US" sz="2600" dirty="0">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a:t>
            </a:r>
            <a:r>
              <a:rPr lang="en-US" sz="2600" dirty="0">
                <a:effectLst/>
                <a:latin typeface="Helvetica" panose="020B0604020202020204" pitchFamily="34" charset="0"/>
                <a:ea typeface="Times New Roman" panose="02020603050405020304" pitchFamily="18" charset="0"/>
                <a:cs typeface="Helvetica" panose="020B0604020202020204" pitchFamily="34" charset="0"/>
              </a:rPr>
              <a:t>Corresponding author</a:t>
            </a:r>
            <a:r>
              <a:rPr lang="en-US" sz="2600" dirty="0">
                <a:solidFill>
                  <a:srgbClr val="000000"/>
                </a:solidFill>
                <a:effectLst/>
                <a:latin typeface="Helvetica" panose="020B0604020202020204" pitchFamily="34" charset="0"/>
                <a:ea typeface="Times New Roman" panose="02020603050405020304" pitchFamily="18" charset="0"/>
                <a:cs typeface="Helvetica" panose="020B0604020202020204" pitchFamily="34" charset="0"/>
              </a:rPr>
              <a:t>: </a:t>
            </a:r>
            <a:r>
              <a:rPr lang="en-US" sz="2600" dirty="0">
                <a:solidFill>
                  <a:srgbClr val="0070C0"/>
                </a:solidFill>
                <a:effectLst/>
                <a:latin typeface="Helvetica" panose="020B0604020202020204" pitchFamily="34" charset="0"/>
                <a:ea typeface="Times New Roman" panose="02020603050405020304" pitchFamily="18" charset="0"/>
                <a:cs typeface="Helvetica" panose="020B0604020202020204" pitchFamily="34" charset="0"/>
              </a:rPr>
              <a:t>federico.colombo@unimi.it</a:t>
            </a:r>
            <a:endParaRPr lang="it-IT" sz="2600" dirty="0">
              <a:effectLst/>
              <a:latin typeface="Helvetica" panose="020B0604020202020204" pitchFamily="34" charset="0"/>
              <a:ea typeface="Times New Roman" panose="02020603050405020304" pitchFamily="18" charset="0"/>
              <a:cs typeface="Helvetica" panose="020B0604020202020204" pitchFamily="34" charset="0"/>
            </a:endParaRPr>
          </a:p>
          <a:p>
            <a:pPr algn="ctr"/>
            <a:endParaRPr lang="en-US" sz="4200" b="1" dirty="0">
              <a:solidFill>
                <a:srgbClr val="000000"/>
              </a:solidFill>
              <a:latin typeface="Helvetica" panose="020B0604020202020204" pitchFamily="34" charset="0"/>
              <a:ea typeface="Calibri" panose="020F0502020204030204" pitchFamily="34" charset="0"/>
              <a:cs typeface="Helvetica" panose="020B0604020202020204" pitchFamily="34" charset="0"/>
            </a:endParaRPr>
          </a:p>
        </p:txBody>
      </p:sp>
      <p:pic>
        <p:nvPicPr>
          <p:cNvPr id="41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516" y="478992"/>
            <a:ext cx="5398362" cy="1645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ttangolo 20">
            <a:extLst>
              <a:ext uri="{FF2B5EF4-FFF2-40B4-BE49-F238E27FC236}">
                <a16:creationId xmlns:a16="http://schemas.microsoft.com/office/drawing/2014/main" id="{44BEE460-75BB-4C9A-A67E-E77DE284609C}"/>
              </a:ext>
            </a:extLst>
          </p:cNvPr>
          <p:cNvSpPr/>
          <p:nvPr/>
        </p:nvSpPr>
        <p:spPr>
          <a:xfrm>
            <a:off x="570066" y="10763188"/>
            <a:ext cx="27728883" cy="1283053"/>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57" dirty="0"/>
          </a:p>
        </p:txBody>
      </p:sp>
      <p:sp>
        <p:nvSpPr>
          <p:cNvPr id="8" name="Rettangolo 7">
            <a:extLst>
              <a:ext uri="{FF2B5EF4-FFF2-40B4-BE49-F238E27FC236}">
                <a16:creationId xmlns:a16="http://schemas.microsoft.com/office/drawing/2014/main" id="{5D09589A-931E-4734-BA9A-87841B210E18}"/>
              </a:ext>
            </a:extLst>
          </p:cNvPr>
          <p:cNvSpPr/>
          <p:nvPr/>
        </p:nvSpPr>
        <p:spPr>
          <a:xfrm>
            <a:off x="568227" y="32137864"/>
            <a:ext cx="27730722" cy="3456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57" dirty="0"/>
          </a:p>
        </p:txBody>
      </p:sp>
      <p:sp>
        <p:nvSpPr>
          <p:cNvPr id="9" name="Rettangolo 8">
            <a:extLst>
              <a:ext uri="{FF2B5EF4-FFF2-40B4-BE49-F238E27FC236}">
                <a16:creationId xmlns:a16="http://schemas.microsoft.com/office/drawing/2014/main" id="{FB102BAD-DDEF-40A9-B97D-C8FBBF9C29D3}"/>
              </a:ext>
            </a:extLst>
          </p:cNvPr>
          <p:cNvSpPr/>
          <p:nvPr/>
        </p:nvSpPr>
        <p:spPr>
          <a:xfrm>
            <a:off x="535769" y="6584680"/>
            <a:ext cx="27728884" cy="38567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57" dirty="0">
              <a:latin typeface="Helvetica" panose="020B0604020202020204" pitchFamily="34" charset="0"/>
              <a:cs typeface="Helvetica" panose="020B0604020202020204" pitchFamily="34" charset="0"/>
            </a:endParaRPr>
          </a:p>
        </p:txBody>
      </p:sp>
      <p:pic>
        <p:nvPicPr>
          <p:cNvPr id="12" name="Immagine 11">
            <a:extLst>
              <a:ext uri="{FF2B5EF4-FFF2-40B4-BE49-F238E27FC236}">
                <a16:creationId xmlns:a16="http://schemas.microsoft.com/office/drawing/2014/main" id="{F5FADE83-C5E1-4632-BD44-41D6E18C57C3}"/>
              </a:ext>
            </a:extLst>
          </p:cNvPr>
          <p:cNvPicPr>
            <a:picLocks noChangeAspect="1"/>
          </p:cNvPicPr>
          <p:nvPr/>
        </p:nvPicPr>
        <p:blipFill>
          <a:blip r:embed="rId5"/>
          <a:stretch>
            <a:fillRect/>
          </a:stretch>
        </p:blipFill>
        <p:spPr>
          <a:xfrm>
            <a:off x="14095691" y="479224"/>
            <a:ext cx="3029898" cy="1645508"/>
          </a:xfrm>
          <a:prstGeom prst="rect">
            <a:avLst/>
          </a:prstGeom>
        </p:spPr>
      </p:pic>
      <p:sp>
        <p:nvSpPr>
          <p:cNvPr id="3" name="CasellaDiTesto 2">
            <a:extLst>
              <a:ext uri="{FF2B5EF4-FFF2-40B4-BE49-F238E27FC236}">
                <a16:creationId xmlns:a16="http://schemas.microsoft.com/office/drawing/2014/main" id="{8FD1D1A2-D3E1-4DC0-BA61-6795114CEACB}"/>
              </a:ext>
            </a:extLst>
          </p:cNvPr>
          <p:cNvSpPr txBox="1"/>
          <p:nvPr/>
        </p:nvSpPr>
        <p:spPr>
          <a:xfrm>
            <a:off x="785920" y="7310143"/>
            <a:ext cx="27226582" cy="2893100"/>
          </a:xfrm>
          <a:prstGeom prst="rect">
            <a:avLst/>
          </a:prstGeom>
          <a:noFill/>
        </p:spPr>
        <p:txBody>
          <a:bodyPr wrap="square" rtlCol="0">
            <a:spAutoFit/>
          </a:bodyPr>
          <a:lstStyle/>
          <a:p>
            <a:pPr algn="just">
              <a:spcAft>
                <a:spcPts val="800"/>
              </a:spcAft>
            </a:pPr>
            <a:r>
              <a:rPr lang="en-US" sz="2600" dirty="0">
                <a:effectLst/>
                <a:latin typeface="Arial" panose="020B0604020202020204" pitchFamily="34" charset="0"/>
                <a:ea typeface="Calibri" panose="020F0502020204030204" pitchFamily="34" charset="0"/>
                <a:cs typeface="Times New Roman" panose="02020603050405020304" pitchFamily="18" charset="0"/>
              </a:rPr>
              <a:t>Phytic acid (PA) represents the major storage form of phosphate (P) in the seeds. It is accumulated as phytate salts with different cations, reducing their bioavailability. Only ruminants can degrade PA due to the presence of phytases in the digestive tract, while </a:t>
            </a:r>
            <a:r>
              <a:rPr lang="en-US" sz="2600" dirty="0" err="1">
                <a:effectLst/>
                <a:latin typeface="Arial" panose="020B0604020202020204" pitchFamily="34" charset="0"/>
                <a:ea typeface="Calibri" panose="020F0502020204030204" pitchFamily="34" charset="0"/>
                <a:cs typeface="Times New Roman" panose="02020603050405020304" pitchFamily="18" charset="0"/>
              </a:rPr>
              <a:t>monogastrics</a:t>
            </a:r>
            <a:r>
              <a:rPr lang="en-US" sz="2600" dirty="0">
                <a:effectLst/>
                <a:latin typeface="Arial" panose="020B0604020202020204" pitchFamily="34" charset="0"/>
                <a:ea typeface="Calibri" panose="020F0502020204030204" pitchFamily="34" charset="0"/>
                <a:cs typeface="Times New Roman" panose="02020603050405020304" pitchFamily="18" charset="0"/>
              </a:rPr>
              <a:t> assimilate only 10% of phytate in feed and 90% is excreted, contributing to P pollution and water eutrophication. In underdeveloped countries, the lack of important cations in the diet represents a serious problem for human health. On the other hand, in rich countries the problem is not nutritional, but related to feed: farmers must supply mineral phosphorus to the feed of </a:t>
            </a:r>
            <a:r>
              <a:rPr lang="en-US" sz="2600" dirty="0" err="1">
                <a:effectLst/>
                <a:latin typeface="Arial" panose="020B0604020202020204" pitchFamily="34" charset="0"/>
                <a:ea typeface="Calibri" panose="020F0502020204030204" pitchFamily="34" charset="0"/>
                <a:cs typeface="Times New Roman" panose="02020603050405020304" pitchFamily="18" charset="0"/>
              </a:rPr>
              <a:t>monogastrics</a:t>
            </a:r>
            <a:r>
              <a:rPr lang="en-US" sz="2600" dirty="0">
                <a:effectLst/>
                <a:latin typeface="Arial" panose="020B0604020202020204" pitchFamily="34" charset="0"/>
                <a:ea typeface="Calibri" panose="020F0502020204030204" pitchFamily="34" charset="0"/>
                <a:cs typeface="Times New Roman" panose="02020603050405020304" pitchFamily="18" charset="0"/>
              </a:rPr>
              <a:t> (economic problem). Hence, many low phytic acid (</a:t>
            </a:r>
            <a:r>
              <a:rPr lang="en-US" sz="2600" i="1" dirty="0" err="1">
                <a:effectLst/>
                <a:latin typeface="Arial" panose="020B0604020202020204" pitchFamily="34" charset="0"/>
                <a:ea typeface="Calibri" panose="020F0502020204030204" pitchFamily="34" charset="0"/>
                <a:cs typeface="Times New Roman" panose="02020603050405020304" pitchFamily="18" charset="0"/>
              </a:rPr>
              <a:t>lpa</a:t>
            </a:r>
            <a:r>
              <a:rPr lang="en-US" sz="2600" dirty="0">
                <a:effectLst/>
                <a:latin typeface="Arial" panose="020B0604020202020204" pitchFamily="34" charset="0"/>
                <a:ea typeface="Calibri" panose="020F0502020204030204" pitchFamily="34" charset="0"/>
                <a:cs typeface="Times New Roman" panose="02020603050405020304" pitchFamily="18" charset="0"/>
              </a:rPr>
              <a:t>) mutants have been isolated and characterized in all major crops. Among different </a:t>
            </a:r>
            <a:r>
              <a:rPr lang="en-US" sz="2600" i="1" dirty="0" err="1">
                <a:effectLst/>
                <a:latin typeface="Arial" panose="020B0604020202020204" pitchFamily="34" charset="0"/>
                <a:ea typeface="Calibri" panose="020F0502020204030204" pitchFamily="34" charset="0"/>
                <a:cs typeface="Times New Roman" panose="02020603050405020304" pitchFamily="18" charset="0"/>
              </a:rPr>
              <a:t>lpa</a:t>
            </a:r>
            <a:r>
              <a:rPr lang="en-US" sz="2600" dirty="0">
                <a:effectLst/>
                <a:latin typeface="Arial" panose="020B0604020202020204" pitchFamily="34" charset="0"/>
                <a:ea typeface="Calibri" panose="020F0502020204030204" pitchFamily="34" charset="0"/>
                <a:cs typeface="Times New Roman" panose="02020603050405020304" pitchFamily="18" charset="0"/>
              </a:rPr>
              <a:t> mutants in maize, </a:t>
            </a:r>
            <a:r>
              <a:rPr lang="en-US" sz="2600" i="1" dirty="0">
                <a:effectLst/>
                <a:latin typeface="Arial" panose="020B0604020202020204" pitchFamily="34" charset="0"/>
                <a:ea typeface="Calibri" panose="020F0502020204030204" pitchFamily="34" charset="0"/>
                <a:cs typeface="Times New Roman" panose="02020603050405020304" pitchFamily="18" charset="0"/>
              </a:rPr>
              <a:t>lpa1-1</a:t>
            </a:r>
            <a:r>
              <a:rPr lang="en-US" sz="2600" dirty="0">
                <a:effectLst/>
                <a:latin typeface="Arial" panose="020B0604020202020204" pitchFamily="34" charset="0"/>
                <a:ea typeface="Calibri" panose="020F0502020204030204" pitchFamily="34" charset="0"/>
                <a:cs typeface="Times New Roman" panose="02020603050405020304" pitchFamily="18" charset="0"/>
              </a:rPr>
              <a:t> is characterized by a 66% reduction in PA, followed by a proportional increase in inorganic P. Unfortunately, PA decrease is followed by different negative pleiotropic effects on the seed and on plant performance. One of these agronomic defects observed on </a:t>
            </a:r>
            <a:r>
              <a:rPr lang="en-US" sz="2600" i="1" dirty="0">
                <a:effectLst/>
                <a:latin typeface="Arial" panose="020B0604020202020204" pitchFamily="34" charset="0"/>
                <a:ea typeface="Calibri" panose="020F0502020204030204" pitchFamily="34" charset="0"/>
                <a:cs typeface="Times New Roman" panose="02020603050405020304" pitchFamily="18" charset="0"/>
              </a:rPr>
              <a:t>lpa1-1</a:t>
            </a:r>
            <a:r>
              <a:rPr lang="en-US" sz="2600" dirty="0">
                <a:effectLst/>
                <a:latin typeface="Arial" panose="020B0604020202020204" pitchFamily="34" charset="0"/>
                <a:ea typeface="Calibri" panose="020F0502020204030204" pitchFamily="34" charset="0"/>
                <a:cs typeface="Times New Roman" panose="02020603050405020304" pitchFamily="18" charset="0"/>
              </a:rPr>
              <a:t> in field conditions is a greater susceptibility to drought stress, which could be caused by an alteration in the Root System Architecture (RSA). </a:t>
            </a:r>
            <a:endParaRPr lang="it-IT" sz="2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1" name="CasellaDiTesto 30">
            <a:extLst>
              <a:ext uri="{FF2B5EF4-FFF2-40B4-BE49-F238E27FC236}">
                <a16:creationId xmlns:a16="http://schemas.microsoft.com/office/drawing/2014/main" id="{6290E2B6-2227-41E3-A43F-C309428262A4}"/>
              </a:ext>
            </a:extLst>
          </p:cNvPr>
          <p:cNvSpPr txBox="1"/>
          <p:nvPr/>
        </p:nvSpPr>
        <p:spPr>
          <a:xfrm>
            <a:off x="54102" y="10939408"/>
            <a:ext cx="28634894" cy="1292662"/>
          </a:xfrm>
          <a:prstGeom prst="rect">
            <a:avLst/>
          </a:prstGeom>
          <a:noFill/>
        </p:spPr>
        <p:txBody>
          <a:bodyPr wrap="square" rtlCol="0">
            <a:spAutoFit/>
          </a:bodyPr>
          <a:lstStyle/>
          <a:p>
            <a:pPr algn="ctr"/>
            <a:r>
              <a:rPr lang="en-US" sz="2600" b="1" u="sng" dirty="0">
                <a:latin typeface="Helvetica" panose="020B0604020202020204" pitchFamily="34" charset="0"/>
                <a:ea typeface="Calibri" panose="020F0502020204030204" pitchFamily="34" charset="0"/>
                <a:cs typeface="Helvetica" panose="020B0604020202020204" pitchFamily="34" charset="0"/>
              </a:rPr>
              <a:t>Objective</a:t>
            </a:r>
            <a:r>
              <a:rPr lang="en-US" sz="2600" b="1" dirty="0">
                <a:latin typeface="Helvetica" panose="020B0604020202020204" pitchFamily="34" charset="0"/>
                <a:ea typeface="Calibri" panose="020F0502020204030204" pitchFamily="34" charset="0"/>
                <a:cs typeface="Helvetica" panose="020B0604020202020204" pitchFamily="34" charset="0"/>
              </a:rPr>
              <a:t> of the present research is to assess the effect of drought stress on the </a:t>
            </a:r>
            <a:r>
              <a:rPr lang="en-US" sz="2600" b="1" i="1" dirty="0">
                <a:latin typeface="Helvetica" panose="020B0604020202020204" pitchFamily="34" charset="0"/>
                <a:ea typeface="Calibri" panose="020F0502020204030204" pitchFamily="34" charset="0"/>
                <a:cs typeface="Helvetica" panose="020B0604020202020204" pitchFamily="34" charset="0"/>
              </a:rPr>
              <a:t>lpa1-1</a:t>
            </a:r>
            <a:r>
              <a:rPr lang="en-US" sz="2600" b="1" dirty="0">
                <a:latin typeface="Helvetica" panose="020B0604020202020204" pitchFamily="34" charset="0"/>
                <a:ea typeface="Calibri" panose="020F0502020204030204" pitchFamily="34" charset="0"/>
                <a:cs typeface="Helvetica" panose="020B0604020202020204" pitchFamily="34" charset="0"/>
              </a:rPr>
              <a:t> mutant with the </a:t>
            </a:r>
            <a:r>
              <a:rPr lang="en-US" sz="2600" b="1" u="sng" dirty="0">
                <a:latin typeface="Helvetica" panose="020B0604020202020204" pitchFamily="34" charset="0"/>
                <a:ea typeface="Calibri" panose="020F0502020204030204" pitchFamily="34" charset="0"/>
                <a:cs typeface="Helvetica" panose="020B0604020202020204" pitchFamily="34" charset="0"/>
              </a:rPr>
              <a:t>aim</a:t>
            </a:r>
            <a:r>
              <a:rPr lang="en-US" sz="2600" b="1" dirty="0">
                <a:latin typeface="Helvetica" panose="020B0604020202020204" pitchFamily="34" charset="0"/>
                <a:ea typeface="Calibri" panose="020F0502020204030204" pitchFamily="34" charset="0"/>
                <a:cs typeface="Helvetica" panose="020B0604020202020204" pitchFamily="34" charset="0"/>
              </a:rPr>
              <a:t> to deeply investigate this pleiotropic effect.  </a:t>
            </a:r>
          </a:p>
          <a:p>
            <a:pPr algn="ctr"/>
            <a:r>
              <a:rPr lang="en-US" sz="2600" b="1" dirty="0">
                <a:latin typeface="Helvetica" panose="020B0604020202020204" pitchFamily="34" charset="0"/>
                <a:ea typeface="Calibri" panose="020F0502020204030204" pitchFamily="34" charset="0"/>
                <a:cs typeface="Helvetica" panose="020B0604020202020204" pitchFamily="34" charset="0"/>
              </a:rPr>
              <a:t>Here we compared the RSA of </a:t>
            </a:r>
            <a:r>
              <a:rPr lang="en-US" sz="2600" b="1" i="1" dirty="0">
                <a:latin typeface="Helvetica" panose="020B0604020202020204" pitchFamily="34" charset="0"/>
                <a:ea typeface="Calibri" panose="020F0502020204030204" pitchFamily="34" charset="0"/>
                <a:cs typeface="Helvetica" panose="020B0604020202020204" pitchFamily="34" charset="0"/>
              </a:rPr>
              <a:t>lpa1-1</a:t>
            </a:r>
            <a:r>
              <a:rPr lang="en-US" sz="2600" b="1" dirty="0">
                <a:latin typeface="Helvetica" panose="020B0604020202020204" pitchFamily="34" charset="0"/>
                <a:ea typeface="Calibri" panose="020F0502020204030204" pitchFamily="34" charset="0"/>
                <a:cs typeface="Helvetica" panose="020B0604020202020204" pitchFamily="34" charset="0"/>
              </a:rPr>
              <a:t> to a wild phenotype (the pure line B73) in a two-replicates greenhouse experiment in order to study the impact of RSA on drought stress. </a:t>
            </a:r>
          </a:p>
          <a:p>
            <a:pPr algn="ctr"/>
            <a:endParaRPr lang="en-US" sz="2600" b="1" dirty="0">
              <a:latin typeface="Helvetica" panose="020B0604020202020204" pitchFamily="34" charset="0"/>
              <a:ea typeface="Calibri" panose="020F0502020204030204" pitchFamily="34" charset="0"/>
              <a:cs typeface="Helvetica" panose="020B0604020202020204" pitchFamily="34" charset="0"/>
            </a:endParaRPr>
          </a:p>
        </p:txBody>
      </p:sp>
      <p:sp>
        <p:nvSpPr>
          <p:cNvPr id="87" name="Rettangolo 86">
            <a:extLst>
              <a:ext uri="{FF2B5EF4-FFF2-40B4-BE49-F238E27FC236}">
                <a16:creationId xmlns:a16="http://schemas.microsoft.com/office/drawing/2014/main" id="{507F1378-E5E6-4871-8071-B915DB1B8896}"/>
              </a:ext>
            </a:extLst>
          </p:cNvPr>
          <p:cNvSpPr/>
          <p:nvPr/>
        </p:nvSpPr>
        <p:spPr>
          <a:xfrm>
            <a:off x="559870" y="12359088"/>
            <a:ext cx="27728884" cy="8152205"/>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57" dirty="0">
              <a:latin typeface="Helvetica" panose="020B0604020202020204" pitchFamily="34" charset="0"/>
              <a:cs typeface="Helvetica" panose="020B0604020202020204" pitchFamily="34" charset="0"/>
            </a:endParaRPr>
          </a:p>
        </p:txBody>
      </p:sp>
      <p:grpSp>
        <p:nvGrpSpPr>
          <p:cNvPr id="73" name="Gruppo 72">
            <a:extLst>
              <a:ext uri="{FF2B5EF4-FFF2-40B4-BE49-F238E27FC236}">
                <a16:creationId xmlns:a16="http://schemas.microsoft.com/office/drawing/2014/main" id="{1E2D2B10-544C-49DC-A0E4-65D4F7035354}"/>
              </a:ext>
            </a:extLst>
          </p:cNvPr>
          <p:cNvGrpSpPr/>
          <p:nvPr/>
        </p:nvGrpSpPr>
        <p:grpSpPr>
          <a:xfrm>
            <a:off x="745981" y="12499866"/>
            <a:ext cx="13614292" cy="4021295"/>
            <a:chOff x="1034472" y="520310"/>
            <a:chExt cx="7824787" cy="2160437"/>
          </a:xfrm>
        </p:grpSpPr>
        <p:pic>
          <p:nvPicPr>
            <p:cNvPr id="74" name="Immagine 73" descr="Immagine che contiene terra, esterni, edificio&#10;&#10;Descrizione generata automaticamente">
              <a:extLst>
                <a:ext uri="{FF2B5EF4-FFF2-40B4-BE49-F238E27FC236}">
                  <a16:creationId xmlns:a16="http://schemas.microsoft.com/office/drawing/2014/main" id="{11CF806B-991F-4297-82C5-B0554A5704A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7026" t="7180" r="20359" b="8512"/>
            <a:stretch/>
          </p:blipFill>
          <p:spPr>
            <a:xfrm>
              <a:off x="1034472" y="520312"/>
              <a:ext cx="2139411" cy="2160435"/>
            </a:xfrm>
            <a:prstGeom prst="rect">
              <a:avLst/>
            </a:prstGeom>
          </p:spPr>
        </p:pic>
        <p:pic>
          <p:nvPicPr>
            <p:cNvPr id="75" name="Immagine 74" descr="Immagine che contiene cemento, pietra, sporco&#10;&#10;Descrizione generata automaticamente">
              <a:extLst>
                <a:ext uri="{FF2B5EF4-FFF2-40B4-BE49-F238E27FC236}">
                  <a16:creationId xmlns:a16="http://schemas.microsoft.com/office/drawing/2014/main" id="{D8F0CD3A-2975-4903-A34C-EE0520BE8EF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1893" t="7179" r="21150"/>
            <a:stretch/>
          </p:blipFill>
          <p:spPr>
            <a:xfrm>
              <a:off x="5879185" y="520311"/>
              <a:ext cx="961088" cy="2160435"/>
            </a:xfrm>
            <a:prstGeom prst="rect">
              <a:avLst/>
            </a:prstGeom>
          </p:spPr>
        </p:pic>
        <p:pic>
          <p:nvPicPr>
            <p:cNvPr id="76" name="Immagine 75" descr="Immagine che contiene terra, esterni, bicicletta, treppiede&#10;&#10;Descrizione generata automaticamente">
              <a:extLst>
                <a:ext uri="{FF2B5EF4-FFF2-40B4-BE49-F238E27FC236}">
                  <a16:creationId xmlns:a16="http://schemas.microsoft.com/office/drawing/2014/main" id="{54E60B2A-B6A5-4DCA-81BF-254821AD4A6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157" t="23681" r="6604"/>
            <a:stretch/>
          </p:blipFill>
          <p:spPr>
            <a:xfrm>
              <a:off x="7109972" y="520310"/>
              <a:ext cx="1749287" cy="2160435"/>
            </a:xfrm>
            <a:prstGeom prst="rect">
              <a:avLst/>
            </a:prstGeom>
          </p:spPr>
        </p:pic>
        <p:pic>
          <p:nvPicPr>
            <p:cNvPr id="77" name="Immagine 76">
              <a:extLst>
                <a:ext uri="{FF2B5EF4-FFF2-40B4-BE49-F238E27FC236}">
                  <a16:creationId xmlns:a16="http://schemas.microsoft.com/office/drawing/2014/main" id="{FA86B277-7CCD-4D57-A7E5-581CC09932D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6679" t="3109" r="5699" b="5327"/>
            <a:stretch/>
          </p:blipFill>
          <p:spPr>
            <a:xfrm rot="5400000">
              <a:off x="3452111" y="523372"/>
              <a:ext cx="2160433" cy="2154317"/>
            </a:xfrm>
            <a:prstGeom prst="rect">
              <a:avLst/>
            </a:prstGeom>
          </p:spPr>
        </p:pic>
        <p:sp>
          <p:nvSpPr>
            <p:cNvPr id="78" name="Freccia a destra 77">
              <a:extLst>
                <a:ext uri="{FF2B5EF4-FFF2-40B4-BE49-F238E27FC236}">
                  <a16:creationId xmlns:a16="http://schemas.microsoft.com/office/drawing/2014/main" id="{132E891B-ADF1-40B3-B5F8-B349FBD7B4F5}"/>
                </a:ext>
              </a:extLst>
            </p:cNvPr>
            <p:cNvSpPr/>
            <p:nvPr/>
          </p:nvSpPr>
          <p:spPr>
            <a:xfrm>
              <a:off x="3224526" y="1480374"/>
              <a:ext cx="180000" cy="144000"/>
            </a:xfrm>
            <a:prstGeom prst="rightArrow">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9" name="Freccia a destra 78">
              <a:extLst>
                <a:ext uri="{FF2B5EF4-FFF2-40B4-BE49-F238E27FC236}">
                  <a16:creationId xmlns:a16="http://schemas.microsoft.com/office/drawing/2014/main" id="{56AAB35F-DEA7-4DEA-9635-0CB758C63683}"/>
                </a:ext>
              </a:extLst>
            </p:cNvPr>
            <p:cNvSpPr/>
            <p:nvPr/>
          </p:nvSpPr>
          <p:spPr>
            <a:xfrm>
              <a:off x="5682284" y="1480374"/>
              <a:ext cx="180000" cy="144000"/>
            </a:xfrm>
            <a:prstGeom prst="rightArrow">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0" name="Freccia a destra 79">
              <a:extLst>
                <a:ext uri="{FF2B5EF4-FFF2-40B4-BE49-F238E27FC236}">
                  <a16:creationId xmlns:a16="http://schemas.microsoft.com/office/drawing/2014/main" id="{6C6C80D5-387E-4FD8-8A0F-0A4F4DD6C6B8}"/>
                </a:ext>
              </a:extLst>
            </p:cNvPr>
            <p:cNvSpPr/>
            <p:nvPr/>
          </p:nvSpPr>
          <p:spPr>
            <a:xfrm>
              <a:off x="6903468" y="1480470"/>
              <a:ext cx="180000" cy="144000"/>
            </a:xfrm>
            <a:prstGeom prst="rightArrow">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0" name="CasellaDiTesto 18">
            <a:extLst>
              <a:ext uri="{FF2B5EF4-FFF2-40B4-BE49-F238E27FC236}">
                <a16:creationId xmlns:a16="http://schemas.microsoft.com/office/drawing/2014/main" id="{943AB9EA-2518-4C9A-9A0B-F5E92EAA2E7A}"/>
              </a:ext>
            </a:extLst>
          </p:cNvPr>
          <p:cNvSpPr txBox="1">
            <a:spLocks noChangeArrowheads="1"/>
          </p:cNvSpPr>
          <p:nvPr/>
        </p:nvSpPr>
        <p:spPr bwMode="auto">
          <a:xfrm>
            <a:off x="745981" y="16746897"/>
            <a:ext cx="1365423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b="1" dirty="0">
                <a:latin typeface="Helvetica" panose="020B0604020202020204" pitchFamily="34" charset="0"/>
                <a:cs typeface="Helvetica" panose="020B0604020202020204" pitchFamily="34" charset="0"/>
              </a:rPr>
              <a:t>Figure 1_ (above) </a:t>
            </a:r>
            <a:r>
              <a:rPr lang="en-US" sz="2200" dirty="0">
                <a:latin typeface="Helvetica" panose="020B0604020202020204" pitchFamily="34" charset="0"/>
                <a:cs typeface="Helvetica" panose="020B0604020202020204" pitchFamily="34" charset="0"/>
              </a:rPr>
              <a:t>Schematic representation of the experiment: from the initial setup to the final cleaning of the roots. The </a:t>
            </a:r>
            <a:r>
              <a:rPr lang="en-US" sz="2200" b="1" dirty="0">
                <a:latin typeface="Helvetica" panose="020B0604020202020204" pitchFamily="34" charset="0"/>
                <a:cs typeface="Helvetica" panose="020B0604020202020204" pitchFamily="34" charset="0"/>
              </a:rPr>
              <a:t>mesocosms</a:t>
            </a:r>
            <a:r>
              <a:rPr lang="en-US" sz="2200" dirty="0">
                <a:latin typeface="Helvetica" panose="020B0604020202020204" pitchFamily="34" charset="0"/>
                <a:cs typeface="Helvetica" panose="020B0604020202020204" pitchFamily="34" charset="0"/>
              </a:rPr>
              <a:t> were built in an economical way using </a:t>
            </a:r>
            <a:r>
              <a:rPr lang="en-US" sz="2200" b="1" dirty="0">
                <a:latin typeface="Helvetica" panose="020B0604020202020204" pitchFamily="34" charset="0"/>
                <a:cs typeface="Helvetica" panose="020B0604020202020204" pitchFamily="34" charset="0"/>
              </a:rPr>
              <a:t>transparent PVC sheets </a:t>
            </a:r>
            <a:r>
              <a:rPr lang="en-US" sz="2200" dirty="0">
                <a:latin typeface="Helvetica" panose="020B0604020202020204" pitchFamily="34" charset="0"/>
                <a:cs typeface="Helvetica" panose="020B0604020202020204" pitchFamily="34" charset="0"/>
              </a:rPr>
              <a:t>to better access the root system. Plants were grown till flowering using the same amount of water and urea.</a:t>
            </a:r>
            <a:endParaRPr lang="it-IT" sz="2200" b="1" dirty="0">
              <a:latin typeface="Helvetica" panose="020B0604020202020204" pitchFamily="34" charset="0"/>
              <a:cs typeface="Helvetica" panose="020B0604020202020204" pitchFamily="34" charset="0"/>
            </a:endParaRPr>
          </a:p>
        </p:txBody>
      </p:sp>
      <p:pic>
        <p:nvPicPr>
          <p:cNvPr id="16" name="Immagine 15">
            <a:extLst>
              <a:ext uri="{FF2B5EF4-FFF2-40B4-BE49-F238E27FC236}">
                <a16:creationId xmlns:a16="http://schemas.microsoft.com/office/drawing/2014/main" id="{D2D49473-4CBE-42AA-88A4-C736787D0A8A}"/>
              </a:ext>
            </a:extLst>
          </p:cNvPr>
          <p:cNvPicPr>
            <a:picLocks noChangeAspect="1"/>
          </p:cNvPicPr>
          <p:nvPr/>
        </p:nvPicPr>
        <p:blipFill>
          <a:blip r:embed="rId10"/>
          <a:stretch>
            <a:fillRect/>
          </a:stretch>
        </p:blipFill>
        <p:spPr>
          <a:xfrm>
            <a:off x="15503433" y="27794204"/>
            <a:ext cx="2810320" cy="3621838"/>
          </a:xfrm>
          <a:prstGeom prst="rect">
            <a:avLst/>
          </a:prstGeom>
        </p:spPr>
      </p:pic>
      <p:sp>
        <p:nvSpPr>
          <p:cNvPr id="38" name="CasellaDiTesto 18">
            <a:extLst>
              <a:ext uri="{FF2B5EF4-FFF2-40B4-BE49-F238E27FC236}">
                <a16:creationId xmlns:a16="http://schemas.microsoft.com/office/drawing/2014/main" id="{07029DD4-6C5B-47CF-A6B4-DD72C5FCFF83}"/>
              </a:ext>
            </a:extLst>
          </p:cNvPr>
          <p:cNvSpPr txBox="1">
            <a:spLocks noChangeArrowheads="1"/>
          </p:cNvSpPr>
          <p:nvPr/>
        </p:nvSpPr>
        <p:spPr bwMode="auto">
          <a:xfrm>
            <a:off x="744143" y="18023298"/>
            <a:ext cx="1365423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b="1" dirty="0">
                <a:latin typeface="Helvetica" panose="020B0604020202020204" pitchFamily="34" charset="0"/>
                <a:cs typeface="Helvetica" panose="020B0604020202020204" pitchFamily="34" charset="0"/>
              </a:rPr>
              <a:t>Figure 2_ (on the right) </a:t>
            </a:r>
            <a:r>
              <a:rPr lang="en-US" sz="2200" dirty="0">
                <a:latin typeface="Helvetica" panose="020B0604020202020204" pitchFamily="34" charset="0"/>
                <a:cs typeface="Helvetica" panose="020B0604020202020204" pitchFamily="34" charset="0"/>
              </a:rPr>
              <a:t>Depth of the embryonic </a:t>
            </a:r>
            <a:r>
              <a:rPr lang="en-US" sz="2200" b="1" dirty="0">
                <a:latin typeface="Helvetica" panose="020B0604020202020204" pitchFamily="34" charset="0"/>
                <a:cs typeface="Helvetica" panose="020B0604020202020204" pitchFamily="34" charset="0"/>
              </a:rPr>
              <a:t>primary root (A)</a:t>
            </a:r>
            <a:r>
              <a:rPr lang="en-US" sz="2200" dirty="0">
                <a:latin typeface="Helvetica" panose="020B0604020202020204" pitchFamily="34" charset="0"/>
                <a:cs typeface="Helvetica" panose="020B0604020202020204" pitchFamily="34" charset="0"/>
              </a:rPr>
              <a:t> and of the post-embryonic </a:t>
            </a:r>
            <a:r>
              <a:rPr lang="en-US" sz="2200" b="1" dirty="0">
                <a:latin typeface="Helvetica" panose="020B0604020202020204" pitchFamily="34" charset="0"/>
                <a:cs typeface="Helvetica" panose="020B0604020202020204" pitchFamily="34" charset="0"/>
              </a:rPr>
              <a:t>crown roots (B) </a:t>
            </a:r>
            <a:r>
              <a:rPr lang="en-US" sz="2200" dirty="0">
                <a:latin typeface="Helvetica" panose="020B0604020202020204" pitchFamily="34" charset="0"/>
                <a:cs typeface="Helvetica" panose="020B0604020202020204" pitchFamily="34" charset="0"/>
              </a:rPr>
              <a:t>measured weekly till flowering. The data represent the means of three biological replicates. Significant differences between </a:t>
            </a:r>
            <a:r>
              <a:rPr lang="en-US" sz="2200" dirty="0" err="1">
                <a:latin typeface="Helvetica" panose="020B0604020202020204" pitchFamily="34" charset="0"/>
                <a:cs typeface="Helvetica" panose="020B0604020202020204" pitchFamily="34" charset="0"/>
              </a:rPr>
              <a:t>wt</a:t>
            </a:r>
            <a:r>
              <a:rPr lang="en-US" sz="2200" dirty="0">
                <a:latin typeface="Helvetica" panose="020B0604020202020204" pitchFamily="34" charset="0"/>
                <a:cs typeface="Helvetica" panose="020B0604020202020204" pitchFamily="34" charset="0"/>
              </a:rPr>
              <a:t> and </a:t>
            </a:r>
            <a:r>
              <a:rPr lang="en-US" sz="2200" i="1" dirty="0">
                <a:latin typeface="Helvetica" panose="020B0604020202020204" pitchFamily="34" charset="0"/>
                <a:cs typeface="Helvetica" panose="020B0604020202020204" pitchFamily="34" charset="0"/>
              </a:rPr>
              <a:t>lpa1-1</a:t>
            </a:r>
            <a:r>
              <a:rPr lang="en-US" sz="2200" dirty="0">
                <a:latin typeface="Helvetica" panose="020B0604020202020204" pitchFamily="34" charset="0"/>
                <a:cs typeface="Helvetica" panose="020B0604020202020204" pitchFamily="34" charset="0"/>
              </a:rPr>
              <a:t> were assessed by Student’s t test (* P&lt;0,1, **P , 0.05 and ***P , 0.01).</a:t>
            </a:r>
            <a:endParaRPr lang="it-IT" sz="2200" dirty="0">
              <a:latin typeface="Helvetica" panose="020B0604020202020204" pitchFamily="34" charset="0"/>
              <a:cs typeface="Helvetica" panose="020B0604020202020204" pitchFamily="34" charset="0"/>
            </a:endParaRPr>
          </a:p>
        </p:txBody>
      </p:sp>
      <p:sp>
        <p:nvSpPr>
          <p:cNvPr id="46" name="CasellaDiTesto 18">
            <a:extLst>
              <a:ext uri="{FF2B5EF4-FFF2-40B4-BE49-F238E27FC236}">
                <a16:creationId xmlns:a16="http://schemas.microsoft.com/office/drawing/2014/main" id="{006DF2EF-754A-4156-AF20-76B3CF665D58}"/>
              </a:ext>
            </a:extLst>
          </p:cNvPr>
          <p:cNvSpPr txBox="1">
            <a:spLocks noChangeArrowheads="1"/>
          </p:cNvSpPr>
          <p:nvPr/>
        </p:nvSpPr>
        <p:spPr bwMode="auto">
          <a:xfrm>
            <a:off x="16459680" y="21030902"/>
            <a:ext cx="11604968"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b="1" dirty="0">
                <a:latin typeface="Helvetica" panose="020B0604020202020204" pitchFamily="34" charset="0"/>
                <a:cs typeface="Helvetica" panose="020B0604020202020204" pitchFamily="34" charset="0"/>
              </a:rPr>
              <a:t>Figure 3_ (A)</a:t>
            </a:r>
            <a:r>
              <a:rPr lang="it-IT" sz="2200" b="1" dirty="0">
                <a:latin typeface="Helvetica" panose="020B0604020202020204" pitchFamily="34" charset="0"/>
                <a:cs typeface="Helvetica" panose="020B0604020202020204" pitchFamily="34" charset="0"/>
              </a:rPr>
              <a:t> </a:t>
            </a:r>
            <a:r>
              <a:rPr lang="en-US" sz="2200" dirty="0">
                <a:latin typeface="Helvetica" panose="020B0604020202020204" pitchFamily="34" charset="0"/>
                <a:cs typeface="Helvetica" panose="020B0604020202020204" pitchFamily="34" charset="0"/>
              </a:rPr>
              <a:t>Representative images of the </a:t>
            </a:r>
            <a:r>
              <a:rPr lang="en-US" sz="2200" b="1" dirty="0">
                <a:latin typeface="Helvetica" panose="020B0604020202020204" pitchFamily="34" charset="0"/>
                <a:cs typeface="Helvetica" panose="020B0604020202020204" pitchFamily="34" charset="0"/>
              </a:rPr>
              <a:t>leaf temperature </a:t>
            </a:r>
            <a:r>
              <a:rPr lang="en-US" sz="2200" dirty="0">
                <a:latin typeface="Helvetica" panose="020B0604020202020204" pitchFamily="34" charset="0"/>
                <a:cs typeface="Helvetica" panose="020B0604020202020204" pitchFamily="34" charset="0"/>
              </a:rPr>
              <a:t>acquired with the thermographic camera (FLIR T650sc) in wild-type and homozygous lpa1-1 plants. </a:t>
            </a:r>
          </a:p>
          <a:p>
            <a:pPr algn="just"/>
            <a:r>
              <a:rPr lang="en-US" sz="2200" b="1" dirty="0">
                <a:latin typeface="Helvetica" panose="020B0604020202020204" pitchFamily="34" charset="0"/>
                <a:cs typeface="Helvetica" panose="020B0604020202020204" pitchFamily="34" charset="0"/>
              </a:rPr>
              <a:t>(B) </a:t>
            </a:r>
            <a:r>
              <a:rPr lang="en-US" sz="2200" dirty="0">
                <a:latin typeface="Helvetica" panose="020B0604020202020204" pitchFamily="34" charset="0"/>
                <a:cs typeface="Helvetica" panose="020B0604020202020204" pitchFamily="34" charset="0"/>
              </a:rPr>
              <a:t>Temperature of the fifth fully expanded leaf in the wild-type and </a:t>
            </a:r>
            <a:r>
              <a:rPr lang="en-US" sz="2200" i="1" dirty="0">
                <a:latin typeface="Helvetica" panose="020B0604020202020204" pitchFamily="34" charset="0"/>
                <a:cs typeface="Helvetica" panose="020B0604020202020204" pitchFamily="34" charset="0"/>
              </a:rPr>
              <a:t>lpa1-1 </a:t>
            </a:r>
            <a:r>
              <a:rPr lang="en-US" sz="2200" dirty="0">
                <a:latin typeface="Helvetica" panose="020B0604020202020204" pitchFamily="34" charset="0"/>
                <a:cs typeface="Helvetica" panose="020B0604020202020204" pitchFamily="34" charset="0"/>
              </a:rPr>
              <a:t>homozygous plants measured at 60 days after sowing (DAS). In both replicates, the wild phenotype shows a higher leaf temperature compared to the mutant. Values represent the mean of three biological replicates. Significant differences between </a:t>
            </a:r>
            <a:r>
              <a:rPr lang="en-US" sz="2200" dirty="0" err="1">
                <a:latin typeface="Helvetica" panose="020B0604020202020204" pitchFamily="34" charset="0"/>
                <a:cs typeface="Helvetica" panose="020B0604020202020204" pitchFamily="34" charset="0"/>
              </a:rPr>
              <a:t>wt</a:t>
            </a:r>
            <a:r>
              <a:rPr lang="en-US" sz="2200" dirty="0">
                <a:latin typeface="Helvetica" panose="020B0604020202020204" pitchFamily="34" charset="0"/>
                <a:cs typeface="Helvetica" panose="020B0604020202020204" pitchFamily="34" charset="0"/>
              </a:rPr>
              <a:t> and </a:t>
            </a:r>
            <a:r>
              <a:rPr lang="en-US" sz="2200" i="1" dirty="0">
                <a:latin typeface="Helvetica" panose="020B0604020202020204" pitchFamily="34" charset="0"/>
                <a:cs typeface="Helvetica" panose="020B0604020202020204" pitchFamily="34" charset="0"/>
              </a:rPr>
              <a:t>lpa1-1</a:t>
            </a:r>
            <a:r>
              <a:rPr lang="en-US" sz="2200" dirty="0">
                <a:latin typeface="Helvetica" panose="020B0604020202020204" pitchFamily="34" charset="0"/>
                <a:cs typeface="Helvetica" panose="020B0604020202020204" pitchFamily="34" charset="0"/>
              </a:rPr>
              <a:t> were assessed by Student’s t test (* P&lt;0,1, **P , 0.05 and ***P , 0.01).</a:t>
            </a:r>
          </a:p>
        </p:txBody>
      </p:sp>
      <p:pic>
        <p:nvPicPr>
          <p:cNvPr id="32" name="Immagine 31">
            <a:extLst>
              <a:ext uri="{FF2B5EF4-FFF2-40B4-BE49-F238E27FC236}">
                <a16:creationId xmlns:a16="http://schemas.microsoft.com/office/drawing/2014/main" id="{C0385D27-BF12-46FD-BECD-679552CCB1D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75532" y="21050950"/>
            <a:ext cx="5600425" cy="6523200"/>
          </a:xfrm>
          <a:prstGeom prst="rect">
            <a:avLst/>
          </a:prstGeom>
        </p:spPr>
      </p:pic>
      <p:sp>
        <p:nvSpPr>
          <p:cNvPr id="55" name="CasellaDiTesto 18">
            <a:extLst>
              <a:ext uri="{FF2B5EF4-FFF2-40B4-BE49-F238E27FC236}">
                <a16:creationId xmlns:a16="http://schemas.microsoft.com/office/drawing/2014/main" id="{E6FF9AA3-C070-43DE-BA8D-1E68D2A4E376}"/>
              </a:ext>
            </a:extLst>
          </p:cNvPr>
          <p:cNvSpPr txBox="1">
            <a:spLocks noChangeArrowheads="1"/>
          </p:cNvSpPr>
          <p:nvPr/>
        </p:nvSpPr>
        <p:spPr bwMode="auto">
          <a:xfrm>
            <a:off x="16459680" y="24272085"/>
            <a:ext cx="1160496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b="1" dirty="0">
                <a:latin typeface="Helvetica" panose="020B0604020202020204" pitchFamily="34" charset="0"/>
                <a:cs typeface="Helvetica" panose="020B0604020202020204" pitchFamily="34" charset="0"/>
              </a:rPr>
              <a:t>Figure 4_ </a:t>
            </a:r>
            <a:r>
              <a:rPr lang="en-US" sz="2200" dirty="0">
                <a:latin typeface="Helvetica" panose="020B0604020202020204" pitchFamily="34" charset="0"/>
                <a:cs typeface="Helvetica" panose="020B0604020202020204" pitchFamily="34" charset="0"/>
              </a:rPr>
              <a:t>Using </a:t>
            </a:r>
            <a:r>
              <a:rPr lang="en-US" sz="2200" b="1" dirty="0">
                <a:latin typeface="Helvetica" panose="020B0604020202020204" pitchFamily="34" charset="0"/>
                <a:cs typeface="Helvetica" panose="020B0604020202020204" pitchFamily="34" charset="0"/>
              </a:rPr>
              <a:t>clear nail varnish </a:t>
            </a:r>
            <a:r>
              <a:rPr lang="en-US" sz="2200" dirty="0">
                <a:latin typeface="Helvetica" panose="020B0604020202020204" pitchFamily="34" charset="0"/>
                <a:cs typeface="Helvetica" panose="020B0604020202020204" pitchFamily="34" charset="0"/>
              </a:rPr>
              <a:t>is a traditional method to measure stomatal density and opening, since making the impression and viewing it under the optical microscope. </a:t>
            </a:r>
          </a:p>
          <a:p>
            <a:pPr algn="just"/>
            <a:r>
              <a:rPr lang="en-US" sz="2200" b="1" dirty="0">
                <a:latin typeface="Helvetica" panose="020B0604020202020204" pitchFamily="34" charset="0"/>
                <a:cs typeface="Helvetica" panose="020B0604020202020204" pitchFamily="34" charset="0"/>
              </a:rPr>
              <a:t>(A)</a:t>
            </a:r>
            <a:r>
              <a:rPr lang="it-IT" sz="2200" b="1" dirty="0">
                <a:latin typeface="Helvetica" panose="020B0604020202020204" pitchFamily="34" charset="0"/>
                <a:cs typeface="Helvetica" panose="020B0604020202020204" pitchFamily="34" charset="0"/>
              </a:rPr>
              <a:t> </a:t>
            </a:r>
            <a:r>
              <a:rPr lang="en-US" sz="2200" dirty="0">
                <a:latin typeface="Helvetica" panose="020B0604020202020204" pitchFamily="34" charset="0"/>
                <a:cs typeface="Helvetica" panose="020B0604020202020204" pitchFamily="34" charset="0"/>
              </a:rPr>
              <a:t>Representative images of the stoma acquired at 60 DAS on the fifth fully expanded leaf in wild-type and </a:t>
            </a:r>
            <a:r>
              <a:rPr lang="en-US" sz="2200" i="1" dirty="0">
                <a:latin typeface="Helvetica" panose="020B0604020202020204" pitchFamily="34" charset="0"/>
                <a:cs typeface="Helvetica" panose="020B0604020202020204" pitchFamily="34" charset="0"/>
              </a:rPr>
              <a:t>lpa1-1 </a:t>
            </a:r>
            <a:r>
              <a:rPr lang="en-US" sz="2200" dirty="0">
                <a:latin typeface="Helvetica" panose="020B0604020202020204" pitchFamily="34" charset="0"/>
                <a:cs typeface="Helvetica" panose="020B0604020202020204" pitchFamily="34" charset="0"/>
              </a:rPr>
              <a:t>mutant plants. </a:t>
            </a:r>
          </a:p>
          <a:p>
            <a:pPr algn="just"/>
            <a:r>
              <a:rPr lang="en-US" sz="2200" b="1" dirty="0">
                <a:latin typeface="Helvetica" panose="020B0604020202020204" pitchFamily="34" charset="0"/>
                <a:cs typeface="Helvetica" panose="020B0604020202020204" pitchFamily="34" charset="0"/>
              </a:rPr>
              <a:t>(B) </a:t>
            </a:r>
            <a:r>
              <a:rPr lang="en-US" sz="2200" dirty="0">
                <a:latin typeface="Helvetica" panose="020B0604020202020204" pitchFamily="34" charset="0"/>
                <a:cs typeface="Helvetica" panose="020B0604020202020204" pitchFamily="34" charset="0"/>
              </a:rPr>
              <a:t>Ratio between the long side and the short side of the stoma. This parameter gives us an indication about the </a:t>
            </a:r>
            <a:r>
              <a:rPr lang="en-US" sz="2200" b="1" dirty="0">
                <a:latin typeface="Helvetica" panose="020B0604020202020204" pitchFamily="34" charset="0"/>
                <a:cs typeface="Helvetica" panose="020B0604020202020204" pitchFamily="34" charset="0"/>
              </a:rPr>
              <a:t>shape of the stoma </a:t>
            </a:r>
            <a:r>
              <a:rPr lang="en-US" sz="2200" dirty="0">
                <a:latin typeface="Helvetica" panose="020B0604020202020204" pitchFamily="34" charset="0"/>
                <a:cs typeface="Helvetica" panose="020B0604020202020204" pitchFamily="34" charset="0"/>
              </a:rPr>
              <a:t>and its opening: the higher the ratio, the more elongated the shape; vice versa, if the ratio is close to 1, the stoma has a circular shape. Values represent the mean of eighteen biological replicates. Significant differences between </a:t>
            </a:r>
            <a:r>
              <a:rPr lang="en-US" sz="2200" dirty="0" err="1">
                <a:latin typeface="Helvetica" panose="020B0604020202020204" pitchFamily="34" charset="0"/>
                <a:cs typeface="Helvetica" panose="020B0604020202020204" pitchFamily="34" charset="0"/>
              </a:rPr>
              <a:t>wt</a:t>
            </a:r>
            <a:r>
              <a:rPr lang="en-US" sz="2200" dirty="0">
                <a:latin typeface="Helvetica" panose="020B0604020202020204" pitchFamily="34" charset="0"/>
                <a:cs typeface="Helvetica" panose="020B0604020202020204" pitchFamily="34" charset="0"/>
              </a:rPr>
              <a:t> and </a:t>
            </a:r>
            <a:r>
              <a:rPr lang="en-US" sz="2200" i="1" dirty="0">
                <a:latin typeface="Helvetica" panose="020B0604020202020204" pitchFamily="34" charset="0"/>
                <a:cs typeface="Helvetica" panose="020B0604020202020204" pitchFamily="34" charset="0"/>
              </a:rPr>
              <a:t>lpa1-1</a:t>
            </a:r>
            <a:r>
              <a:rPr lang="en-US" sz="2200" dirty="0">
                <a:latin typeface="Helvetica" panose="020B0604020202020204" pitchFamily="34" charset="0"/>
                <a:cs typeface="Helvetica" panose="020B0604020202020204" pitchFamily="34" charset="0"/>
              </a:rPr>
              <a:t> were assessed by Student’s t test (* P&lt;0,1, **P , 0.05 and ***P , 0.01).</a:t>
            </a:r>
          </a:p>
        </p:txBody>
      </p:sp>
      <p:pic>
        <p:nvPicPr>
          <p:cNvPr id="1027" name="Picture 3" descr="Handy PEA+ – Hansatech Instruments Ltd">
            <a:extLst>
              <a:ext uri="{FF2B5EF4-FFF2-40B4-BE49-F238E27FC236}">
                <a16:creationId xmlns:a16="http://schemas.microsoft.com/office/drawing/2014/main" id="{BE554007-3E7D-400C-90F0-AA2F0B0558F1}"/>
              </a:ext>
            </a:extLst>
          </p:cNvPr>
          <p:cNvPicPr>
            <a:picLocks noChangeAspect="1" noChangeArrowheads="1"/>
          </p:cNvPicPr>
          <p:nvPr/>
        </p:nvPicPr>
        <p:blipFill rotWithShape="1">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l="3622" t="7435" r="2438"/>
          <a:stretch/>
        </p:blipFill>
        <p:spPr bwMode="auto">
          <a:xfrm>
            <a:off x="10895604" y="28191797"/>
            <a:ext cx="4327383" cy="3165371"/>
          </a:xfrm>
          <a:prstGeom prst="rect">
            <a:avLst/>
          </a:prstGeom>
          <a:noFill/>
          <a:extLst>
            <a:ext uri="{909E8E84-426E-40DD-AFC4-6F175D3DCCD1}">
              <a14:hiddenFill xmlns:a14="http://schemas.microsoft.com/office/drawing/2010/main">
                <a:solidFill>
                  <a:srgbClr val="FFFFFF"/>
                </a:solidFill>
              </a14:hiddenFill>
            </a:ext>
          </a:extLst>
        </p:spPr>
      </p:pic>
      <p:sp>
        <p:nvSpPr>
          <p:cNvPr id="57" name="CasellaDiTesto 18">
            <a:extLst>
              <a:ext uri="{FF2B5EF4-FFF2-40B4-BE49-F238E27FC236}">
                <a16:creationId xmlns:a16="http://schemas.microsoft.com/office/drawing/2014/main" id="{2D2E6524-F72C-41C9-9BEC-F5BD79DA6703}"/>
              </a:ext>
            </a:extLst>
          </p:cNvPr>
          <p:cNvSpPr txBox="1">
            <a:spLocks noChangeArrowheads="1"/>
          </p:cNvSpPr>
          <p:nvPr/>
        </p:nvSpPr>
        <p:spPr bwMode="auto">
          <a:xfrm>
            <a:off x="973394" y="27925097"/>
            <a:ext cx="9922209"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b="1" dirty="0">
                <a:latin typeface="Helvetica" panose="020B0604020202020204" pitchFamily="34" charset="0"/>
                <a:cs typeface="Helvetica" panose="020B0604020202020204" pitchFamily="34" charset="0"/>
              </a:rPr>
              <a:t>Figure 5_ </a:t>
            </a:r>
            <a:r>
              <a:rPr lang="en-US" sz="2200" dirty="0">
                <a:latin typeface="Helvetica" panose="020B0604020202020204" pitchFamily="34" charset="0"/>
                <a:cs typeface="Helvetica" panose="020B0604020202020204" pitchFamily="34" charset="0"/>
              </a:rPr>
              <a:t>The parameter </a:t>
            </a:r>
            <a:r>
              <a:rPr lang="en-US" sz="2200" b="1" dirty="0" err="1">
                <a:latin typeface="Helvetica" panose="020B0604020202020204" pitchFamily="34" charset="0"/>
                <a:cs typeface="Helvetica" panose="020B0604020202020204" pitchFamily="34" charset="0"/>
              </a:rPr>
              <a:t>Fv</a:t>
            </a:r>
            <a:r>
              <a:rPr lang="en-US" sz="2200" b="1" dirty="0">
                <a:latin typeface="Helvetica" panose="020B0604020202020204" pitchFamily="34" charset="0"/>
                <a:cs typeface="Helvetica" panose="020B0604020202020204" pitchFamily="34" charset="0"/>
              </a:rPr>
              <a:t>/Fm</a:t>
            </a:r>
            <a:r>
              <a:rPr lang="en-US" sz="2200" dirty="0">
                <a:latin typeface="Helvetica" panose="020B0604020202020204" pitchFamily="34" charset="0"/>
                <a:cs typeface="Helvetica" panose="020B0604020202020204" pitchFamily="34" charset="0"/>
              </a:rPr>
              <a:t>  is an indication of the maximum quantum efficiency of Photosystem II and is considered a sensitive indicator of plant photosynthetic performance.</a:t>
            </a:r>
          </a:p>
          <a:p>
            <a:pPr algn="just"/>
            <a:r>
              <a:rPr lang="en-US" sz="2200" b="1" dirty="0">
                <a:latin typeface="Helvetica" panose="020B0604020202020204" pitchFamily="34" charset="0"/>
                <a:cs typeface="Helvetica" panose="020B0604020202020204" pitchFamily="34" charset="0"/>
              </a:rPr>
              <a:t>(A) </a:t>
            </a:r>
            <a:r>
              <a:rPr lang="en-US" sz="2200" dirty="0">
                <a:latin typeface="Helvetica" panose="020B0604020202020204" pitchFamily="34" charset="0"/>
                <a:cs typeface="Helvetica" panose="020B0604020202020204" pitchFamily="34" charset="0"/>
              </a:rPr>
              <a:t>The </a:t>
            </a:r>
            <a:r>
              <a:rPr lang="en-US" sz="2200" b="1" dirty="0">
                <a:latin typeface="Helvetica" panose="020B0604020202020204" pitchFamily="34" charset="0"/>
                <a:cs typeface="Helvetica" panose="020B0604020202020204" pitchFamily="34" charset="0"/>
              </a:rPr>
              <a:t>fluorimeter Handy PEA+ </a:t>
            </a:r>
            <a:r>
              <a:rPr lang="en-US" sz="2200" dirty="0">
                <a:latin typeface="Helvetica" panose="020B0604020202020204" pitchFamily="34" charset="0"/>
                <a:cs typeface="Helvetica" panose="020B0604020202020204" pitchFamily="34" charset="0"/>
              </a:rPr>
              <a:t>used to measure </a:t>
            </a:r>
            <a:r>
              <a:rPr lang="en-US" sz="2200" dirty="0" err="1">
                <a:latin typeface="Helvetica" panose="020B0604020202020204" pitchFamily="34" charset="0"/>
                <a:cs typeface="Helvetica" panose="020B0604020202020204" pitchFamily="34" charset="0"/>
              </a:rPr>
              <a:t>Fv</a:t>
            </a:r>
            <a:r>
              <a:rPr lang="en-US" sz="2200" dirty="0">
                <a:latin typeface="Helvetica" panose="020B0604020202020204" pitchFamily="34" charset="0"/>
                <a:cs typeface="Helvetica" panose="020B0604020202020204" pitchFamily="34" charset="0"/>
              </a:rPr>
              <a:t>/Fm and other important photosynthetic parameters such as the performance index (PI), the dissipation (</a:t>
            </a:r>
            <a:r>
              <a:rPr lang="en-US" sz="2200" dirty="0" err="1">
                <a:latin typeface="Helvetica" panose="020B0604020202020204" pitchFamily="34" charset="0"/>
                <a:cs typeface="Helvetica" panose="020B0604020202020204" pitchFamily="34" charset="0"/>
              </a:rPr>
              <a:t>DIo</a:t>
            </a:r>
            <a:r>
              <a:rPr lang="en-US" sz="2200" dirty="0">
                <a:latin typeface="Helvetica" panose="020B0604020202020204" pitchFamily="34" charset="0"/>
                <a:cs typeface="Helvetica" panose="020B0604020202020204" pitchFamily="34" charset="0"/>
              </a:rPr>
              <a:t>/CS) and others.</a:t>
            </a:r>
            <a:endParaRPr lang="en-US" sz="2200" b="1" dirty="0">
              <a:latin typeface="Helvetica" panose="020B0604020202020204" pitchFamily="34" charset="0"/>
              <a:cs typeface="Helvetica" panose="020B0604020202020204" pitchFamily="34" charset="0"/>
            </a:endParaRPr>
          </a:p>
          <a:p>
            <a:pPr algn="just"/>
            <a:r>
              <a:rPr lang="en-US" sz="2200" b="1" dirty="0">
                <a:latin typeface="Helvetica" panose="020B0604020202020204" pitchFamily="34" charset="0"/>
                <a:cs typeface="Helvetica" panose="020B0604020202020204" pitchFamily="34" charset="0"/>
              </a:rPr>
              <a:t>(B) </a:t>
            </a:r>
            <a:r>
              <a:rPr lang="en-US" sz="2200" dirty="0">
                <a:latin typeface="Helvetica" panose="020B0604020202020204" pitchFamily="34" charset="0"/>
                <a:cs typeface="Helvetica" panose="020B0604020202020204" pitchFamily="34" charset="0"/>
              </a:rPr>
              <a:t>In both replicates, the wild phenotype shows a higher photosynthetic efficiency compared to the mutant. Values represent the mean of three biological replicates. Significant differences between </a:t>
            </a:r>
            <a:r>
              <a:rPr lang="en-US" sz="2200" dirty="0" err="1">
                <a:latin typeface="Helvetica" panose="020B0604020202020204" pitchFamily="34" charset="0"/>
                <a:cs typeface="Helvetica" panose="020B0604020202020204" pitchFamily="34" charset="0"/>
              </a:rPr>
              <a:t>wt</a:t>
            </a:r>
            <a:r>
              <a:rPr lang="en-US" sz="2200" dirty="0">
                <a:latin typeface="Helvetica" panose="020B0604020202020204" pitchFamily="34" charset="0"/>
                <a:cs typeface="Helvetica" panose="020B0604020202020204" pitchFamily="34" charset="0"/>
              </a:rPr>
              <a:t> and </a:t>
            </a:r>
            <a:r>
              <a:rPr lang="en-US" sz="2200" i="1" dirty="0">
                <a:latin typeface="Helvetica" panose="020B0604020202020204" pitchFamily="34" charset="0"/>
                <a:cs typeface="Helvetica" panose="020B0604020202020204" pitchFamily="34" charset="0"/>
              </a:rPr>
              <a:t>lpa1-1</a:t>
            </a:r>
            <a:r>
              <a:rPr lang="en-US" sz="2200" dirty="0">
                <a:latin typeface="Helvetica" panose="020B0604020202020204" pitchFamily="34" charset="0"/>
                <a:cs typeface="Helvetica" panose="020B0604020202020204" pitchFamily="34" charset="0"/>
              </a:rPr>
              <a:t> were assessed by Student’s t test (* P&lt;0,1, **P , 0.05 and ***P , 0.01). </a:t>
            </a:r>
          </a:p>
        </p:txBody>
      </p:sp>
      <p:sp>
        <p:nvSpPr>
          <p:cNvPr id="41" name="CasellaDiTesto 18">
            <a:extLst>
              <a:ext uri="{FF2B5EF4-FFF2-40B4-BE49-F238E27FC236}">
                <a16:creationId xmlns:a16="http://schemas.microsoft.com/office/drawing/2014/main" id="{9320D0D0-D00E-4AC8-8B10-AA8D34E1144A}"/>
              </a:ext>
            </a:extLst>
          </p:cNvPr>
          <p:cNvSpPr txBox="1">
            <a:spLocks noChangeArrowheads="1"/>
          </p:cNvSpPr>
          <p:nvPr/>
        </p:nvSpPr>
        <p:spPr bwMode="auto">
          <a:xfrm>
            <a:off x="785920" y="19270017"/>
            <a:ext cx="1361245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sz="2200" dirty="0">
                <a:latin typeface="Helvetica" panose="020B0604020202020204" pitchFamily="34" charset="0"/>
                <a:cs typeface="Helvetica" panose="020B0604020202020204" pitchFamily="34" charset="0"/>
              </a:rPr>
              <a:t>The graphs clearly show that in the two replicates there are no significant differences in the depth of the RSA (both primary and crown roots). Furthermore, the dry weight of the roots measured after the final cleaning is statistically the same in both replicates (data not shown). </a:t>
            </a:r>
            <a:endParaRPr lang="it-IT" sz="2200" dirty="0">
              <a:latin typeface="Helvetica" panose="020B0604020202020204" pitchFamily="34" charset="0"/>
              <a:cs typeface="Helvetica" panose="020B0604020202020204" pitchFamily="34" charset="0"/>
            </a:endParaRPr>
          </a:p>
        </p:txBody>
      </p:sp>
      <p:sp>
        <p:nvSpPr>
          <p:cNvPr id="43" name="CasellaDiTesto 42">
            <a:extLst>
              <a:ext uri="{FF2B5EF4-FFF2-40B4-BE49-F238E27FC236}">
                <a16:creationId xmlns:a16="http://schemas.microsoft.com/office/drawing/2014/main" id="{3FC779E5-0321-445E-8E1B-72F2D621FB8D}"/>
              </a:ext>
            </a:extLst>
          </p:cNvPr>
          <p:cNvSpPr txBox="1"/>
          <p:nvPr/>
        </p:nvSpPr>
        <p:spPr>
          <a:xfrm>
            <a:off x="692685" y="32275767"/>
            <a:ext cx="26855631" cy="892552"/>
          </a:xfrm>
          <a:prstGeom prst="rect">
            <a:avLst/>
          </a:prstGeom>
          <a:noFill/>
        </p:spPr>
        <p:txBody>
          <a:bodyPr wrap="square" rtlCol="0">
            <a:spAutoFit/>
          </a:bodyPr>
          <a:lstStyle/>
          <a:p>
            <a:pPr algn="ctr"/>
            <a:r>
              <a:rPr lang="en-US" sz="2600" b="1" dirty="0">
                <a:latin typeface="Helvetica" panose="020B0604020202020204" pitchFamily="34" charset="0"/>
                <a:ea typeface="Calibri" panose="020F0502020204030204" pitchFamily="34" charset="0"/>
                <a:cs typeface="Helvetica" panose="020B0604020202020204" pitchFamily="34" charset="0"/>
              </a:rPr>
              <a:t>Conclusion</a:t>
            </a:r>
          </a:p>
          <a:p>
            <a:endParaRPr lang="en-US" sz="2600" b="1" dirty="0">
              <a:latin typeface="Helvetica" panose="020B0604020202020204" pitchFamily="34" charset="0"/>
              <a:ea typeface="Calibri" panose="020F0502020204030204" pitchFamily="34" charset="0"/>
              <a:cs typeface="Helvetica" panose="020B0604020202020204" pitchFamily="34" charset="0"/>
            </a:endParaRPr>
          </a:p>
        </p:txBody>
      </p:sp>
      <p:sp>
        <p:nvSpPr>
          <p:cNvPr id="44" name="CasellaDiTesto 43">
            <a:extLst>
              <a:ext uri="{FF2B5EF4-FFF2-40B4-BE49-F238E27FC236}">
                <a16:creationId xmlns:a16="http://schemas.microsoft.com/office/drawing/2014/main" id="{7901E0A7-8B4D-43F4-8554-300B821FDEEC}"/>
              </a:ext>
            </a:extLst>
          </p:cNvPr>
          <p:cNvSpPr txBox="1"/>
          <p:nvPr/>
        </p:nvSpPr>
        <p:spPr>
          <a:xfrm>
            <a:off x="732095" y="32838377"/>
            <a:ext cx="27332553" cy="2308324"/>
          </a:xfrm>
          <a:prstGeom prst="rect">
            <a:avLst/>
          </a:prstGeom>
          <a:noFill/>
        </p:spPr>
        <p:txBody>
          <a:bodyPr wrap="square" rtlCol="0">
            <a:spAutoFit/>
          </a:bodyPr>
          <a:lstStyle/>
          <a:p>
            <a:pPr algn="just"/>
            <a:r>
              <a:rPr lang="en-US" sz="2400" i="1" dirty="0">
                <a:latin typeface="Helvetica" panose="020B0604020202020204" pitchFamily="34" charset="0"/>
                <a:ea typeface="Calibri" panose="020F0502020204030204" pitchFamily="34" charset="0"/>
                <a:cs typeface="Helvetica" panose="020B0604020202020204" pitchFamily="34" charset="0"/>
              </a:rPr>
              <a:t>low phytic acid</a:t>
            </a:r>
            <a:r>
              <a:rPr lang="en-US" sz="2400" dirty="0">
                <a:latin typeface="Helvetica" panose="020B0604020202020204" pitchFamily="34" charset="0"/>
                <a:ea typeface="Calibri" panose="020F0502020204030204" pitchFamily="34" charset="0"/>
                <a:cs typeface="Helvetica" panose="020B0604020202020204" pitchFamily="34" charset="0"/>
              </a:rPr>
              <a:t> mutants represent a great opportunity both in rich countries but especially in underdeveloped ones: studying and overcoming the pleiotropic effects affecting them would determine several potential benefits for the nutritional quality of food and feed and for the environmental P sustainability in agriculture.</a:t>
            </a:r>
          </a:p>
          <a:p>
            <a:pPr algn="just"/>
            <a:r>
              <a:rPr lang="en-US" sz="2400" dirty="0">
                <a:latin typeface="Helvetica" panose="020B0604020202020204" pitchFamily="34" charset="0"/>
                <a:ea typeface="Calibri" panose="020F0502020204030204" pitchFamily="34" charset="0"/>
                <a:cs typeface="Helvetica" panose="020B0604020202020204" pitchFamily="34" charset="0"/>
              </a:rPr>
              <a:t>The current work give us more information on </a:t>
            </a:r>
            <a:r>
              <a:rPr lang="en-US" sz="2400" i="1" dirty="0">
                <a:latin typeface="Helvetica" panose="020B0604020202020204" pitchFamily="34" charset="0"/>
                <a:ea typeface="Calibri" panose="020F0502020204030204" pitchFamily="34" charset="0"/>
                <a:cs typeface="Helvetica" panose="020B0604020202020204" pitchFamily="34" charset="0"/>
              </a:rPr>
              <a:t>lpa1-1</a:t>
            </a:r>
            <a:r>
              <a:rPr lang="en-US" sz="2400" dirty="0">
                <a:latin typeface="Helvetica" panose="020B0604020202020204" pitchFamily="34" charset="0"/>
                <a:ea typeface="Calibri" panose="020F0502020204030204" pitchFamily="34" charset="0"/>
                <a:cs typeface="Helvetica" panose="020B0604020202020204" pitchFamily="34" charset="0"/>
              </a:rPr>
              <a:t> RSA, currently neglected. In this work we present the results obtained in a two-replicates greenhouse experiment, which clearly show that a variety of morphological changes occurred in the aerial part of the mutant plant rather than in the root system architecture. The pleiotropic effect of the drought stress observed in the mutant seems to be caused by a different photosynthetic efficiency and not by a shallower root system. Compared to the mutant, the wild phenotype is warmer and better controls evapotranspiration under drought stress, probably closing the stomata.</a:t>
            </a:r>
          </a:p>
        </p:txBody>
      </p:sp>
      <p:sp>
        <p:nvSpPr>
          <p:cNvPr id="47" name="CasellaDiTesto 46">
            <a:extLst>
              <a:ext uri="{FF2B5EF4-FFF2-40B4-BE49-F238E27FC236}">
                <a16:creationId xmlns:a16="http://schemas.microsoft.com/office/drawing/2014/main" id="{42FF3349-6B6B-4750-8EC1-F72D0F1EDF9E}"/>
              </a:ext>
            </a:extLst>
          </p:cNvPr>
          <p:cNvSpPr txBox="1"/>
          <p:nvPr/>
        </p:nvSpPr>
        <p:spPr>
          <a:xfrm>
            <a:off x="970555" y="6817019"/>
            <a:ext cx="26855631" cy="892552"/>
          </a:xfrm>
          <a:prstGeom prst="rect">
            <a:avLst/>
          </a:prstGeom>
          <a:noFill/>
        </p:spPr>
        <p:txBody>
          <a:bodyPr wrap="square" rtlCol="0">
            <a:spAutoFit/>
          </a:bodyPr>
          <a:lstStyle/>
          <a:p>
            <a:pPr algn="ctr"/>
            <a:r>
              <a:rPr lang="en-US" sz="2600" b="1" dirty="0">
                <a:latin typeface="Helvetica" panose="020B0604020202020204" pitchFamily="34" charset="0"/>
                <a:ea typeface="Calibri" panose="020F0502020204030204" pitchFamily="34" charset="0"/>
                <a:cs typeface="Helvetica" panose="020B0604020202020204" pitchFamily="34" charset="0"/>
              </a:rPr>
              <a:t>Introduction</a:t>
            </a:r>
          </a:p>
          <a:p>
            <a:endParaRPr lang="en-US" sz="2600" b="1" dirty="0">
              <a:latin typeface="Helvetica" panose="020B0604020202020204" pitchFamily="34" charset="0"/>
              <a:ea typeface="Calibri" panose="020F0502020204030204" pitchFamily="34" charset="0"/>
              <a:cs typeface="Helvetica" panose="020B0604020202020204" pitchFamily="34" charset="0"/>
            </a:endParaRPr>
          </a:p>
        </p:txBody>
      </p:sp>
      <p:sp>
        <p:nvSpPr>
          <p:cNvPr id="6" name="CasellaDiTesto 5">
            <a:extLst>
              <a:ext uri="{FF2B5EF4-FFF2-40B4-BE49-F238E27FC236}">
                <a16:creationId xmlns:a16="http://schemas.microsoft.com/office/drawing/2014/main" id="{2E741459-1318-4960-B237-D681F6C33525}"/>
              </a:ext>
            </a:extLst>
          </p:cNvPr>
          <p:cNvSpPr txBox="1"/>
          <p:nvPr/>
        </p:nvSpPr>
        <p:spPr>
          <a:xfrm>
            <a:off x="598833" y="21077735"/>
            <a:ext cx="418030" cy="430887"/>
          </a:xfrm>
          <a:prstGeom prst="rect">
            <a:avLst/>
          </a:prstGeom>
          <a:noFill/>
          <a:ln>
            <a:noFill/>
          </a:ln>
        </p:spPr>
        <p:txBody>
          <a:bodyPr wrap="square" rtlCol="0">
            <a:spAutoFit/>
          </a:bodyPr>
          <a:lstStyle/>
          <a:p>
            <a:pPr algn="ctr"/>
            <a:r>
              <a:rPr lang="it-IT" sz="2200" b="1" dirty="0"/>
              <a:t>A</a:t>
            </a:r>
          </a:p>
        </p:txBody>
      </p:sp>
      <p:sp>
        <p:nvSpPr>
          <p:cNvPr id="49" name="CasellaDiTesto 48">
            <a:extLst>
              <a:ext uri="{FF2B5EF4-FFF2-40B4-BE49-F238E27FC236}">
                <a16:creationId xmlns:a16="http://schemas.microsoft.com/office/drawing/2014/main" id="{A2DD9B40-5AB1-4E69-9FF5-E5465C9FD0AE}"/>
              </a:ext>
            </a:extLst>
          </p:cNvPr>
          <p:cNvSpPr txBox="1"/>
          <p:nvPr/>
        </p:nvSpPr>
        <p:spPr>
          <a:xfrm>
            <a:off x="539618" y="24364617"/>
            <a:ext cx="418030" cy="430887"/>
          </a:xfrm>
          <a:prstGeom prst="rect">
            <a:avLst/>
          </a:prstGeom>
          <a:noFill/>
          <a:ln>
            <a:noFill/>
          </a:ln>
        </p:spPr>
        <p:txBody>
          <a:bodyPr wrap="square" rtlCol="0">
            <a:spAutoFit/>
          </a:bodyPr>
          <a:lstStyle/>
          <a:p>
            <a:pPr algn="ctr"/>
            <a:r>
              <a:rPr lang="it-IT" sz="2200" b="1" dirty="0"/>
              <a:t>A</a:t>
            </a:r>
          </a:p>
        </p:txBody>
      </p:sp>
      <p:sp>
        <p:nvSpPr>
          <p:cNvPr id="51" name="CasellaDiTesto 50">
            <a:extLst>
              <a:ext uri="{FF2B5EF4-FFF2-40B4-BE49-F238E27FC236}">
                <a16:creationId xmlns:a16="http://schemas.microsoft.com/office/drawing/2014/main" id="{920CAC88-0438-4600-B404-3AEEA2B85614}"/>
              </a:ext>
            </a:extLst>
          </p:cNvPr>
          <p:cNvSpPr txBox="1"/>
          <p:nvPr/>
        </p:nvSpPr>
        <p:spPr>
          <a:xfrm>
            <a:off x="14796782" y="27794203"/>
            <a:ext cx="418030" cy="430887"/>
          </a:xfrm>
          <a:prstGeom prst="rect">
            <a:avLst/>
          </a:prstGeom>
          <a:noFill/>
          <a:ln>
            <a:noFill/>
          </a:ln>
        </p:spPr>
        <p:txBody>
          <a:bodyPr wrap="square" rtlCol="0">
            <a:spAutoFit/>
          </a:bodyPr>
          <a:lstStyle/>
          <a:p>
            <a:pPr algn="ctr"/>
            <a:r>
              <a:rPr lang="it-IT" sz="2200" b="1" dirty="0"/>
              <a:t>A</a:t>
            </a:r>
          </a:p>
        </p:txBody>
      </p:sp>
      <p:pic>
        <p:nvPicPr>
          <p:cNvPr id="5" name="Immagine 4">
            <a:extLst>
              <a:ext uri="{FF2B5EF4-FFF2-40B4-BE49-F238E27FC236}">
                <a16:creationId xmlns:a16="http://schemas.microsoft.com/office/drawing/2014/main" id="{19052E63-B987-465E-A8AE-0516C257A06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635016" y="12462320"/>
            <a:ext cx="13500000" cy="7950775"/>
          </a:xfrm>
          <a:prstGeom prst="rect">
            <a:avLst/>
          </a:prstGeom>
        </p:spPr>
      </p:pic>
      <p:pic>
        <p:nvPicPr>
          <p:cNvPr id="10" name="Immagine 9">
            <a:extLst>
              <a:ext uri="{FF2B5EF4-FFF2-40B4-BE49-F238E27FC236}">
                <a16:creationId xmlns:a16="http://schemas.microsoft.com/office/drawing/2014/main" id="{04FFC9AD-35C3-4838-AB43-9B4680CBEFD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83607" y="21062844"/>
            <a:ext cx="9179655" cy="3164400"/>
          </a:xfrm>
          <a:prstGeom prst="rect">
            <a:avLst/>
          </a:prstGeom>
        </p:spPr>
      </p:pic>
      <p:sp>
        <p:nvSpPr>
          <p:cNvPr id="48" name="CasellaDiTesto 47">
            <a:extLst>
              <a:ext uri="{FF2B5EF4-FFF2-40B4-BE49-F238E27FC236}">
                <a16:creationId xmlns:a16="http://schemas.microsoft.com/office/drawing/2014/main" id="{19DF78AA-411F-4171-961E-F2D1FAF064DF}"/>
              </a:ext>
            </a:extLst>
          </p:cNvPr>
          <p:cNvSpPr txBox="1"/>
          <p:nvPr/>
        </p:nvSpPr>
        <p:spPr>
          <a:xfrm>
            <a:off x="6983262" y="21015441"/>
            <a:ext cx="418030" cy="430887"/>
          </a:xfrm>
          <a:prstGeom prst="rect">
            <a:avLst/>
          </a:prstGeom>
          <a:noFill/>
          <a:ln>
            <a:noFill/>
          </a:ln>
        </p:spPr>
        <p:txBody>
          <a:bodyPr wrap="square" rtlCol="0">
            <a:spAutoFit/>
          </a:bodyPr>
          <a:lstStyle/>
          <a:p>
            <a:pPr algn="ctr"/>
            <a:r>
              <a:rPr lang="it-IT" sz="2200" b="1" dirty="0"/>
              <a:t>B</a:t>
            </a:r>
          </a:p>
        </p:txBody>
      </p:sp>
      <p:pic>
        <p:nvPicPr>
          <p:cNvPr id="13" name="Immagine 12">
            <a:extLst>
              <a:ext uri="{FF2B5EF4-FFF2-40B4-BE49-F238E27FC236}">
                <a16:creationId xmlns:a16="http://schemas.microsoft.com/office/drawing/2014/main" id="{3225D1A7-3418-43E1-9098-11E40C968463}"/>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983262" y="24407253"/>
            <a:ext cx="9184693" cy="3164400"/>
          </a:xfrm>
          <a:prstGeom prst="rect">
            <a:avLst/>
          </a:prstGeom>
        </p:spPr>
      </p:pic>
      <p:sp>
        <p:nvSpPr>
          <p:cNvPr id="50" name="CasellaDiTesto 49">
            <a:extLst>
              <a:ext uri="{FF2B5EF4-FFF2-40B4-BE49-F238E27FC236}">
                <a16:creationId xmlns:a16="http://schemas.microsoft.com/office/drawing/2014/main" id="{02274708-83DE-4466-B74E-3F98E676C293}"/>
              </a:ext>
            </a:extLst>
          </p:cNvPr>
          <p:cNvSpPr txBox="1"/>
          <p:nvPr/>
        </p:nvSpPr>
        <p:spPr>
          <a:xfrm>
            <a:off x="6983262" y="24371429"/>
            <a:ext cx="418030" cy="430887"/>
          </a:xfrm>
          <a:prstGeom prst="rect">
            <a:avLst/>
          </a:prstGeom>
          <a:noFill/>
          <a:ln>
            <a:noFill/>
          </a:ln>
        </p:spPr>
        <p:txBody>
          <a:bodyPr wrap="square" rtlCol="0">
            <a:spAutoFit/>
          </a:bodyPr>
          <a:lstStyle/>
          <a:p>
            <a:pPr algn="ctr"/>
            <a:r>
              <a:rPr lang="it-IT" sz="2200" b="1" dirty="0"/>
              <a:t>B</a:t>
            </a:r>
          </a:p>
        </p:txBody>
      </p:sp>
      <p:pic>
        <p:nvPicPr>
          <p:cNvPr id="17" name="Immagine 16">
            <a:extLst>
              <a:ext uri="{FF2B5EF4-FFF2-40B4-BE49-F238E27FC236}">
                <a16:creationId xmlns:a16="http://schemas.microsoft.com/office/drawing/2014/main" id="{2EB46A3A-C432-4A76-A4AA-E7174805115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594199" y="27663609"/>
            <a:ext cx="9180000" cy="3866733"/>
          </a:xfrm>
          <a:prstGeom prst="rect">
            <a:avLst/>
          </a:prstGeom>
        </p:spPr>
      </p:pic>
      <p:sp>
        <p:nvSpPr>
          <p:cNvPr id="52" name="CasellaDiTesto 51">
            <a:extLst>
              <a:ext uri="{FF2B5EF4-FFF2-40B4-BE49-F238E27FC236}">
                <a16:creationId xmlns:a16="http://schemas.microsoft.com/office/drawing/2014/main" id="{69D92C6F-845E-4370-937B-6FD4727EC8E4}"/>
              </a:ext>
            </a:extLst>
          </p:cNvPr>
          <p:cNvSpPr txBox="1"/>
          <p:nvPr/>
        </p:nvSpPr>
        <p:spPr>
          <a:xfrm>
            <a:off x="18594199" y="27613480"/>
            <a:ext cx="418030" cy="430887"/>
          </a:xfrm>
          <a:prstGeom prst="rect">
            <a:avLst/>
          </a:prstGeom>
          <a:noFill/>
          <a:ln>
            <a:noFill/>
          </a:ln>
        </p:spPr>
        <p:txBody>
          <a:bodyPr wrap="square" rtlCol="0">
            <a:spAutoFit/>
          </a:bodyPr>
          <a:lstStyle/>
          <a:p>
            <a:pPr algn="ctr"/>
            <a:r>
              <a:rPr lang="it-IT" sz="2200" b="1" dirty="0"/>
              <a:t>B</a:t>
            </a:r>
          </a:p>
        </p:txBody>
      </p:sp>
    </p:spTree>
    <p:extLst>
      <p:ext uri="{BB962C8B-B14F-4D97-AF65-F5344CB8AC3E}">
        <p14:creationId xmlns:p14="http://schemas.microsoft.com/office/powerpoint/2010/main" val="3207909358"/>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4198</TotalTime>
  <Words>1070</Words>
  <Application>Microsoft Office PowerPoint</Application>
  <PresentationFormat>Personalizzato</PresentationFormat>
  <Paragraphs>29</Paragraphs>
  <Slides>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Arial</vt:lpstr>
      <vt:lpstr>Calibri</vt:lpstr>
      <vt:lpstr>Calibri Light</vt:lpstr>
      <vt:lpstr>Helvetica</vt:lpstr>
      <vt:lpstr>Tema di Office</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Silvia</dc:creator>
  <cp:lastModifiedBy>Federico Colombo</cp:lastModifiedBy>
  <cp:revision>397</cp:revision>
  <cp:lastPrinted>2019-09-05T14:58:04Z</cp:lastPrinted>
  <dcterms:created xsi:type="dcterms:W3CDTF">2018-07-18T14:39:39Z</dcterms:created>
  <dcterms:modified xsi:type="dcterms:W3CDTF">2021-05-14T13:02:54Z</dcterms:modified>
</cp:coreProperties>
</file>