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tif" ContentType="image/tiff"/>
  <Default Extension="avi" ContentType="video/x-msvide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2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15.xml" ContentType="application/vnd.openxmlformats-officedocument.presentationml.notesSlide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32" r:id="rId1"/>
    <p:sldMasterId id="2147484387" r:id="rId2"/>
  </p:sldMasterIdLst>
  <p:notesMasterIdLst>
    <p:notesMasterId r:id="rId27"/>
  </p:notesMasterIdLst>
  <p:sldIdLst>
    <p:sldId id="290" r:id="rId3"/>
    <p:sldId id="281" r:id="rId4"/>
    <p:sldId id="289" r:id="rId5"/>
    <p:sldId id="275" r:id="rId6"/>
    <p:sldId id="261" r:id="rId7"/>
    <p:sldId id="268" r:id="rId8"/>
    <p:sldId id="269" r:id="rId9"/>
    <p:sldId id="270" r:id="rId10"/>
    <p:sldId id="278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265" r:id="rId21"/>
    <p:sldId id="287" r:id="rId22"/>
    <p:sldId id="288" r:id="rId23"/>
    <p:sldId id="280" r:id="rId24"/>
    <p:sldId id="272" r:id="rId25"/>
    <p:sldId id="271" r:id="rId26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o De Benedetti" initials="SDB" lastIdx="1" clrIdx="0">
    <p:extLst>
      <p:ext uri="{19B8F6BF-5375-455C-9EA6-DF929625EA0E}">
        <p15:presenceInfo xmlns:p15="http://schemas.microsoft.com/office/powerpoint/2012/main" userId="Stefano De Benedett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96B4"/>
    <a:srgbClr val="F4B988"/>
    <a:srgbClr val="B0D4B9"/>
    <a:srgbClr val="0C346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432" autoAdjust="0"/>
  </p:normalViewPr>
  <p:slideViewPr>
    <p:cSldViewPr showGuides="1">
      <p:cViewPr varScale="1">
        <p:scale>
          <a:sx n="76" d="100"/>
          <a:sy n="76" d="100"/>
        </p:scale>
        <p:origin x="1670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16:06:07.2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16:06:07.2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16:06:07.2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16:06:07.2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16:06:07.2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16:06:07.2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16:06:07.2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16:06:07.2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gli stili del testo dello schema</a:t>
            </a:r>
          </a:p>
          <a:p>
            <a:pPr lvl="1"/>
            <a:r>
              <a:rPr lang="it-IT" altLang="en-US"/>
              <a:t>Secondo livello</a:t>
            </a:r>
          </a:p>
          <a:p>
            <a:pPr lvl="2"/>
            <a:r>
              <a:rPr lang="it-IT" altLang="en-US"/>
              <a:t>Terzo livello</a:t>
            </a:r>
          </a:p>
          <a:p>
            <a:pPr lvl="3"/>
            <a:r>
              <a:rPr lang="it-IT" altLang="en-US"/>
              <a:t>Quarto livello</a:t>
            </a:r>
          </a:p>
          <a:p>
            <a:pPr lvl="4"/>
            <a:r>
              <a:rPr lang="it-IT" altLang="en-US"/>
              <a:t>Quinto livello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10096F-96A6-401C-B266-C0C2FAFBED60}" type="slidenum">
              <a:rPr lang="it-IT" altLang="en-US"/>
              <a:pPr/>
              <a:t>‹N›</a:t>
            </a:fld>
            <a:endParaRPr lang="it-IT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ヒラギノ角ゴ Pro W3" charset="-128"/>
        <a:cs typeface="ヒラギノ角ゴ Pro W3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Geneva" pitchFamily="-112" charset="-128"/>
        <a:cs typeface="Geneva" pitchFamily="-8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0096F-96A6-401C-B266-C0C2FAFBED60}" type="slidenum">
              <a:rPr lang="it-IT" altLang="en-US" smtClean="0"/>
              <a:pPr/>
              <a:t>2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030427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10096F-96A6-401C-B266-C0C2FAFBED60}" type="slidenum">
              <a:rPr kumimoji="0" lang="it-IT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2594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10096F-96A6-401C-B266-C0C2FAFBED60}" type="slidenum">
              <a:rPr kumimoji="0" lang="it-IT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6629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10096F-96A6-401C-B266-C0C2FAFBED60}" type="slidenum">
              <a:rPr kumimoji="0" lang="it-IT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241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10096F-96A6-401C-B266-C0C2FAFBED60}" type="slidenum">
              <a:rPr kumimoji="0" lang="it-IT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t-IT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7574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10096F-96A6-401C-B266-C0C2FAFBED60}" type="slidenum">
              <a:rPr kumimoji="0" lang="it-IT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58629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0096F-96A6-401C-B266-C0C2FAFBED60}" type="slidenum">
              <a:rPr lang="it-IT" altLang="en-US" smtClean="0"/>
              <a:pPr/>
              <a:t>22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988928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0096F-96A6-401C-B266-C0C2FAFBED60}" type="slidenum">
              <a:rPr lang="it-IT" altLang="en-US" smtClean="0"/>
              <a:pPr/>
              <a:t>3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15176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0096F-96A6-401C-B266-C0C2FAFBED60}" type="slidenum">
              <a:rPr lang="it-IT" altLang="en-US" smtClean="0"/>
              <a:pPr/>
              <a:t>4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825223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0096F-96A6-401C-B266-C0C2FAFBED60}" type="slidenum">
              <a:rPr lang="it-IT" altLang="en-US" smtClean="0"/>
              <a:pPr/>
              <a:t>5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528560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0096F-96A6-401C-B266-C0C2FAFBED60}" type="slidenum">
              <a:rPr lang="it-IT" altLang="en-US" smtClean="0"/>
              <a:pPr/>
              <a:t>6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274602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0096F-96A6-401C-B266-C0C2FAFBED60}" type="slidenum">
              <a:rPr lang="it-IT" altLang="en-US" smtClean="0"/>
              <a:pPr/>
              <a:t>7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940369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0096F-96A6-401C-B266-C0C2FAFBED60}" type="slidenum">
              <a:rPr lang="it-IT" altLang="en-US" smtClean="0"/>
              <a:pPr/>
              <a:t>9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690998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10096F-96A6-401C-B266-C0C2FAFBED60}" type="slidenum">
              <a:rPr kumimoji="0" lang="it-IT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826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10096F-96A6-401C-B266-C0C2FAFBED60}" type="slidenum">
              <a:rPr kumimoji="0" lang="it-IT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3552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668631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763819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8269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8A53CD3-8667-4682-9565-E7EC15C76CC7}" type="datetime1">
              <a:rPr lang="it-IT" altLang="en-US"/>
              <a:pPr/>
              <a:t>13/04/2021</a:t>
            </a:fld>
            <a:endParaRPr lang="it-IT" alt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25A9B2-19E0-46CD-B142-3FCB66B3C71C}" type="slidenum">
              <a:rPr lang="it-IT" altLang="en-US"/>
              <a:pPr/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751500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14631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986060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665766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02598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19636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35853407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63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5652695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554387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237799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583849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6157055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C5A33FD-A09F-3443-BB5A-2B1DDB3A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D7297A9-3482-0548-91CF-0D0248BF2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ccccc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29AC4AE-03F7-6747-B22A-63B235368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01FB79-B820-1C4A-8803-94FD66C240C7}" type="slidenum"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1046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Trebuchet MS"/>
                <a:cs typeface="Trebuchet MS"/>
              </a:defRPr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 i="0">
                <a:solidFill>
                  <a:schemeClr val="tx1">
                    <a:tint val="75000"/>
                  </a:schemeClr>
                </a:solidFill>
                <a:latin typeface="Trebuchet MS"/>
                <a:cs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9827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848323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20957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692922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34182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1149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225381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438140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4"/>
          <p:cNvSpPr>
            <a:spLocks noChangeShapeType="1"/>
          </p:cNvSpPr>
          <p:nvPr userDrawn="1"/>
        </p:nvSpPr>
        <p:spPr bwMode="auto">
          <a:xfrm flipV="1">
            <a:off x="0" y="906463"/>
            <a:ext cx="9144000" cy="7937"/>
          </a:xfrm>
          <a:prstGeom prst="line">
            <a:avLst/>
          </a:prstGeom>
          <a:noFill/>
          <a:ln w="9525">
            <a:solidFill>
              <a:srgbClr val="17217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it-IT"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13315" name="Immagine 9" descr="PPT_ScienzeFarmaceutiche-03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4275"/>
            <a:ext cx="914400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3" r:id="rId1"/>
    <p:sldLayoutId id="2147484364" r:id="rId2"/>
    <p:sldLayoutId id="2147484365" r:id="rId3"/>
    <p:sldLayoutId id="2147484366" r:id="rId4"/>
    <p:sldLayoutId id="2147484367" r:id="rId5"/>
    <p:sldLayoutId id="2147484368" r:id="rId6"/>
    <p:sldLayoutId id="2147484369" r:id="rId7"/>
    <p:sldLayoutId id="2147484370" r:id="rId8"/>
    <p:sldLayoutId id="2147484371" r:id="rId9"/>
    <p:sldLayoutId id="2147484372" r:id="rId10"/>
    <p:sldLayoutId id="2147484373" r:id="rId11"/>
    <p:sldLayoutId id="2147484386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Geneva" pitchFamily="-112" charset="-128"/>
          <a:cs typeface="Geneva" pitchFamily="-8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4">
            <a:extLst>
              <a:ext uri="{FF2B5EF4-FFF2-40B4-BE49-F238E27FC236}">
                <a16:creationId xmlns:a16="http://schemas.microsoft.com/office/drawing/2014/main" id="{A0E03CC6-70FD-1846-BC8B-2684E90472A2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0" y="906463"/>
            <a:ext cx="9144000" cy="7937"/>
          </a:xfrm>
          <a:prstGeom prst="line">
            <a:avLst/>
          </a:prstGeom>
          <a:noFill/>
          <a:ln w="9525">
            <a:solidFill>
              <a:srgbClr val="172171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13315" name="Immagine 9" descr="PPT_ScienzeFarmaceutiche-03.png">
            <a:extLst>
              <a:ext uri="{FF2B5EF4-FFF2-40B4-BE49-F238E27FC236}">
                <a16:creationId xmlns:a16="http://schemas.microsoft.com/office/drawing/2014/main" id="{B2923BCC-EAF0-7342-8B71-4847E073093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4275"/>
            <a:ext cx="914400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3677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  <p:sldLayoutId id="2147484397" r:id="rId10"/>
    <p:sldLayoutId id="2147484398" r:id="rId11"/>
    <p:sldLayoutId id="2147484399" r:id="rId12"/>
    <p:sldLayoutId id="2147484400" r:id="rId13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Geneva" pitchFamily="-112" charset="-128"/>
          <a:cs typeface="Geneva" pitchFamily="-8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4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23.tiff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4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23.tiff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4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23.tiff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3.tiff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4.png"/><Relationship Id="rId5" Type="http://schemas.openxmlformats.org/officeDocument/2006/relationships/image" Target="../media/image25.png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3.tiff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4.png"/><Relationship Id="rId5" Type="http://schemas.openxmlformats.org/officeDocument/2006/relationships/image" Target="../media/image25.png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3.tiff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4.png"/><Relationship Id="rId5" Type="http://schemas.openxmlformats.org/officeDocument/2006/relationships/image" Target="../media/image25.png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3.xml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3.tiff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4.png"/><Relationship Id="rId5" Type="http://schemas.openxmlformats.org/officeDocument/2006/relationships/image" Target="../media/image25.png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4.xml"/><Relationship Id="rId9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4.png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50.png"/><Relationship Id="rId5" Type="http://schemas.openxmlformats.org/officeDocument/2006/relationships/customXml" Target="../ink/ink3.xml"/><Relationship Id="rId4" Type="http://schemas.openxmlformats.org/officeDocument/2006/relationships/image" Target="../media/image26.t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4.png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8.png"/><Relationship Id="rId11" Type="http://schemas.openxmlformats.org/officeDocument/2006/relationships/image" Target="../media/image3.png"/><Relationship Id="rId5" Type="http://schemas.openxmlformats.org/officeDocument/2006/relationships/customXml" Target="../ink/ink4.xml"/><Relationship Id="rId10" Type="http://schemas.openxmlformats.org/officeDocument/2006/relationships/image" Target="../media/image24.png"/><Relationship Id="rId4" Type="http://schemas.openxmlformats.org/officeDocument/2006/relationships/image" Target="../media/image26.tif"/><Relationship Id="rId9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8.tif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customXml" Target="../ink/ink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6.jp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5.jpg"/><Relationship Id="rId11" Type="http://schemas.openxmlformats.org/officeDocument/2006/relationships/image" Target="../media/image3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4.png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5.png"/><Relationship Id="rId5" Type="http://schemas.openxmlformats.org/officeDocument/2006/relationships/customXml" Target="../ink/ink6.xml"/><Relationship Id="rId4" Type="http://schemas.openxmlformats.org/officeDocument/2006/relationships/image" Target="../media/image29.t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2.m4a"/><Relationship Id="rId7" Type="http://schemas.openxmlformats.org/officeDocument/2006/relationships/image" Target="../media/image4.png"/><Relationship Id="rId2" Type="http://schemas.microsoft.com/office/2007/relationships/media" Target="../media/media21.avi"/><Relationship Id="rId1" Type="http://schemas.openxmlformats.org/officeDocument/2006/relationships/video" Target="NULL" TargetMode="Externa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25.xml"/><Relationship Id="rId4" Type="http://schemas.openxmlformats.org/officeDocument/2006/relationships/audio" Target="../media/media22.m4a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4.png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6" Type="http://schemas.openxmlformats.org/officeDocument/2006/relationships/image" Target="../media/image5.png"/><Relationship Id="rId5" Type="http://schemas.openxmlformats.org/officeDocument/2006/relationships/customXml" Target="../ink/ink7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5.xml"/><Relationship Id="rId9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3.ti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4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6.jp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5.jpg"/><Relationship Id="rId11" Type="http://schemas.openxmlformats.org/officeDocument/2006/relationships/image" Target="../media/image3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4.png"/><Relationship Id="rId12" Type="http://schemas.openxmlformats.org/officeDocument/2006/relationships/image" Target="../media/image14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5.png"/><Relationship Id="rId11" Type="http://schemas.openxmlformats.org/officeDocument/2006/relationships/image" Target="../media/image13.png"/><Relationship Id="rId5" Type="http://schemas.openxmlformats.org/officeDocument/2006/relationships/customXml" Target="../ink/ink1.xml"/><Relationship Id="rId10" Type="http://schemas.openxmlformats.org/officeDocument/2006/relationships/image" Target="../media/image12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25.xml"/><Relationship Id="rId7" Type="http://schemas.microsoft.com/office/2007/relationships/hdphoto" Target="../media/hdphoto1.wdp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5.png"/><Relationship Id="rId11" Type="http://schemas.openxmlformats.org/officeDocument/2006/relationships/image" Target="../media/image3.png"/><Relationship Id="rId5" Type="http://schemas.openxmlformats.org/officeDocument/2006/relationships/image" Target="../media/image4.png"/><Relationship Id="rId10" Type="http://schemas.openxmlformats.org/officeDocument/2006/relationships/image" Target="../media/image17.jpg"/><Relationship Id="rId4" Type="http://schemas.openxmlformats.org/officeDocument/2006/relationships/notesSlide" Target="../notesSlides/notesSlide4.xml"/><Relationship Id="rId9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3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19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10" Type="http://schemas.openxmlformats.org/officeDocument/2006/relationships/image" Target="../media/image3.png"/><Relationship Id="rId4" Type="http://schemas.openxmlformats.org/officeDocument/2006/relationships/customXml" Target="../ink/ink2.xml"/><Relationship Id="rId9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2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4.png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 txBox="1">
            <a:spLocks noChangeArrowheads="1"/>
          </p:cNvSpPr>
          <p:nvPr/>
        </p:nvSpPr>
        <p:spPr bwMode="auto">
          <a:xfrm>
            <a:off x="1066800" y="1943100"/>
            <a:ext cx="68453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Understanding the potential health benefits of plant foods proteins beyond their nutritive role</a:t>
            </a:r>
            <a:endParaRPr kumimoji="0" lang="it-IT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Trebuchet MS" panose="020B0603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987" name="Segnaposto piè di pagina 3"/>
          <p:cNvSpPr txBox="1">
            <a:spLocks/>
          </p:cNvSpPr>
          <p:nvPr/>
        </p:nvSpPr>
        <p:spPr bwMode="auto">
          <a:xfrm>
            <a:off x="2508250" y="6324600"/>
            <a:ext cx="3962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giuditta.heinzl@unimi.it</a:t>
            </a:r>
            <a:endParaRPr kumimoji="0" lang="it-IT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989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93°Congresso nazionale SIBS, 24 Aprile 2021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7CD94CA-CCA9-674C-87B3-FBFD7873C2B0}"/>
              </a:ext>
            </a:extLst>
          </p:cNvPr>
          <p:cNvSpPr/>
          <p:nvPr/>
        </p:nvSpPr>
        <p:spPr>
          <a:xfrm>
            <a:off x="755576" y="3122965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Giuditta C. </a:t>
            </a:r>
            <a:r>
              <a:rPr kumimoji="0" lang="it-IT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Heinzl</a:t>
            </a:r>
            <a:r>
              <a:rPr kumimoji="0" lang="it-I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it-IT" sz="15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it-I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Jessica </a:t>
            </a:r>
            <a:r>
              <a:rPr kumimoji="0" lang="it-IT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Capraro</a:t>
            </a:r>
            <a:r>
              <a:rPr kumimoji="0" lang="it-I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Chiara Magni, Alessio Scarafoni and Stefano De Benedetti 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Department of Food, Environmental and Nutritional Sciences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943DB13-4895-FF4F-A1E8-66AF8804E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464187"/>
            <a:ext cx="503809" cy="43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47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34"/>
    </mc:Choice>
    <mc:Fallback xmlns="">
      <p:transition spd="slow" advTm="67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Chenopodin</a:t>
            </a: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 focus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Capraro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Biomolecules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2020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A296C27-320C-4694-BFAB-00482A95216D}"/>
              </a:ext>
            </a:extLst>
          </p:cNvPr>
          <p:cNvSpPr txBox="1"/>
          <p:nvPr/>
        </p:nvSpPr>
        <p:spPr>
          <a:xfrm>
            <a:off x="4373915" y="1303451"/>
            <a:ext cx="1062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sample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A61E3026-B779-7E4E-9B83-41BE45A0C397}"/>
              </a:ext>
            </a:extLst>
          </p:cNvPr>
          <p:cNvGrpSpPr/>
          <p:nvPr/>
        </p:nvGrpSpPr>
        <p:grpSpPr>
          <a:xfrm>
            <a:off x="1863404" y="1290404"/>
            <a:ext cx="1772492" cy="1215603"/>
            <a:chOff x="572304" y="1290404"/>
            <a:chExt cx="1772492" cy="1215603"/>
          </a:xfrm>
        </p:grpSpPr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957BF70B-EA39-4629-8464-7BA8E7DAABD5}"/>
                </a:ext>
              </a:extLst>
            </p:cNvPr>
            <p:cNvSpPr txBox="1"/>
            <p:nvPr/>
          </p:nvSpPr>
          <p:spPr>
            <a:xfrm>
              <a:off x="847600" y="1290404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Receptor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F4A5B89D-FF1D-4009-A4D2-A3CAA3E384DA}"/>
                </a:ext>
              </a:extLst>
            </p:cNvPr>
            <p:cNvSpPr txBox="1"/>
            <p:nvPr/>
          </p:nvSpPr>
          <p:spPr>
            <a:xfrm>
              <a:off x="572304" y="2044342"/>
              <a:ext cx="863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Caco-2 Cell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DDB7D905-6DA5-B449-9DF8-FF7AC6982D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1616" t="75165" r="5217"/>
            <a:stretch/>
          </p:blipFill>
          <p:spPr>
            <a:xfrm>
              <a:off x="1310323" y="1347359"/>
              <a:ext cx="1034473" cy="912052"/>
            </a:xfrm>
            <a:prstGeom prst="rect">
              <a:avLst/>
            </a:prstGeom>
          </p:spPr>
        </p:pic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F8DC3EDC-135B-5B47-BC31-1E8C9C7E6D0E}"/>
              </a:ext>
            </a:extLst>
          </p:cNvPr>
          <p:cNvGrpSpPr/>
          <p:nvPr/>
        </p:nvGrpSpPr>
        <p:grpSpPr>
          <a:xfrm>
            <a:off x="4445923" y="1472167"/>
            <a:ext cx="493444" cy="588681"/>
            <a:chOff x="3508330" y="1545589"/>
            <a:chExt cx="493444" cy="588681"/>
          </a:xfrm>
        </p:grpSpPr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FE43840C-1B10-A445-8BE3-EB398237D8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61899" b="100000" l="80296" r="95740">
                          <a14:foregroundMark x1="89467" y1="98101" x2="89467" y2="98101"/>
                        </a14:backgroundRemoval>
                      </a14:imgEffect>
                    </a14:imgLayer>
                  </a14:imgProps>
                </a:ext>
              </a:extLst>
            </a:blip>
            <a:srcRect l="86623" t="59069" r="7803" b="25841"/>
            <a:stretch/>
          </p:blipFill>
          <p:spPr>
            <a:xfrm>
              <a:off x="3563887" y="1545589"/>
              <a:ext cx="437887" cy="554181"/>
            </a:xfrm>
            <a:prstGeom prst="rect">
              <a:avLst/>
            </a:prstGeom>
          </p:spPr>
        </p:pic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71FF9765-82BE-AA46-9074-9B5BFB055CFB}"/>
                </a:ext>
              </a:extLst>
            </p:cNvPr>
            <p:cNvSpPr/>
            <p:nvPr/>
          </p:nvSpPr>
          <p:spPr>
            <a:xfrm>
              <a:off x="3508330" y="1700808"/>
              <a:ext cx="127566" cy="34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ettangolo 37">
              <a:extLst>
                <a:ext uri="{FF2B5EF4-FFF2-40B4-BE49-F238E27FC236}">
                  <a16:creationId xmlns:a16="http://schemas.microsoft.com/office/drawing/2014/main" id="{9712F514-DF5F-7048-B806-E734D6F6A827}"/>
                </a:ext>
              </a:extLst>
            </p:cNvPr>
            <p:cNvSpPr/>
            <p:nvPr/>
          </p:nvSpPr>
          <p:spPr>
            <a:xfrm>
              <a:off x="3591935" y="1882835"/>
              <a:ext cx="115969" cy="251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A63F0C2-9DCE-2643-85B6-FF2F286C48FF}"/>
              </a:ext>
            </a:extLst>
          </p:cNvPr>
          <p:cNvSpPr txBox="1"/>
          <p:nvPr/>
        </p:nvSpPr>
        <p:spPr>
          <a:xfrm>
            <a:off x="5889566" y="1321072"/>
            <a:ext cx="842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IL-1</a:t>
            </a:r>
            <a:r>
              <a:rPr kumimoji="0" lang="el-G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β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FEF4AFD1-5460-CB40-AA6D-4F528A8DF348}"/>
              </a:ext>
            </a:extLst>
          </p:cNvPr>
          <p:cNvSpPr/>
          <p:nvPr/>
        </p:nvSpPr>
        <p:spPr>
          <a:xfrm>
            <a:off x="6033582" y="1746354"/>
            <a:ext cx="234000" cy="234000"/>
          </a:xfrm>
          <a:prstGeom prst="ellipse">
            <a:avLst/>
          </a:prstGeom>
          <a:solidFill>
            <a:srgbClr val="0296B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5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87"/>
    </mc:Choice>
    <mc:Fallback xmlns="">
      <p:transition spd="slow" advTm="122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Chenopodin</a:t>
            </a: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 focus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Capraro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Biomolecules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2020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1F6358FD-C48E-354E-8AEB-3D27683C8E60}"/>
              </a:ext>
            </a:extLst>
          </p:cNvPr>
          <p:cNvGrpSpPr/>
          <p:nvPr/>
        </p:nvGrpSpPr>
        <p:grpSpPr>
          <a:xfrm>
            <a:off x="749007" y="1290404"/>
            <a:ext cx="2940958" cy="1530101"/>
            <a:chOff x="749007" y="1290404"/>
            <a:chExt cx="2940958" cy="1530101"/>
          </a:xfrm>
        </p:grpSpPr>
        <p:sp>
          <p:nvSpPr>
            <p:cNvPr id="16" name="CasellaDiTesto 15"/>
            <p:cNvSpPr txBox="1"/>
            <p:nvPr/>
          </p:nvSpPr>
          <p:spPr>
            <a:xfrm>
              <a:off x="1691680" y="2512728"/>
              <a:ext cx="8686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30 </a:t>
              </a:r>
              <a:r>
                <a:rPr kumimoji="0" lang="it-IT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min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4A296C27-320C-4694-BFAB-00482A95216D}"/>
                </a:ext>
              </a:extLst>
            </p:cNvPr>
            <p:cNvSpPr txBox="1"/>
            <p:nvPr/>
          </p:nvSpPr>
          <p:spPr>
            <a:xfrm>
              <a:off x="2627784" y="1303451"/>
              <a:ext cx="10621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sample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957BF70B-EA39-4629-8464-7BA8E7DAABD5}"/>
                </a:ext>
              </a:extLst>
            </p:cNvPr>
            <p:cNvSpPr txBox="1"/>
            <p:nvPr/>
          </p:nvSpPr>
          <p:spPr>
            <a:xfrm>
              <a:off x="847600" y="1290404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Receptor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F4A5B89D-FF1D-4009-A4D2-A3CAA3E384DA}"/>
                </a:ext>
              </a:extLst>
            </p:cNvPr>
            <p:cNvSpPr txBox="1"/>
            <p:nvPr/>
          </p:nvSpPr>
          <p:spPr>
            <a:xfrm>
              <a:off x="860090" y="2044342"/>
              <a:ext cx="5759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Cell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DDB7D905-6DA5-B449-9DF8-FF7AC6982D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1616" t="75165" r="5217"/>
            <a:stretch/>
          </p:blipFill>
          <p:spPr>
            <a:xfrm>
              <a:off x="1310323" y="1347359"/>
              <a:ext cx="1034473" cy="912052"/>
            </a:xfrm>
            <a:prstGeom prst="rect">
              <a:avLst/>
            </a:prstGeom>
          </p:spPr>
        </p:pic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F8DC3EDC-135B-5B47-BC31-1E8C9C7E6D0E}"/>
                </a:ext>
              </a:extLst>
            </p:cNvPr>
            <p:cNvGrpSpPr/>
            <p:nvPr/>
          </p:nvGrpSpPr>
          <p:grpSpPr>
            <a:xfrm>
              <a:off x="2699792" y="1472167"/>
              <a:ext cx="493444" cy="588681"/>
              <a:chOff x="3508330" y="1545589"/>
              <a:chExt cx="493444" cy="588681"/>
            </a:xfrm>
          </p:grpSpPr>
          <p:pic>
            <p:nvPicPr>
              <p:cNvPr id="37" name="Immagine 36">
                <a:extLst>
                  <a:ext uri="{FF2B5EF4-FFF2-40B4-BE49-F238E27FC236}">
                    <a16:creationId xmlns:a16="http://schemas.microsoft.com/office/drawing/2014/main" id="{FE43840C-1B10-A445-8BE3-EB398237D8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61899" b="100000" l="80296" r="95740">
                            <a14:foregroundMark x1="89467" y1="98101" x2="89467" y2="98101"/>
                          </a14:backgroundRemoval>
                        </a14:imgEffect>
                      </a14:imgLayer>
                    </a14:imgProps>
                  </a:ext>
                </a:extLst>
              </a:blip>
              <a:srcRect l="86623" t="59069" r="7803" b="25841"/>
              <a:stretch/>
            </p:blipFill>
            <p:spPr>
              <a:xfrm>
                <a:off x="3563887" y="1545589"/>
                <a:ext cx="437887" cy="554181"/>
              </a:xfrm>
              <a:prstGeom prst="rect">
                <a:avLst/>
              </a:prstGeom>
            </p:spPr>
          </p:pic>
          <p:sp>
            <p:nvSpPr>
              <p:cNvPr id="14" name="Rettangolo 13">
                <a:extLst>
                  <a:ext uri="{FF2B5EF4-FFF2-40B4-BE49-F238E27FC236}">
                    <a16:creationId xmlns:a16="http://schemas.microsoft.com/office/drawing/2014/main" id="{71FF9765-82BE-AA46-9074-9B5BFB055CFB}"/>
                  </a:ext>
                </a:extLst>
              </p:cNvPr>
              <p:cNvSpPr/>
              <p:nvPr/>
            </p:nvSpPr>
            <p:spPr>
              <a:xfrm>
                <a:off x="3508330" y="1700808"/>
                <a:ext cx="127566" cy="343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" name="Rettangolo 37">
                <a:extLst>
                  <a:ext uri="{FF2B5EF4-FFF2-40B4-BE49-F238E27FC236}">
                    <a16:creationId xmlns:a16="http://schemas.microsoft.com/office/drawing/2014/main" id="{9712F514-DF5F-7048-B806-E734D6F6A827}"/>
                  </a:ext>
                </a:extLst>
              </p:cNvPr>
              <p:cNvSpPr/>
              <p:nvPr/>
            </p:nvSpPr>
            <p:spPr>
              <a:xfrm>
                <a:off x="3591935" y="1882835"/>
                <a:ext cx="115969" cy="2514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9" name="Più 38">
              <a:extLst>
                <a:ext uri="{FF2B5EF4-FFF2-40B4-BE49-F238E27FC236}">
                  <a16:creationId xmlns:a16="http://schemas.microsoft.com/office/drawing/2014/main" id="{61E3C516-E1C6-7F4B-9568-6110082162D6}"/>
                </a:ext>
              </a:extLst>
            </p:cNvPr>
            <p:cNvSpPr/>
            <p:nvPr/>
          </p:nvSpPr>
          <p:spPr>
            <a:xfrm>
              <a:off x="2420475" y="1681503"/>
              <a:ext cx="279317" cy="288031"/>
            </a:xfrm>
            <a:prstGeom prst="mathPlus">
              <a:avLst/>
            </a:prstGeom>
            <a:solidFill>
              <a:schemeClr val="accent1">
                <a:tint val="100000"/>
                <a:shade val="100000"/>
                <a:satMod val="13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Parentesi quadra chiusa 24">
              <a:extLst>
                <a:ext uri="{FF2B5EF4-FFF2-40B4-BE49-F238E27FC236}">
                  <a16:creationId xmlns:a16="http://schemas.microsoft.com/office/drawing/2014/main" id="{221BE681-2640-FF42-AD0F-616BBF94FC04}"/>
                </a:ext>
              </a:extLst>
            </p:cNvPr>
            <p:cNvSpPr/>
            <p:nvPr/>
          </p:nvSpPr>
          <p:spPr>
            <a:xfrm>
              <a:off x="3460085" y="1324965"/>
              <a:ext cx="119341" cy="1243366"/>
            </a:xfrm>
            <a:prstGeom prst="rightBracke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Parentesi quadra chiusa 39">
              <a:extLst>
                <a:ext uri="{FF2B5EF4-FFF2-40B4-BE49-F238E27FC236}">
                  <a16:creationId xmlns:a16="http://schemas.microsoft.com/office/drawing/2014/main" id="{489967B9-BD38-7F42-835A-6BFFFF462048}"/>
                </a:ext>
              </a:extLst>
            </p:cNvPr>
            <p:cNvSpPr/>
            <p:nvPr/>
          </p:nvSpPr>
          <p:spPr>
            <a:xfrm flipH="1">
              <a:off x="749007" y="1331812"/>
              <a:ext cx="113548" cy="1243366"/>
            </a:xfrm>
            <a:prstGeom prst="rightBracke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508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26"/>
    </mc:Choice>
    <mc:Fallback>
      <p:transition spd="slow" advTm="39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Chenopodin</a:t>
            </a: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 focus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Capraro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Biomolecules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2020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1F6358FD-C48E-354E-8AEB-3D27683C8E60}"/>
              </a:ext>
            </a:extLst>
          </p:cNvPr>
          <p:cNvGrpSpPr/>
          <p:nvPr/>
        </p:nvGrpSpPr>
        <p:grpSpPr>
          <a:xfrm>
            <a:off x="749007" y="1290404"/>
            <a:ext cx="2940958" cy="1530101"/>
            <a:chOff x="749007" y="1290404"/>
            <a:chExt cx="2940958" cy="1530101"/>
          </a:xfrm>
        </p:grpSpPr>
        <p:sp>
          <p:nvSpPr>
            <p:cNvPr id="16" name="CasellaDiTesto 15"/>
            <p:cNvSpPr txBox="1"/>
            <p:nvPr/>
          </p:nvSpPr>
          <p:spPr>
            <a:xfrm>
              <a:off x="1691680" y="2512728"/>
              <a:ext cx="8686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30 </a:t>
              </a:r>
              <a:r>
                <a:rPr kumimoji="0" lang="it-IT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min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4A296C27-320C-4694-BFAB-00482A95216D}"/>
                </a:ext>
              </a:extLst>
            </p:cNvPr>
            <p:cNvSpPr txBox="1"/>
            <p:nvPr/>
          </p:nvSpPr>
          <p:spPr>
            <a:xfrm>
              <a:off x="2627784" y="1303451"/>
              <a:ext cx="10621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sample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957BF70B-EA39-4629-8464-7BA8E7DAABD5}"/>
                </a:ext>
              </a:extLst>
            </p:cNvPr>
            <p:cNvSpPr txBox="1"/>
            <p:nvPr/>
          </p:nvSpPr>
          <p:spPr>
            <a:xfrm>
              <a:off x="847600" y="1290404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Receptor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F4A5B89D-FF1D-4009-A4D2-A3CAA3E384DA}"/>
                </a:ext>
              </a:extLst>
            </p:cNvPr>
            <p:cNvSpPr txBox="1"/>
            <p:nvPr/>
          </p:nvSpPr>
          <p:spPr>
            <a:xfrm>
              <a:off x="860090" y="2044342"/>
              <a:ext cx="5759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Cell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DDB7D905-6DA5-B449-9DF8-FF7AC6982D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1616" t="75165" r="5217"/>
            <a:stretch/>
          </p:blipFill>
          <p:spPr>
            <a:xfrm>
              <a:off x="1310323" y="1347359"/>
              <a:ext cx="1034473" cy="912052"/>
            </a:xfrm>
            <a:prstGeom prst="rect">
              <a:avLst/>
            </a:prstGeom>
          </p:spPr>
        </p:pic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F8DC3EDC-135B-5B47-BC31-1E8C9C7E6D0E}"/>
                </a:ext>
              </a:extLst>
            </p:cNvPr>
            <p:cNvGrpSpPr/>
            <p:nvPr/>
          </p:nvGrpSpPr>
          <p:grpSpPr>
            <a:xfrm>
              <a:off x="2699792" y="1472167"/>
              <a:ext cx="493444" cy="588681"/>
              <a:chOff x="3508330" y="1545589"/>
              <a:chExt cx="493444" cy="588681"/>
            </a:xfrm>
          </p:grpSpPr>
          <p:pic>
            <p:nvPicPr>
              <p:cNvPr id="37" name="Immagine 36">
                <a:extLst>
                  <a:ext uri="{FF2B5EF4-FFF2-40B4-BE49-F238E27FC236}">
                    <a16:creationId xmlns:a16="http://schemas.microsoft.com/office/drawing/2014/main" id="{FE43840C-1B10-A445-8BE3-EB398237D8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61899" b="100000" l="80296" r="95740">
                            <a14:foregroundMark x1="89467" y1="98101" x2="89467" y2="98101"/>
                          </a14:backgroundRemoval>
                        </a14:imgEffect>
                      </a14:imgLayer>
                    </a14:imgProps>
                  </a:ext>
                </a:extLst>
              </a:blip>
              <a:srcRect l="86623" t="59069" r="7803" b="25841"/>
              <a:stretch/>
            </p:blipFill>
            <p:spPr>
              <a:xfrm>
                <a:off x="3563887" y="1545589"/>
                <a:ext cx="437887" cy="554181"/>
              </a:xfrm>
              <a:prstGeom prst="rect">
                <a:avLst/>
              </a:prstGeom>
            </p:spPr>
          </p:pic>
          <p:sp>
            <p:nvSpPr>
              <p:cNvPr id="14" name="Rettangolo 13">
                <a:extLst>
                  <a:ext uri="{FF2B5EF4-FFF2-40B4-BE49-F238E27FC236}">
                    <a16:creationId xmlns:a16="http://schemas.microsoft.com/office/drawing/2014/main" id="{71FF9765-82BE-AA46-9074-9B5BFB055CFB}"/>
                  </a:ext>
                </a:extLst>
              </p:cNvPr>
              <p:cNvSpPr/>
              <p:nvPr/>
            </p:nvSpPr>
            <p:spPr>
              <a:xfrm>
                <a:off x="3508330" y="1700808"/>
                <a:ext cx="127566" cy="343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" name="Rettangolo 37">
                <a:extLst>
                  <a:ext uri="{FF2B5EF4-FFF2-40B4-BE49-F238E27FC236}">
                    <a16:creationId xmlns:a16="http://schemas.microsoft.com/office/drawing/2014/main" id="{9712F514-DF5F-7048-B806-E734D6F6A827}"/>
                  </a:ext>
                </a:extLst>
              </p:cNvPr>
              <p:cNvSpPr/>
              <p:nvPr/>
            </p:nvSpPr>
            <p:spPr>
              <a:xfrm>
                <a:off x="3591935" y="1882835"/>
                <a:ext cx="115969" cy="2514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9" name="Più 38">
              <a:extLst>
                <a:ext uri="{FF2B5EF4-FFF2-40B4-BE49-F238E27FC236}">
                  <a16:creationId xmlns:a16="http://schemas.microsoft.com/office/drawing/2014/main" id="{61E3C516-E1C6-7F4B-9568-6110082162D6}"/>
                </a:ext>
              </a:extLst>
            </p:cNvPr>
            <p:cNvSpPr/>
            <p:nvPr/>
          </p:nvSpPr>
          <p:spPr>
            <a:xfrm>
              <a:off x="2420475" y="1681503"/>
              <a:ext cx="279317" cy="288031"/>
            </a:xfrm>
            <a:prstGeom prst="mathPlus">
              <a:avLst/>
            </a:prstGeom>
            <a:solidFill>
              <a:schemeClr val="accent1">
                <a:tint val="100000"/>
                <a:shade val="100000"/>
                <a:satMod val="13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Parentesi quadra chiusa 24">
              <a:extLst>
                <a:ext uri="{FF2B5EF4-FFF2-40B4-BE49-F238E27FC236}">
                  <a16:creationId xmlns:a16="http://schemas.microsoft.com/office/drawing/2014/main" id="{221BE681-2640-FF42-AD0F-616BBF94FC04}"/>
                </a:ext>
              </a:extLst>
            </p:cNvPr>
            <p:cNvSpPr/>
            <p:nvPr/>
          </p:nvSpPr>
          <p:spPr>
            <a:xfrm>
              <a:off x="3460085" y="1324965"/>
              <a:ext cx="119341" cy="1243366"/>
            </a:xfrm>
            <a:prstGeom prst="rightBracke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Parentesi quadra chiusa 39">
              <a:extLst>
                <a:ext uri="{FF2B5EF4-FFF2-40B4-BE49-F238E27FC236}">
                  <a16:creationId xmlns:a16="http://schemas.microsoft.com/office/drawing/2014/main" id="{489967B9-BD38-7F42-835A-6BFFFF462048}"/>
                </a:ext>
              </a:extLst>
            </p:cNvPr>
            <p:cNvSpPr/>
            <p:nvPr/>
          </p:nvSpPr>
          <p:spPr>
            <a:xfrm flipH="1">
              <a:off x="749007" y="1331812"/>
              <a:ext cx="113548" cy="1243366"/>
            </a:xfrm>
            <a:prstGeom prst="rightBracke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Più 40">
            <a:extLst>
              <a:ext uri="{FF2B5EF4-FFF2-40B4-BE49-F238E27FC236}">
                <a16:creationId xmlns:a16="http://schemas.microsoft.com/office/drawing/2014/main" id="{839D1B18-2E45-AE48-AE50-8858AAB300AD}"/>
              </a:ext>
            </a:extLst>
          </p:cNvPr>
          <p:cNvSpPr/>
          <p:nvPr/>
        </p:nvSpPr>
        <p:spPr>
          <a:xfrm>
            <a:off x="3758887" y="1742224"/>
            <a:ext cx="279317" cy="288031"/>
          </a:xfrm>
          <a:prstGeom prst="mathPlus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A63F0C2-9DCE-2643-85B6-FF2F286C48FF}"/>
              </a:ext>
            </a:extLst>
          </p:cNvPr>
          <p:cNvSpPr txBox="1"/>
          <p:nvPr/>
        </p:nvSpPr>
        <p:spPr>
          <a:xfrm>
            <a:off x="4067944" y="1321072"/>
            <a:ext cx="842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IL-1</a:t>
            </a:r>
            <a:r>
              <a:rPr kumimoji="0" lang="el-G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β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FEF4AFD1-5460-CB40-AA6D-4F528A8DF348}"/>
              </a:ext>
            </a:extLst>
          </p:cNvPr>
          <p:cNvSpPr/>
          <p:nvPr/>
        </p:nvSpPr>
        <p:spPr>
          <a:xfrm>
            <a:off x="4211960" y="1746354"/>
            <a:ext cx="234000" cy="234000"/>
          </a:xfrm>
          <a:prstGeom prst="ellipse">
            <a:avLst/>
          </a:prstGeom>
          <a:solidFill>
            <a:srgbClr val="0296B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50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16"/>
    </mc:Choice>
    <mc:Fallback>
      <p:transition spd="slow" advTm="35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72008" y="2680949"/>
            <a:ext cx="4572000" cy="2703920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Chenopodin</a:t>
            </a: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 focus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Capraro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Biomolecules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2020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1F6358FD-C48E-354E-8AEB-3D27683C8E60}"/>
              </a:ext>
            </a:extLst>
          </p:cNvPr>
          <p:cNvGrpSpPr/>
          <p:nvPr/>
        </p:nvGrpSpPr>
        <p:grpSpPr>
          <a:xfrm>
            <a:off x="749007" y="1290404"/>
            <a:ext cx="2940958" cy="1530101"/>
            <a:chOff x="749007" y="1290404"/>
            <a:chExt cx="2940958" cy="1530101"/>
          </a:xfrm>
        </p:grpSpPr>
        <p:sp>
          <p:nvSpPr>
            <p:cNvPr id="16" name="CasellaDiTesto 15"/>
            <p:cNvSpPr txBox="1"/>
            <p:nvPr/>
          </p:nvSpPr>
          <p:spPr>
            <a:xfrm>
              <a:off x="1691680" y="2512728"/>
              <a:ext cx="8686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30 </a:t>
              </a:r>
              <a:r>
                <a:rPr kumimoji="0" lang="it-IT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min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4A296C27-320C-4694-BFAB-00482A95216D}"/>
                </a:ext>
              </a:extLst>
            </p:cNvPr>
            <p:cNvSpPr txBox="1"/>
            <p:nvPr/>
          </p:nvSpPr>
          <p:spPr>
            <a:xfrm>
              <a:off x="2627784" y="1303451"/>
              <a:ext cx="10621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sample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957BF70B-EA39-4629-8464-7BA8E7DAABD5}"/>
                </a:ext>
              </a:extLst>
            </p:cNvPr>
            <p:cNvSpPr txBox="1"/>
            <p:nvPr/>
          </p:nvSpPr>
          <p:spPr>
            <a:xfrm>
              <a:off x="847600" y="1290404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Receptor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F4A5B89D-FF1D-4009-A4D2-A3CAA3E384DA}"/>
                </a:ext>
              </a:extLst>
            </p:cNvPr>
            <p:cNvSpPr txBox="1"/>
            <p:nvPr/>
          </p:nvSpPr>
          <p:spPr>
            <a:xfrm>
              <a:off x="860090" y="2044342"/>
              <a:ext cx="5759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Cell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DDB7D905-6DA5-B449-9DF8-FF7AC6982D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1616" t="75165" r="5217"/>
            <a:stretch/>
          </p:blipFill>
          <p:spPr>
            <a:xfrm>
              <a:off x="1310323" y="1347359"/>
              <a:ext cx="1034473" cy="912052"/>
            </a:xfrm>
            <a:prstGeom prst="rect">
              <a:avLst/>
            </a:prstGeom>
          </p:spPr>
        </p:pic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F8DC3EDC-135B-5B47-BC31-1E8C9C7E6D0E}"/>
                </a:ext>
              </a:extLst>
            </p:cNvPr>
            <p:cNvGrpSpPr/>
            <p:nvPr/>
          </p:nvGrpSpPr>
          <p:grpSpPr>
            <a:xfrm>
              <a:off x="2699792" y="1472167"/>
              <a:ext cx="493444" cy="588681"/>
              <a:chOff x="3508330" y="1545589"/>
              <a:chExt cx="493444" cy="588681"/>
            </a:xfrm>
          </p:grpSpPr>
          <p:pic>
            <p:nvPicPr>
              <p:cNvPr id="37" name="Immagine 36">
                <a:extLst>
                  <a:ext uri="{FF2B5EF4-FFF2-40B4-BE49-F238E27FC236}">
                    <a16:creationId xmlns:a16="http://schemas.microsoft.com/office/drawing/2014/main" id="{FE43840C-1B10-A445-8BE3-EB398237D8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61899" b="100000" l="80296" r="95740">
                            <a14:foregroundMark x1="89467" y1="98101" x2="89467" y2="98101"/>
                          </a14:backgroundRemoval>
                        </a14:imgEffect>
                      </a14:imgLayer>
                    </a14:imgProps>
                  </a:ext>
                </a:extLst>
              </a:blip>
              <a:srcRect l="86623" t="59069" r="7803" b="25841"/>
              <a:stretch/>
            </p:blipFill>
            <p:spPr>
              <a:xfrm>
                <a:off x="3563887" y="1545589"/>
                <a:ext cx="437887" cy="554181"/>
              </a:xfrm>
              <a:prstGeom prst="rect">
                <a:avLst/>
              </a:prstGeom>
            </p:spPr>
          </p:pic>
          <p:sp>
            <p:nvSpPr>
              <p:cNvPr id="14" name="Rettangolo 13">
                <a:extLst>
                  <a:ext uri="{FF2B5EF4-FFF2-40B4-BE49-F238E27FC236}">
                    <a16:creationId xmlns:a16="http://schemas.microsoft.com/office/drawing/2014/main" id="{71FF9765-82BE-AA46-9074-9B5BFB055CFB}"/>
                  </a:ext>
                </a:extLst>
              </p:cNvPr>
              <p:cNvSpPr/>
              <p:nvPr/>
            </p:nvSpPr>
            <p:spPr>
              <a:xfrm>
                <a:off x="3508330" y="1700808"/>
                <a:ext cx="127566" cy="343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" name="Rettangolo 37">
                <a:extLst>
                  <a:ext uri="{FF2B5EF4-FFF2-40B4-BE49-F238E27FC236}">
                    <a16:creationId xmlns:a16="http://schemas.microsoft.com/office/drawing/2014/main" id="{9712F514-DF5F-7048-B806-E734D6F6A827}"/>
                  </a:ext>
                </a:extLst>
              </p:cNvPr>
              <p:cNvSpPr/>
              <p:nvPr/>
            </p:nvSpPr>
            <p:spPr>
              <a:xfrm>
                <a:off x="3591935" y="1882835"/>
                <a:ext cx="115969" cy="2514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9" name="Più 38">
              <a:extLst>
                <a:ext uri="{FF2B5EF4-FFF2-40B4-BE49-F238E27FC236}">
                  <a16:creationId xmlns:a16="http://schemas.microsoft.com/office/drawing/2014/main" id="{61E3C516-E1C6-7F4B-9568-6110082162D6}"/>
                </a:ext>
              </a:extLst>
            </p:cNvPr>
            <p:cNvSpPr/>
            <p:nvPr/>
          </p:nvSpPr>
          <p:spPr>
            <a:xfrm>
              <a:off x="2420475" y="1681503"/>
              <a:ext cx="279317" cy="288031"/>
            </a:xfrm>
            <a:prstGeom prst="mathPlus">
              <a:avLst/>
            </a:prstGeom>
            <a:solidFill>
              <a:schemeClr val="accent1">
                <a:tint val="100000"/>
                <a:shade val="100000"/>
                <a:satMod val="13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Parentesi quadra chiusa 24">
              <a:extLst>
                <a:ext uri="{FF2B5EF4-FFF2-40B4-BE49-F238E27FC236}">
                  <a16:creationId xmlns:a16="http://schemas.microsoft.com/office/drawing/2014/main" id="{221BE681-2640-FF42-AD0F-616BBF94FC04}"/>
                </a:ext>
              </a:extLst>
            </p:cNvPr>
            <p:cNvSpPr/>
            <p:nvPr/>
          </p:nvSpPr>
          <p:spPr>
            <a:xfrm>
              <a:off x="3460085" y="1324965"/>
              <a:ext cx="119341" cy="1243366"/>
            </a:xfrm>
            <a:prstGeom prst="rightBracke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Parentesi quadra chiusa 39">
              <a:extLst>
                <a:ext uri="{FF2B5EF4-FFF2-40B4-BE49-F238E27FC236}">
                  <a16:creationId xmlns:a16="http://schemas.microsoft.com/office/drawing/2014/main" id="{489967B9-BD38-7F42-835A-6BFFFF462048}"/>
                </a:ext>
              </a:extLst>
            </p:cNvPr>
            <p:cNvSpPr/>
            <p:nvPr/>
          </p:nvSpPr>
          <p:spPr>
            <a:xfrm flipH="1">
              <a:off x="749007" y="1331812"/>
              <a:ext cx="113548" cy="1243366"/>
            </a:xfrm>
            <a:prstGeom prst="rightBracke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Più 40">
            <a:extLst>
              <a:ext uri="{FF2B5EF4-FFF2-40B4-BE49-F238E27FC236}">
                <a16:creationId xmlns:a16="http://schemas.microsoft.com/office/drawing/2014/main" id="{839D1B18-2E45-AE48-AE50-8858AAB300AD}"/>
              </a:ext>
            </a:extLst>
          </p:cNvPr>
          <p:cNvSpPr/>
          <p:nvPr/>
        </p:nvSpPr>
        <p:spPr>
          <a:xfrm>
            <a:off x="3758887" y="1742224"/>
            <a:ext cx="279317" cy="288031"/>
          </a:xfrm>
          <a:prstGeom prst="mathPlus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A63F0C2-9DCE-2643-85B6-FF2F286C48FF}"/>
              </a:ext>
            </a:extLst>
          </p:cNvPr>
          <p:cNvSpPr txBox="1"/>
          <p:nvPr/>
        </p:nvSpPr>
        <p:spPr>
          <a:xfrm>
            <a:off x="4067944" y="1321072"/>
            <a:ext cx="842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IL-1</a:t>
            </a:r>
            <a:r>
              <a:rPr kumimoji="0" lang="el-G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β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FEF4AFD1-5460-CB40-AA6D-4F528A8DF348}"/>
              </a:ext>
            </a:extLst>
          </p:cNvPr>
          <p:cNvSpPr/>
          <p:nvPr/>
        </p:nvSpPr>
        <p:spPr>
          <a:xfrm>
            <a:off x="4211960" y="1746354"/>
            <a:ext cx="234000" cy="234000"/>
          </a:xfrm>
          <a:prstGeom prst="ellipse">
            <a:avLst/>
          </a:prstGeom>
          <a:solidFill>
            <a:srgbClr val="0296B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733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323"/>
    </mc:Choice>
    <mc:Fallback>
      <p:transition spd="slow" advTm="103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72008" y="2680949"/>
            <a:ext cx="4572000" cy="2703920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Chenopodin</a:t>
            </a: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 focus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Capraro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Biomolecules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2020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1F6358FD-C48E-354E-8AEB-3D27683C8E60}"/>
              </a:ext>
            </a:extLst>
          </p:cNvPr>
          <p:cNvGrpSpPr/>
          <p:nvPr/>
        </p:nvGrpSpPr>
        <p:grpSpPr>
          <a:xfrm>
            <a:off x="749007" y="1290404"/>
            <a:ext cx="2940958" cy="1530101"/>
            <a:chOff x="749007" y="1290404"/>
            <a:chExt cx="2940958" cy="1530101"/>
          </a:xfrm>
        </p:grpSpPr>
        <p:sp>
          <p:nvSpPr>
            <p:cNvPr id="16" name="CasellaDiTesto 15"/>
            <p:cNvSpPr txBox="1"/>
            <p:nvPr/>
          </p:nvSpPr>
          <p:spPr>
            <a:xfrm>
              <a:off x="1691680" y="2512728"/>
              <a:ext cx="8686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30 </a:t>
              </a:r>
              <a:r>
                <a:rPr kumimoji="0" lang="it-IT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min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4A296C27-320C-4694-BFAB-00482A95216D}"/>
                </a:ext>
              </a:extLst>
            </p:cNvPr>
            <p:cNvSpPr txBox="1"/>
            <p:nvPr/>
          </p:nvSpPr>
          <p:spPr>
            <a:xfrm>
              <a:off x="2627784" y="1303451"/>
              <a:ext cx="10621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sample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957BF70B-EA39-4629-8464-7BA8E7DAABD5}"/>
                </a:ext>
              </a:extLst>
            </p:cNvPr>
            <p:cNvSpPr txBox="1"/>
            <p:nvPr/>
          </p:nvSpPr>
          <p:spPr>
            <a:xfrm>
              <a:off x="847600" y="1290404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Receptor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F4A5B89D-FF1D-4009-A4D2-A3CAA3E384DA}"/>
                </a:ext>
              </a:extLst>
            </p:cNvPr>
            <p:cNvSpPr txBox="1"/>
            <p:nvPr/>
          </p:nvSpPr>
          <p:spPr>
            <a:xfrm>
              <a:off x="860090" y="2044342"/>
              <a:ext cx="5759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Cell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DDB7D905-6DA5-B449-9DF8-FF7AC6982D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1616" t="75165" r="5217"/>
            <a:stretch/>
          </p:blipFill>
          <p:spPr>
            <a:xfrm>
              <a:off x="1310323" y="1347359"/>
              <a:ext cx="1034473" cy="912052"/>
            </a:xfrm>
            <a:prstGeom prst="rect">
              <a:avLst/>
            </a:prstGeom>
          </p:spPr>
        </p:pic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F8DC3EDC-135B-5B47-BC31-1E8C9C7E6D0E}"/>
                </a:ext>
              </a:extLst>
            </p:cNvPr>
            <p:cNvGrpSpPr/>
            <p:nvPr/>
          </p:nvGrpSpPr>
          <p:grpSpPr>
            <a:xfrm>
              <a:off x="2699792" y="1472167"/>
              <a:ext cx="493444" cy="588681"/>
              <a:chOff x="3508330" y="1545589"/>
              <a:chExt cx="493444" cy="588681"/>
            </a:xfrm>
          </p:grpSpPr>
          <p:pic>
            <p:nvPicPr>
              <p:cNvPr id="37" name="Immagine 36">
                <a:extLst>
                  <a:ext uri="{FF2B5EF4-FFF2-40B4-BE49-F238E27FC236}">
                    <a16:creationId xmlns:a16="http://schemas.microsoft.com/office/drawing/2014/main" id="{FE43840C-1B10-A445-8BE3-EB398237D8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61899" b="100000" l="80296" r="95740">
                            <a14:foregroundMark x1="89467" y1="98101" x2="89467" y2="98101"/>
                          </a14:backgroundRemoval>
                        </a14:imgEffect>
                      </a14:imgLayer>
                    </a14:imgProps>
                  </a:ext>
                </a:extLst>
              </a:blip>
              <a:srcRect l="86623" t="59069" r="7803" b="25841"/>
              <a:stretch/>
            </p:blipFill>
            <p:spPr>
              <a:xfrm>
                <a:off x="3563887" y="1545589"/>
                <a:ext cx="437887" cy="554181"/>
              </a:xfrm>
              <a:prstGeom prst="rect">
                <a:avLst/>
              </a:prstGeom>
            </p:spPr>
          </p:pic>
          <p:sp>
            <p:nvSpPr>
              <p:cNvPr id="14" name="Rettangolo 13">
                <a:extLst>
                  <a:ext uri="{FF2B5EF4-FFF2-40B4-BE49-F238E27FC236}">
                    <a16:creationId xmlns:a16="http://schemas.microsoft.com/office/drawing/2014/main" id="{71FF9765-82BE-AA46-9074-9B5BFB055CFB}"/>
                  </a:ext>
                </a:extLst>
              </p:cNvPr>
              <p:cNvSpPr/>
              <p:nvPr/>
            </p:nvSpPr>
            <p:spPr>
              <a:xfrm>
                <a:off x="3508330" y="1700808"/>
                <a:ext cx="127566" cy="343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" name="Rettangolo 37">
                <a:extLst>
                  <a:ext uri="{FF2B5EF4-FFF2-40B4-BE49-F238E27FC236}">
                    <a16:creationId xmlns:a16="http://schemas.microsoft.com/office/drawing/2014/main" id="{9712F514-DF5F-7048-B806-E734D6F6A827}"/>
                  </a:ext>
                </a:extLst>
              </p:cNvPr>
              <p:cNvSpPr/>
              <p:nvPr/>
            </p:nvSpPr>
            <p:spPr>
              <a:xfrm>
                <a:off x="3591935" y="1882835"/>
                <a:ext cx="115969" cy="2514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9" name="Più 38">
              <a:extLst>
                <a:ext uri="{FF2B5EF4-FFF2-40B4-BE49-F238E27FC236}">
                  <a16:creationId xmlns:a16="http://schemas.microsoft.com/office/drawing/2014/main" id="{61E3C516-E1C6-7F4B-9568-6110082162D6}"/>
                </a:ext>
              </a:extLst>
            </p:cNvPr>
            <p:cNvSpPr/>
            <p:nvPr/>
          </p:nvSpPr>
          <p:spPr>
            <a:xfrm>
              <a:off x="2420475" y="1681503"/>
              <a:ext cx="279317" cy="288031"/>
            </a:xfrm>
            <a:prstGeom prst="mathPlus">
              <a:avLst/>
            </a:prstGeom>
            <a:solidFill>
              <a:schemeClr val="accent1">
                <a:tint val="100000"/>
                <a:shade val="100000"/>
                <a:satMod val="13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Parentesi quadra chiusa 24">
              <a:extLst>
                <a:ext uri="{FF2B5EF4-FFF2-40B4-BE49-F238E27FC236}">
                  <a16:creationId xmlns:a16="http://schemas.microsoft.com/office/drawing/2014/main" id="{221BE681-2640-FF42-AD0F-616BBF94FC04}"/>
                </a:ext>
              </a:extLst>
            </p:cNvPr>
            <p:cNvSpPr/>
            <p:nvPr/>
          </p:nvSpPr>
          <p:spPr>
            <a:xfrm>
              <a:off x="3460085" y="1324965"/>
              <a:ext cx="119341" cy="1243366"/>
            </a:xfrm>
            <a:prstGeom prst="rightBracke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Parentesi quadra chiusa 39">
              <a:extLst>
                <a:ext uri="{FF2B5EF4-FFF2-40B4-BE49-F238E27FC236}">
                  <a16:creationId xmlns:a16="http://schemas.microsoft.com/office/drawing/2014/main" id="{489967B9-BD38-7F42-835A-6BFFFF462048}"/>
                </a:ext>
              </a:extLst>
            </p:cNvPr>
            <p:cNvSpPr/>
            <p:nvPr/>
          </p:nvSpPr>
          <p:spPr>
            <a:xfrm flipH="1">
              <a:off x="749007" y="1331812"/>
              <a:ext cx="113548" cy="1243366"/>
            </a:xfrm>
            <a:prstGeom prst="rightBracke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Più 40">
            <a:extLst>
              <a:ext uri="{FF2B5EF4-FFF2-40B4-BE49-F238E27FC236}">
                <a16:creationId xmlns:a16="http://schemas.microsoft.com/office/drawing/2014/main" id="{839D1B18-2E45-AE48-AE50-8858AAB300AD}"/>
              </a:ext>
            </a:extLst>
          </p:cNvPr>
          <p:cNvSpPr/>
          <p:nvPr/>
        </p:nvSpPr>
        <p:spPr>
          <a:xfrm>
            <a:off x="3758887" y="1742224"/>
            <a:ext cx="279317" cy="288031"/>
          </a:xfrm>
          <a:prstGeom prst="mathPlus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A63F0C2-9DCE-2643-85B6-FF2F286C48FF}"/>
              </a:ext>
            </a:extLst>
          </p:cNvPr>
          <p:cNvSpPr txBox="1"/>
          <p:nvPr/>
        </p:nvSpPr>
        <p:spPr>
          <a:xfrm>
            <a:off x="4067944" y="1321072"/>
            <a:ext cx="842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IL-1</a:t>
            </a:r>
            <a:r>
              <a:rPr kumimoji="0" lang="el-G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β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FEF4AFD1-5460-CB40-AA6D-4F528A8DF348}"/>
              </a:ext>
            </a:extLst>
          </p:cNvPr>
          <p:cNvSpPr/>
          <p:nvPr/>
        </p:nvSpPr>
        <p:spPr>
          <a:xfrm>
            <a:off x="4211960" y="1746354"/>
            <a:ext cx="234000" cy="234000"/>
          </a:xfrm>
          <a:prstGeom prst="ellipse">
            <a:avLst/>
          </a:prstGeom>
          <a:solidFill>
            <a:srgbClr val="0296B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5DC3D2CD-54C6-084B-9D4E-A9F0FC9A39A2}"/>
              </a:ext>
            </a:extLst>
          </p:cNvPr>
          <p:cNvGrpSpPr/>
          <p:nvPr/>
        </p:nvGrpSpPr>
        <p:grpSpPr>
          <a:xfrm>
            <a:off x="5148064" y="1303451"/>
            <a:ext cx="1800200" cy="1549485"/>
            <a:chOff x="5148064" y="1303451"/>
            <a:chExt cx="1800200" cy="1549485"/>
          </a:xfrm>
        </p:grpSpPr>
        <p:grpSp>
          <p:nvGrpSpPr>
            <p:cNvPr id="48" name="Gruppo 47">
              <a:extLst>
                <a:ext uri="{FF2B5EF4-FFF2-40B4-BE49-F238E27FC236}">
                  <a16:creationId xmlns:a16="http://schemas.microsoft.com/office/drawing/2014/main" id="{BA21FC16-A3EC-824C-A35C-15AE75281CA5}"/>
                </a:ext>
              </a:extLst>
            </p:cNvPr>
            <p:cNvGrpSpPr/>
            <p:nvPr/>
          </p:nvGrpSpPr>
          <p:grpSpPr>
            <a:xfrm>
              <a:off x="5148064" y="1303451"/>
              <a:ext cx="1500423" cy="1549485"/>
              <a:chOff x="5010210" y="1303451"/>
              <a:chExt cx="1500423" cy="1549485"/>
            </a:xfrm>
          </p:grpSpPr>
          <p:sp>
            <p:nvSpPr>
              <p:cNvPr id="59" name="Parentesi quadra chiusa 58">
                <a:extLst>
                  <a:ext uri="{FF2B5EF4-FFF2-40B4-BE49-F238E27FC236}">
                    <a16:creationId xmlns:a16="http://schemas.microsoft.com/office/drawing/2014/main" id="{6E0A2949-466B-2046-9A79-955772EF50A4}"/>
                  </a:ext>
                </a:extLst>
              </p:cNvPr>
              <p:cNvSpPr/>
              <p:nvPr/>
            </p:nvSpPr>
            <p:spPr>
              <a:xfrm>
                <a:off x="6391292" y="1305223"/>
                <a:ext cx="119341" cy="1243366"/>
              </a:xfrm>
              <a:prstGeom prst="rightBracke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0" name="Parentesi quadra chiusa 59">
                <a:extLst>
                  <a:ext uri="{FF2B5EF4-FFF2-40B4-BE49-F238E27FC236}">
                    <a16:creationId xmlns:a16="http://schemas.microsoft.com/office/drawing/2014/main" id="{E0782C14-D01A-0D47-B795-4559FDD64231}"/>
                  </a:ext>
                </a:extLst>
              </p:cNvPr>
              <p:cNvSpPr/>
              <p:nvPr/>
            </p:nvSpPr>
            <p:spPr>
              <a:xfrm flipH="1">
                <a:off x="5010210" y="1303451"/>
                <a:ext cx="113548" cy="1243366"/>
              </a:xfrm>
              <a:prstGeom prst="rightBracke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1" name="CasellaDiTesto 60">
                <a:extLst>
                  <a:ext uri="{FF2B5EF4-FFF2-40B4-BE49-F238E27FC236}">
                    <a16:creationId xmlns:a16="http://schemas.microsoft.com/office/drawing/2014/main" id="{89F9A73E-200F-A343-8D0F-2DE6EF815AC1}"/>
                  </a:ext>
                </a:extLst>
              </p:cNvPr>
              <p:cNvSpPr txBox="1"/>
              <p:nvPr/>
            </p:nvSpPr>
            <p:spPr>
              <a:xfrm>
                <a:off x="5370250" y="2545159"/>
                <a:ext cx="8686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30 </a:t>
                </a:r>
                <a:r>
                  <a:rPr kumimoji="0" lang="it-IT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min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49" name="CasellaDiTesto 48">
              <a:extLst>
                <a:ext uri="{FF2B5EF4-FFF2-40B4-BE49-F238E27FC236}">
                  <a16:creationId xmlns:a16="http://schemas.microsoft.com/office/drawing/2014/main" id="{51A2862C-9701-7840-ABCF-9B50383BF494}"/>
                </a:ext>
              </a:extLst>
            </p:cNvPr>
            <p:cNvSpPr txBox="1"/>
            <p:nvPr/>
          </p:nvSpPr>
          <p:spPr>
            <a:xfrm>
              <a:off x="5148064" y="1303451"/>
              <a:ext cx="10621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sample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" name="Rettangolo 49">
              <a:extLst>
                <a:ext uri="{FF2B5EF4-FFF2-40B4-BE49-F238E27FC236}">
                  <a16:creationId xmlns:a16="http://schemas.microsoft.com/office/drawing/2014/main" id="{FE69E078-1BA9-0F42-913F-FDF920BA3C9A}"/>
                </a:ext>
              </a:extLst>
            </p:cNvPr>
            <p:cNvSpPr/>
            <p:nvPr/>
          </p:nvSpPr>
          <p:spPr>
            <a:xfrm>
              <a:off x="5296685" y="1783564"/>
              <a:ext cx="115969" cy="251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ettangolo 50">
              <a:extLst>
                <a:ext uri="{FF2B5EF4-FFF2-40B4-BE49-F238E27FC236}">
                  <a16:creationId xmlns:a16="http://schemas.microsoft.com/office/drawing/2014/main" id="{5AFC73DA-7DF4-1940-903C-CFB3C60DE22D}"/>
                </a:ext>
              </a:extLst>
            </p:cNvPr>
            <p:cNvSpPr/>
            <p:nvPr/>
          </p:nvSpPr>
          <p:spPr>
            <a:xfrm>
              <a:off x="5250545" y="1629306"/>
              <a:ext cx="127566" cy="34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2" name="Gruppo 51">
              <a:extLst>
                <a:ext uri="{FF2B5EF4-FFF2-40B4-BE49-F238E27FC236}">
                  <a16:creationId xmlns:a16="http://schemas.microsoft.com/office/drawing/2014/main" id="{C729A4C1-6B8D-8E41-9952-82402D3FB7D4}"/>
                </a:ext>
              </a:extLst>
            </p:cNvPr>
            <p:cNvGrpSpPr/>
            <p:nvPr/>
          </p:nvGrpSpPr>
          <p:grpSpPr>
            <a:xfrm>
              <a:off x="5230684" y="1484784"/>
              <a:ext cx="493444" cy="588681"/>
              <a:chOff x="3508330" y="1545589"/>
              <a:chExt cx="493444" cy="588681"/>
            </a:xfrm>
          </p:grpSpPr>
          <p:pic>
            <p:nvPicPr>
              <p:cNvPr id="56" name="Immagine 55">
                <a:extLst>
                  <a:ext uri="{FF2B5EF4-FFF2-40B4-BE49-F238E27FC236}">
                    <a16:creationId xmlns:a16="http://schemas.microsoft.com/office/drawing/2014/main" id="{B4D40003-B6E8-584F-A18C-75D7F33606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61899" b="100000" l="80296" r="95740">
                            <a14:foregroundMark x1="89467" y1="98101" x2="89467" y2="98101"/>
                          </a14:backgroundRemoval>
                        </a14:imgEffect>
                      </a14:imgLayer>
                    </a14:imgProps>
                  </a:ext>
                </a:extLst>
              </a:blip>
              <a:srcRect l="86623" t="59069" r="7803" b="25841"/>
              <a:stretch/>
            </p:blipFill>
            <p:spPr>
              <a:xfrm>
                <a:off x="3563887" y="1545589"/>
                <a:ext cx="437887" cy="554181"/>
              </a:xfrm>
              <a:prstGeom prst="rect">
                <a:avLst/>
              </a:prstGeom>
            </p:spPr>
          </p:pic>
          <p:sp>
            <p:nvSpPr>
              <p:cNvPr id="57" name="Rettangolo 56">
                <a:extLst>
                  <a:ext uri="{FF2B5EF4-FFF2-40B4-BE49-F238E27FC236}">
                    <a16:creationId xmlns:a16="http://schemas.microsoft.com/office/drawing/2014/main" id="{8758B3B6-0EDE-6343-92CD-A742CC5D8878}"/>
                  </a:ext>
                </a:extLst>
              </p:cNvPr>
              <p:cNvSpPr/>
              <p:nvPr/>
            </p:nvSpPr>
            <p:spPr>
              <a:xfrm>
                <a:off x="3508330" y="1700808"/>
                <a:ext cx="127566" cy="343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Rettangolo 57">
                <a:extLst>
                  <a:ext uri="{FF2B5EF4-FFF2-40B4-BE49-F238E27FC236}">
                    <a16:creationId xmlns:a16="http://schemas.microsoft.com/office/drawing/2014/main" id="{6BDAFF6E-1FFE-B64A-AEF7-E0D8F159C829}"/>
                  </a:ext>
                </a:extLst>
              </p:cNvPr>
              <p:cNvSpPr/>
              <p:nvPr/>
            </p:nvSpPr>
            <p:spPr>
              <a:xfrm>
                <a:off x="3591935" y="1882835"/>
                <a:ext cx="115969" cy="2514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3" name="Più 52">
              <a:extLst>
                <a:ext uri="{FF2B5EF4-FFF2-40B4-BE49-F238E27FC236}">
                  <a16:creationId xmlns:a16="http://schemas.microsoft.com/office/drawing/2014/main" id="{94BF4329-30BB-A24F-865B-5B296B27B3AC}"/>
                </a:ext>
              </a:extLst>
            </p:cNvPr>
            <p:cNvSpPr/>
            <p:nvPr/>
          </p:nvSpPr>
          <p:spPr>
            <a:xfrm>
              <a:off x="5806974" y="1719338"/>
              <a:ext cx="279317" cy="288031"/>
            </a:xfrm>
            <a:prstGeom prst="mathPlus">
              <a:avLst/>
            </a:prstGeom>
            <a:solidFill>
              <a:schemeClr val="accent1">
                <a:tint val="100000"/>
                <a:shade val="100000"/>
                <a:satMod val="13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ECAE771F-CC19-AE41-BB85-3BC696FF3B1C}"/>
                </a:ext>
              </a:extLst>
            </p:cNvPr>
            <p:cNvSpPr txBox="1"/>
            <p:nvPr/>
          </p:nvSpPr>
          <p:spPr>
            <a:xfrm>
              <a:off x="6105590" y="1329558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IL-1</a:t>
              </a:r>
              <a:r>
                <a:rPr kumimoji="0" lang="el-GR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β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5" name="Ovale 54">
              <a:extLst>
                <a:ext uri="{FF2B5EF4-FFF2-40B4-BE49-F238E27FC236}">
                  <a16:creationId xmlns:a16="http://schemas.microsoft.com/office/drawing/2014/main" id="{E0344279-8F8F-3544-8952-0BB986887282}"/>
                </a:ext>
              </a:extLst>
            </p:cNvPr>
            <p:cNvSpPr/>
            <p:nvPr/>
          </p:nvSpPr>
          <p:spPr>
            <a:xfrm>
              <a:off x="6249606" y="1754840"/>
              <a:ext cx="234000" cy="234000"/>
            </a:xfrm>
            <a:prstGeom prst="ellipse">
              <a:avLst/>
            </a:prstGeom>
            <a:solidFill>
              <a:srgbClr val="0296B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741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03"/>
    </mc:Choice>
    <mc:Fallback>
      <p:transition spd="slow" advTm="35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72008" y="2680949"/>
            <a:ext cx="4572000" cy="2703920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Chenopodin</a:t>
            </a: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 focus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Capraro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Biomolecules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2020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1F6358FD-C48E-354E-8AEB-3D27683C8E60}"/>
              </a:ext>
            </a:extLst>
          </p:cNvPr>
          <p:cNvGrpSpPr/>
          <p:nvPr/>
        </p:nvGrpSpPr>
        <p:grpSpPr>
          <a:xfrm>
            <a:off x="749007" y="1290404"/>
            <a:ext cx="2940958" cy="1530101"/>
            <a:chOff x="749007" y="1290404"/>
            <a:chExt cx="2940958" cy="1530101"/>
          </a:xfrm>
        </p:grpSpPr>
        <p:sp>
          <p:nvSpPr>
            <p:cNvPr id="16" name="CasellaDiTesto 15"/>
            <p:cNvSpPr txBox="1"/>
            <p:nvPr/>
          </p:nvSpPr>
          <p:spPr>
            <a:xfrm>
              <a:off x="1691680" y="2512728"/>
              <a:ext cx="8686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30 </a:t>
              </a:r>
              <a:r>
                <a:rPr kumimoji="0" lang="it-IT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min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4A296C27-320C-4694-BFAB-00482A95216D}"/>
                </a:ext>
              </a:extLst>
            </p:cNvPr>
            <p:cNvSpPr txBox="1"/>
            <p:nvPr/>
          </p:nvSpPr>
          <p:spPr>
            <a:xfrm>
              <a:off x="2627784" y="1303451"/>
              <a:ext cx="10621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sample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957BF70B-EA39-4629-8464-7BA8E7DAABD5}"/>
                </a:ext>
              </a:extLst>
            </p:cNvPr>
            <p:cNvSpPr txBox="1"/>
            <p:nvPr/>
          </p:nvSpPr>
          <p:spPr>
            <a:xfrm>
              <a:off x="847600" y="1290404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Receptor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F4A5B89D-FF1D-4009-A4D2-A3CAA3E384DA}"/>
                </a:ext>
              </a:extLst>
            </p:cNvPr>
            <p:cNvSpPr txBox="1"/>
            <p:nvPr/>
          </p:nvSpPr>
          <p:spPr>
            <a:xfrm>
              <a:off x="860090" y="2044342"/>
              <a:ext cx="5759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Cell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DDB7D905-6DA5-B449-9DF8-FF7AC6982D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1616" t="75165" r="5217"/>
            <a:stretch/>
          </p:blipFill>
          <p:spPr>
            <a:xfrm>
              <a:off x="1310323" y="1347359"/>
              <a:ext cx="1034473" cy="912052"/>
            </a:xfrm>
            <a:prstGeom prst="rect">
              <a:avLst/>
            </a:prstGeom>
          </p:spPr>
        </p:pic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F8DC3EDC-135B-5B47-BC31-1E8C9C7E6D0E}"/>
                </a:ext>
              </a:extLst>
            </p:cNvPr>
            <p:cNvGrpSpPr/>
            <p:nvPr/>
          </p:nvGrpSpPr>
          <p:grpSpPr>
            <a:xfrm>
              <a:off x="2699792" y="1472167"/>
              <a:ext cx="493444" cy="588681"/>
              <a:chOff x="3508330" y="1545589"/>
              <a:chExt cx="493444" cy="588681"/>
            </a:xfrm>
          </p:grpSpPr>
          <p:pic>
            <p:nvPicPr>
              <p:cNvPr id="37" name="Immagine 36">
                <a:extLst>
                  <a:ext uri="{FF2B5EF4-FFF2-40B4-BE49-F238E27FC236}">
                    <a16:creationId xmlns:a16="http://schemas.microsoft.com/office/drawing/2014/main" id="{FE43840C-1B10-A445-8BE3-EB398237D8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61899" b="100000" l="80296" r="95740">
                            <a14:foregroundMark x1="89467" y1="98101" x2="89467" y2="98101"/>
                          </a14:backgroundRemoval>
                        </a14:imgEffect>
                      </a14:imgLayer>
                    </a14:imgProps>
                  </a:ext>
                </a:extLst>
              </a:blip>
              <a:srcRect l="86623" t="59069" r="7803" b="25841"/>
              <a:stretch/>
            </p:blipFill>
            <p:spPr>
              <a:xfrm>
                <a:off x="3563887" y="1545589"/>
                <a:ext cx="437887" cy="554181"/>
              </a:xfrm>
              <a:prstGeom prst="rect">
                <a:avLst/>
              </a:prstGeom>
            </p:spPr>
          </p:pic>
          <p:sp>
            <p:nvSpPr>
              <p:cNvPr id="14" name="Rettangolo 13">
                <a:extLst>
                  <a:ext uri="{FF2B5EF4-FFF2-40B4-BE49-F238E27FC236}">
                    <a16:creationId xmlns:a16="http://schemas.microsoft.com/office/drawing/2014/main" id="{71FF9765-82BE-AA46-9074-9B5BFB055CFB}"/>
                  </a:ext>
                </a:extLst>
              </p:cNvPr>
              <p:cNvSpPr/>
              <p:nvPr/>
            </p:nvSpPr>
            <p:spPr>
              <a:xfrm>
                <a:off x="3508330" y="1700808"/>
                <a:ext cx="127566" cy="343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" name="Rettangolo 37">
                <a:extLst>
                  <a:ext uri="{FF2B5EF4-FFF2-40B4-BE49-F238E27FC236}">
                    <a16:creationId xmlns:a16="http://schemas.microsoft.com/office/drawing/2014/main" id="{9712F514-DF5F-7048-B806-E734D6F6A827}"/>
                  </a:ext>
                </a:extLst>
              </p:cNvPr>
              <p:cNvSpPr/>
              <p:nvPr/>
            </p:nvSpPr>
            <p:spPr>
              <a:xfrm>
                <a:off x="3591935" y="1882835"/>
                <a:ext cx="115969" cy="2514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9" name="Più 38">
              <a:extLst>
                <a:ext uri="{FF2B5EF4-FFF2-40B4-BE49-F238E27FC236}">
                  <a16:creationId xmlns:a16="http://schemas.microsoft.com/office/drawing/2014/main" id="{61E3C516-E1C6-7F4B-9568-6110082162D6}"/>
                </a:ext>
              </a:extLst>
            </p:cNvPr>
            <p:cNvSpPr/>
            <p:nvPr/>
          </p:nvSpPr>
          <p:spPr>
            <a:xfrm>
              <a:off x="2420475" y="1681503"/>
              <a:ext cx="279317" cy="288031"/>
            </a:xfrm>
            <a:prstGeom prst="mathPlus">
              <a:avLst/>
            </a:prstGeom>
            <a:solidFill>
              <a:schemeClr val="accent1">
                <a:tint val="100000"/>
                <a:shade val="100000"/>
                <a:satMod val="13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Parentesi quadra chiusa 24">
              <a:extLst>
                <a:ext uri="{FF2B5EF4-FFF2-40B4-BE49-F238E27FC236}">
                  <a16:creationId xmlns:a16="http://schemas.microsoft.com/office/drawing/2014/main" id="{221BE681-2640-FF42-AD0F-616BBF94FC04}"/>
                </a:ext>
              </a:extLst>
            </p:cNvPr>
            <p:cNvSpPr/>
            <p:nvPr/>
          </p:nvSpPr>
          <p:spPr>
            <a:xfrm>
              <a:off x="3460085" y="1324965"/>
              <a:ext cx="119341" cy="1243366"/>
            </a:xfrm>
            <a:prstGeom prst="rightBracke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Parentesi quadra chiusa 39">
              <a:extLst>
                <a:ext uri="{FF2B5EF4-FFF2-40B4-BE49-F238E27FC236}">
                  <a16:creationId xmlns:a16="http://schemas.microsoft.com/office/drawing/2014/main" id="{489967B9-BD38-7F42-835A-6BFFFF462048}"/>
                </a:ext>
              </a:extLst>
            </p:cNvPr>
            <p:cNvSpPr/>
            <p:nvPr/>
          </p:nvSpPr>
          <p:spPr>
            <a:xfrm flipH="1">
              <a:off x="749007" y="1331812"/>
              <a:ext cx="113548" cy="1243366"/>
            </a:xfrm>
            <a:prstGeom prst="rightBracke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Più 40">
            <a:extLst>
              <a:ext uri="{FF2B5EF4-FFF2-40B4-BE49-F238E27FC236}">
                <a16:creationId xmlns:a16="http://schemas.microsoft.com/office/drawing/2014/main" id="{839D1B18-2E45-AE48-AE50-8858AAB300AD}"/>
              </a:ext>
            </a:extLst>
          </p:cNvPr>
          <p:cNvSpPr/>
          <p:nvPr/>
        </p:nvSpPr>
        <p:spPr>
          <a:xfrm>
            <a:off x="3758887" y="1742224"/>
            <a:ext cx="279317" cy="288031"/>
          </a:xfrm>
          <a:prstGeom prst="mathPlus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A63F0C2-9DCE-2643-85B6-FF2F286C48FF}"/>
              </a:ext>
            </a:extLst>
          </p:cNvPr>
          <p:cNvSpPr txBox="1"/>
          <p:nvPr/>
        </p:nvSpPr>
        <p:spPr>
          <a:xfrm>
            <a:off x="4067944" y="1321072"/>
            <a:ext cx="842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IL-1</a:t>
            </a:r>
            <a:r>
              <a:rPr kumimoji="0" lang="el-G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β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FEF4AFD1-5460-CB40-AA6D-4F528A8DF348}"/>
              </a:ext>
            </a:extLst>
          </p:cNvPr>
          <p:cNvSpPr/>
          <p:nvPr/>
        </p:nvSpPr>
        <p:spPr>
          <a:xfrm>
            <a:off x="4211960" y="1746354"/>
            <a:ext cx="234000" cy="234000"/>
          </a:xfrm>
          <a:prstGeom prst="ellipse">
            <a:avLst/>
          </a:prstGeom>
          <a:solidFill>
            <a:srgbClr val="0296B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Più 34">
            <a:extLst>
              <a:ext uri="{FF2B5EF4-FFF2-40B4-BE49-F238E27FC236}">
                <a16:creationId xmlns:a16="http://schemas.microsoft.com/office/drawing/2014/main" id="{C8E41CE7-9C72-A346-AF9E-D8EBA6A40580}"/>
              </a:ext>
            </a:extLst>
          </p:cNvPr>
          <p:cNvSpPr/>
          <p:nvPr/>
        </p:nvSpPr>
        <p:spPr>
          <a:xfrm>
            <a:off x="6884971" y="1742224"/>
            <a:ext cx="279317" cy="288031"/>
          </a:xfrm>
          <a:prstGeom prst="mathPlus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CFD17A35-0D5F-AF48-9D7E-CC71A6DB1E45}"/>
              </a:ext>
            </a:extLst>
          </p:cNvPr>
          <p:cNvGrpSpPr/>
          <p:nvPr/>
        </p:nvGrpSpPr>
        <p:grpSpPr>
          <a:xfrm>
            <a:off x="7322124" y="1243539"/>
            <a:ext cx="1498348" cy="1068345"/>
            <a:chOff x="7100239" y="1031425"/>
            <a:chExt cx="1498348" cy="1068345"/>
          </a:xfrm>
        </p:grpSpPr>
        <p:pic>
          <p:nvPicPr>
            <p:cNvPr id="49" name="Immagine 48">
              <a:extLst>
                <a:ext uri="{FF2B5EF4-FFF2-40B4-BE49-F238E27FC236}">
                  <a16:creationId xmlns:a16="http://schemas.microsoft.com/office/drawing/2014/main" id="{8014AADD-9C00-5440-9F1B-EA54DF5034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1616" t="75165" r="5217"/>
            <a:stretch/>
          </p:blipFill>
          <p:spPr>
            <a:xfrm>
              <a:off x="7100239" y="1096362"/>
              <a:ext cx="1034473" cy="912052"/>
            </a:xfrm>
            <a:prstGeom prst="rect">
              <a:avLst/>
            </a:prstGeom>
          </p:spPr>
        </p:pic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9A6BABD0-CD0B-4F4E-A38B-9E550124AAF3}"/>
                </a:ext>
              </a:extLst>
            </p:cNvPr>
            <p:cNvSpPr txBox="1"/>
            <p:nvPr/>
          </p:nvSpPr>
          <p:spPr>
            <a:xfrm>
              <a:off x="7948193" y="1822771"/>
              <a:ext cx="5759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Cell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E4F60343-7DD7-9542-A82D-0B655A679C23}"/>
                </a:ext>
              </a:extLst>
            </p:cNvPr>
            <p:cNvSpPr txBox="1"/>
            <p:nvPr/>
          </p:nvSpPr>
          <p:spPr>
            <a:xfrm>
              <a:off x="7755913" y="1031425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Receptor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52" name="Gruppo 51">
            <a:extLst>
              <a:ext uri="{FF2B5EF4-FFF2-40B4-BE49-F238E27FC236}">
                <a16:creationId xmlns:a16="http://schemas.microsoft.com/office/drawing/2014/main" id="{F08517CF-160E-6F43-ADA8-ED162E1666EF}"/>
              </a:ext>
            </a:extLst>
          </p:cNvPr>
          <p:cNvGrpSpPr/>
          <p:nvPr/>
        </p:nvGrpSpPr>
        <p:grpSpPr>
          <a:xfrm>
            <a:off x="5148064" y="1303451"/>
            <a:ext cx="1800200" cy="1549485"/>
            <a:chOff x="5148064" y="1303451"/>
            <a:chExt cx="1800200" cy="1549485"/>
          </a:xfrm>
        </p:grpSpPr>
        <p:grpSp>
          <p:nvGrpSpPr>
            <p:cNvPr id="53" name="Gruppo 52">
              <a:extLst>
                <a:ext uri="{FF2B5EF4-FFF2-40B4-BE49-F238E27FC236}">
                  <a16:creationId xmlns:a16="http://schemas.microsoft.com/office/drawing/2014/main" id="{604C1CA6-3F2E-514B-B1C5-84A0B6507E86}"/>
                </a:ext>
              </a:extLst>
            </p:cNvPr>
            <p:cNvGrpSpPr/>
            <p:nvPr/>
          </p:nvGrpSpPr>
          <p:grpSpPr>
            <a:xfrm>
              <a:off x="5148064" y="1303451"/>
              <a:ext cx="1500423" cy="1549485"/>
              <a:chOff x="5010210" y="1303451"/>
              <a:chExt cx="1500423" cy="1549485"/>
            </a:xfrm>
          </p:grpSpPr>
          <p:sp>
            <p:nvSpPr>
              <p:cNvPr id="64" name="Parentesi quadra chiusa 63">
                <a:extLst>
                  <a:ext uri="{FF2B5EF4-FFF2-40B4-BE49-F238E27FC236}">
                    <a16:creationId xmlns:a16="http://schemas.microsoft.com/office/drawing/2014/main" id="{795EBD7C-4E9D-0343-A880-FD2BA8AA19A4}"/>
                  </a:ext>
                </a:extLst>
              </p:cNvPr>
              <p:cNvSpPr/>
              <p:nvPr/>
            </p:nvSpPr>
            <p:spPr>
              <a:xfrm>
                <a:off x="6391292" y="1305223"/>
                <a:ext cx="119341" cy="1243366"/>
              </a:xfrm>
              <a:prstGeom prst="rightBracke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5" name="Parentesi quadra chiusa 64">
                <a:extLst>
                  <a:ext uri="{FF2B5EF4-FFF2-40B4-BE49-F238E27FC236}">
                    <a16:creationId xmlns:a16="http://schemas.microsoft.com/office/drawing/2014/main" id="{5038C328-65B2-8045-84AE-A03C4B94445B}"/>
                  </a:ext>
                </a:extLst>
              </p:cNvPr>
              <p:cNvSpPr/>
              <p:nvPr/>
            </p:nvSpPr>
            <p:spPr>
              <a:xfrm flipH="1">
                <a:off x="5010210" y="1303451"/>
                <a:ext cx="113548" cy="1243366"/>
              </a:xfrm>
              <a:prstGeom prst="rightBracke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FD71436D-4672-AD40-9D39-0FE4E7667658}"/>
                  </a:ext>
                </a:extLst>
              </p:cNvPr>
              <p:cNvSpPr txBox="1"/>
              <p:nvPr/>
            </p:nvSpPr>
            <p:spPr>
              <a:xfrm>
                <a:off x="5370250" y="2545159"/>
                <a:ext cx="8686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30 </a:t>
                </a:r>
                <a:r>
                  <a:rPr kumimoji="0" lang="it-IT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min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FE775EDC-F3AB-AE48-9818-106A4480B4E1}"/>
                </a:ext>
              </a:extLst>
            </p:cNvPr>
            <p:cNvSpPr txBox="1"/>
            <p:nvPr/>
          </p:nvSpPr>
          <p:spPr>
            <a:xfrm>
              <a:off x="5148064" y="1303451"/>
              <a:ext cx="10621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sample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5" name="Rettangolo 54">
              <a:extLst>
                <a:ext uri="{FF2B5EF4-FFF2-40B4-BE49-F238E27FC236}">
                  <a16:creationId xmlns:a16="http://schemas.microsoft.com/office/drawing/2014/main" id="{1491D5D0-1BA8-DA45-ABB0-36FD55B754E7}"/>
                </a:ext>
              </a:extLst>
            </p:cNvPr>
            <p:cNvSpPr/>
            <p:nvPr/>
          </p:nvSpPr>
          <p:spPr>
            <a:xfrm>
              <a:off x="5296685" y="1783564"/>
              <a:ext cx="115969" cy="251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ttangolo 55">
              <a:extLst>
                <a:ext uri="{FF2B5EF4-FFF2-40B4-BE49-F238E27FC236}">
                  <a16:creationId xmlns:a16="http://schemas.microsoft.com/office/drawing/2014/main" id="{B56B17EB-4079-5746-81E4-69A46927E809}"/>
                </a:ext>
              </a:extLst>
            </p:cNvPr>
            <p:cNvSpPr/>
            <p:nvPr/>
          </p:nvSpPr>
          <p:spPr>
            <a:xfrm>
              <a:off x="5250545" y="1629306"/>
              <a:ext cx="127566" cy="34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7" name="Gruppo 56">
              <a:extLst>
                <a:ext uri="{FF2B5EF4-FFF2-40B4-BE49-F238E27FC236}">
                  <a16:creationId xmlns:a16="http://schemas.microsoft.com/office/drawing/2014/main" id="{855C90E2-2A86-7C4C-B272-532EB9EDD6C0}"/>
                </a:ext>
              </a:extLst>
            </p:cNvPr>
            <p:cNvGrpSpPr/>
            <p:nvPr/>
          </p:nvGrpSpPr>
          <p:grpSpPr>
            <a:xfrm>
              <a:off x="5230684" y="1484784"/>
              <a:ext cx="493444" cy="588681"/>
              <a:chOff x="3508330" y="1545589"/>
              <a:chExt cx="493444" cy="588681"/>
            </a:xfrm>
          </p:grpSpPr>
          <p:pic>
            <p:nvPicPr>
              <p:cNvPr id="61" name="Immagine 60">
                <a:extLst>
                  <a:ext uri="{FF2B5EF4-FFF2-40B4-BE49-F238E27FC236}">
                    <a16:creationId xmlns:a16="http://schemas.microsoft.com/office/drawing/2014/main" id="{A3A1F23B-D9F6-DA4B-8BA1-10C662E6D1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61899" b="100000" l="80296" r="95740">
                            <a14:foregroundMark x1="89467" y1="98101" x2="89467" y2="98101"/>
                          </a14:backgroundRemoval>
                        </a14:imgEffect>
                      </a14:imgLayer>
                    </a14:imgProps>
                  </a:ext>
                </a:extLst>
              </a:blip>
              <a:srcRect l="86623" t="59069" r="7803" b="25841"/>
              <a:stretch/>
            </p:blipFill>
            <p:spPr>
              <a:xfrm>
                <a:off x="3563887" y="1545589"/>
                <a:ext cx="437887" cy="554181"/>
              </a:xfrm>
              <a:prstGeom prst="rect">
                <a:avLst/>
              </a:prstGeom>
            </p:spPr>
          </p:pic>
          <p:sp>
            <p:nvSpPr>
              <p:cNvPr id="62" name="Rettangolo 61">
                <a:extLst>
                  <a:ext uri="{FF2B5EF4-FFF2-40B4-BE49-F238E27FC236}">
                    <a16:creationId xmlns:a16="http://schemas.microsoft.com/office/drawing/2014/main" id="{9AC59AC7-001A-A64D-8D7F-9783D8CE6AAF}"/>
                  </a:ext>
                </a:extLst>
              </p:cNvPr>
              <p:cNvSpPr/>
              <p:nvPr/>
            </p:nvSpPr>
            <p:spPr>
              <a:xfrm>
                <a:off x="3508330" y="1700808"/>
                <a:ext cx="127566" cy="343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3" name="Rettangolo 62">
                <a:extLst>
                  <a:ext uri="{FF2B5EF4-FFF2-40B4-BE49-F238E27FC236}">
                    <a16:creationId xmlns:a16="http://schemas.microsoft.com/office/drawing/2014/main" id="{A8CAB3FE-2D07-DD4E-AD04-469C59FC4E90}"/>
                  </a:ext>
                </a:extLst>
              </p:cNvPr>
              <p:cNvSpPr/>
              <p:nvPr/>
            </p:nvSpPr>
            <p:spPr>
              <a:xfrm>
                <a:off x="3591935" y="1882835"/>
                <a:ext cx="115969" cy="2514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8" name="Più 57">
              <a:extLst>
                <a:ext uri="{FF2B5EF4-FFF2-40B4-BE49-F238E27FC236}">
                  <a16:creationId xmlns:a16="http://schemas.microsoft.com/office/drawing/2014/main" id="{8A3C9324-347E-3246-B9E8-55A04D247150}"/>
                </a:ext>
              </a:extLst>
            </p:cNvPr>
            <p:cNvSpPr/>
            <p:nvPr/>
          </p:nvSpPr>
          <p:spPr>
            <a:xfrm>
              <a:off x="5806974" y="1719338"/>
              <a:ext cx="279317" cy="288031"/>
            </a:xfrm>
            <a:prstGeom prst="mathPlus">
              <a:avLst/>
            </a:prstGeom>
            <a:solidFill>
              <a:schemeClr val="accent1">
                <a:tint val="100000"/>
                <a:shade val="100000"/>
                <a:satMod val="13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CasellaDiTesto 58">
              <a:extLst>
                <a:ext uri="{FF2B5EF4-FFF2-40B4-BE49-F238E27FC236}">
                  <a16:creationId xmlns:a16="http://schemas.microsoft.com/office/drawing/2014/main" id="{A154110C-A957-D34D-A6D2-1C410038817D}"/>
                </a:ext>
              </a:extLst>
            </p:cNvPr>
            <p:cNvSpPr txBox="1"/>
            <p:nvPr/>
          </p:nvSpPr>
          <p:spPr>
            <a:xfrm>
              <a:off x="6105590" y="1329558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IL-1</a:t>
              </a:r>
              <a:r>
                <a:rPr kumimoji="0" lang="el-GR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β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0" name="Ovale 59">
              <a:extLst>
                <a:ext uri="{FF2B5EF4-FFF2-40B4-BE49-F238E27FC236}">
                  <a16:creationId xmlns:a16="http://schemas.microsoft.com/office/drawing/2014/main" id="{6F0404B1-B19D-E24E-A32A-C957D348F47A}"/>
                </a:ext>
              </a:extLst>
            </p:cNvPr>
            <p:cNvSpPr/>
            <p:nvPr/>
          </p:nvSpPr>
          <p:spPr>
            <a:xfrm>
              <a:off x="6249606" y="1754840"/>
              <a:ext cx="234000" cy="234000"/>
            </a:xfrm>
            <a:prstGeom prst="ellipse">
              <a:avLst/>
            </a:prstGeom>
            <a:solidFill>
              <a:srgbClr val="0296B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636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96"/>
    </mc:Choice>
    <mc:Fallback>
      <p:transition spd="slow" advTm="50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magine 51">
            <a:extLst>
              <a:ext uri="{FF2B5EF4-FFF2-40B4-BE49-F238E27FC236}">
                <a16:creationId xmlns:a16="http://schemas.microsoft.com/office/drawing/2014/main" id="{2B7E137B-36D6-9747-9256-2A9EBCDCA21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3948"/>
          <a:stretch/>
        </p:blipFill>
        <p:spPr>
          <a:xfrm>
            <a:off x="4680520" y="2652283"/>
            <a:ext cx="4211016" cy="2703920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72008" y="2680949"/>
            <a:ext cx="4572000" cy="2703920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Chenopodin</a:t>
            </a: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 focus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Capraro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Biomolecules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2020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C42E1D07-526D-4F55-B778-66C126E147C2}"/>
              </a:ext>
            </a:extLst>
          </p:cNvPr>
          <p:cNvSpPr txBox="1"/>
          <p:nvPr/>
        </p:nvSpPr>
        <p:spPr>
          <a:xfrm>
            <a:off x="153893" y="5497487"/>
            <a:ext cx="8856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two incubation approaches led to different results -&gt;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HcC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and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LcC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act with a different mechanism?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1691680" y="2512728"/>
            <a:ext cx="868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30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min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A296C27-320C-4694-BFAB-00482A95216D}"/>
              </a:ext>
            </a:extLst>
          </p:cNvPr>
          <p:cNvSpPr txBox="1"/>
          <p:nvPr/>
        </p:nvSpPr>
        <p:spPr>
          <a:xfrm>
            <a:off x="2627784" y="1303451"/>
            <a:ext cx="1062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sample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957BF70B-EA39-4629-8464-7BA8E7DAABD5}"/>
              </a:ext>
            </a:extLst>
          </p:cNvPr>
          <p:cNvSpPr txBox="1"/>
          <p:nvPr/>
        </p:nvSpPr>
        <p:spPr>
          <a:xfrm>
            <a:off x="847600" y="1290404"/>
            <a:ext cx="842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Receptor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F4A5B89D-FF1D-4009-A4D2-A3CAA3E384DA}"/>
              </a:ext>
            </a:extLst>
          </p:cNvPr>
          <p:cNvSpPr txBox="1"/>
          <p:nvPr/>
        </p:nvSpPr>
        <p:spPr>
          <a:xfrm>
            <a:off x="860090" y="2044342"/>
            <a:ext cx="575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Cell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DDB7D905-6DA5-B449-9DF8-FF7AC6982D0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1616" t="75165" r="5217"/>
          <a:stretch/>
        </p:blipFill>
        <p:spPr>
          <a:xfrm>
            <a:off x="1310323" y="1347359"/>
            <a:ext cx="1034473" cy="912052"/>
          </a:xfrm>
          <a:prstGeom prst="rect">
            <a:avLst/>
          </a:prstGeom>
        </p:spPr>
      </p:pic>
      <p:grpSp>
        <p:nvGrpSpPr>
          <p:cNvPr id="23" name="Gruppo 22">
            <a:extLst>
              <a:ext uri="{FF2B5EF4-FFF2-40B4-BE49-F238E27FC236}">
                <a16:creationId xmlns:a16="http://schemas.microsoft.com/office/drawing/2014/main" id="{F8DC3EDC-135B-5B47-BC31-1E8C9C7E6D0E}"/>
              </a:ext>
            </a:extLst>
          </p:cNvPr>
          <p:cNvGrpSpPr/>
          <p:nvPr/>
        </p:nvGrpSpPr>
        <p:grpSpPr>
          <a:xfrm>
            <a:off x="2699792" y="1472167"/>
            <a:ext cx="493444" cy="588681"/>
            <a:chOff x="3508330" y="1545589"/>
            <a:chExt cx="493444" cy="588681"/>
          </a:xfrm>
        </p:grpSpPr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FE43840C-1B10-A445-8BE3-EB398237D8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61899" b="100000" l="80296" r="95740">
                          <a14:foregroundMark x1="89467" y1="98101" x2="89467" y2="98101"/>
                        </a14:backgroundRemoval>
                      </a14:imgEffect>
                    </a14:imgLayer>
                  </a14:imgProps>
                </a:ext>
              </a:extLst>
            </a:blip>
            <a:srcRect l="86623" t="59069" r="7803" b="25841"/>
            <a:stretch/>
          </p:blipFill>
          <p:spPr>
            <a:xfrm>
              <a:off x="3563887" y="1545589"/>
              <a:ext cx="437887" cy="554181"/>
            </a:xfrm>
            <a:prstGeom prst="rect">
              <a:avLst/>
            </a:prstGeom>
          </p:spPr>
        </p:pic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71FF9765-82BE-AA46-9074-9B5BFB055CFB}"/>
                </a:ext>
              </a:extLst>
            </p:cNvPr>
            <p:cNvSpPr/>
            <p:nvPr/>
          </p:nvSpPr>
          <p:spPr>
            <a:xfrm>
              <a:off x="3508330" y="1700808"/>
              <a:ext cx="127566" cy="34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ettangolo 37">
              <a:extLst>
                <a:ext uri="{FF2B5EF4-FFF2-40B4-BE49-F238E27FC236}">
                  <a16:creationId xmlns:a16="http://schemas.microsoft.com/office/drawing/2014/main" id="{9712F514-DF5F-7048-B806-E734D6F6A827}"/>
                </a:ext>
              </a:extLst>
            </p:cNvPr>
            <p:cNvSpPr/>
            <p:nvPr/>
          </p:nvSpPr>
          <p:spPr>
            <a:xfrm>
              <a:off x="3591935" y="1882835"/>
              <a:ext cx="115969" cy="251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9" name="Più 38">
            <a:extLst>
              <a:ext uri="{FF2B5EF4-FFF2-40B4-BE49-F238E27FC236}">
                <a16:creationId xmlns:a16="http://schemas.microsoft.com/office/drawing/2014/main" id="{61E3C516-E1C6-7F4B-9568-6110082162D6}"/>
              </a:ext>
            </a:extLst>
          </p:cNvPr>
          <p:cNvSpPr/>
          <p:nvPr/>
        </p:nvSpPr>
        <p:spPr>
          <a:xfrm>
            <a:off x="2420475" y="1681503"/>
            <a:ext cx="279317" cy="288031"/>
          </a:xfrm>
          <a:prstGeom prst="mathPlus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Parentesi quadra chiusa 24">
            <a:extLst>
              <a:ext uri="{FF2B5EF4-FFF2-40B4-BE49-F238E27FC236}">
                <a16:creationId xmlns:a16="http://schemas.microsoft.com/office/drawing/2014/main" id="{221BE681-2640-FF42-AD0F-616BBF94FC04}"/>
              </a:ext>
            </a:extLst>
          </p:cNvPr>
          <p:cNvSpPr/>
          <p:nvPr/>
        </p:nvSpPr>
        <p:spPr>
          <a:xfrm>
            <a:off x="3460085" y="1324965"/>
            <a:ext cx="119341" cy="1243366"/>
          </a:xfrm>
          <a:prstGeom prst="rightBracke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Parentesi quadra chiusa 39">
            <a:extLst>
              <a:ext uri="{FF2B5EF4-FFF2-40B4-BE49-F238E27FC236}">
                <a16:creationId xmlns:a16="http://schemas.microsoft.com/office/drawing/2014/main" id="{489967B9-BD38-7F42-835A-6BFFFF462048}"/>
              </a:ext>
            </a:extLst>
          </p:cNvPr>
          <p:cNvSpPr/>
          <p:nvPr/>
        </p:nvSpPr>
        <p:spPr>
          <a:xfrm flipH="1">
            <a:off x="749007" y="1331812"/>
            <a:ext cx="113548" cy="1243366"/>
          </a:xfrm>
          <a:prstGeom prst="rightBracke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Più 40">
            <a:extLst>
              <a:ext uri="{FF2B5EF4-FFF2-40B4-BE49-F238E27FC236}">
                <a16:creationId xmlns:a16="http://schemas.microsoft.com/office/drawing/2014/main" id="{839D1B18-2E45-AE48-AE50-8858AAB300AD}"/>
              </a:ext>
            </a:extLst>
          </p:cNvPr>
          <p:cNvSpPr/>
          <p:nvPr/>
        </p:nvSpPr>
        <p:spPr>
          <a:xfrm>
            <a:off x="3758887" y="1742224"/>
            <a:ext cx="279317" cy="288031"/>
          </a:xfrm>
          <a:prstGeom prst="mathPlus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A63F0C2-9DCE-2643-85B6-FF2F286C48FF}"/>
              </a:ext>
            </a:extLst>
          </p:cNvPr>
          <p:cNvSpPr txBox="1"/>
          <p:nvPr/>
        </p:nvSpPr>
        <p:spPr>
          <a:xfrm>
            <a:off x="4067944" y="1321072"/>
            <a:ext cx="842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IL-1</a:t>
            </a:r>
            <a:r>
              <a:rPr kumimoji="0" lang="el-G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β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FEF4AFD1-5460-CB40-AA6D-4F528A8DF348}"/>
              </a:ext>
            </a:extLst>
          </p:cNvPr>
          <p:cNvSpPr/>
          <p:nvPr/>
        </p:nvSpPr>
        <p:spPr>
          <a:xfrm>
            <a:off x="4211960" y="1746354"/>
            <a:ext cx="234000" cy="234000"/>
          </a:xfrm>
          <a:prstGeom prst="ellipse">
            <a:avLst/>
          </a:prstGeom>
          <a:solidFill>
            <a:srgbClr val="0296B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Più 34">
            <a:extLst>
              <a:ext uri="{FF2B5EF4-FFF2-40B4-BE49-F238E27FC236}">
                <a16:creationId xmlns:a16="http://schemas.microsoft.com/office/drawing/2014/main" id="{C8E41CE7-9C72-A346-AF9E-D8EBA6A40580}"/>
              </a:ext>
            </a:extLst>
          </p:cNvPr>
          <p:cNvSpPr/>
          <p:nvPr/>
        </p:nvSpPr>
        <p:spPr>
          <a:xfrm>
            <a:off x="6884971" y="1742224"/>
            <a:ext cx="279317" cy="288031"/>
          </a:xfrm>
          <a:prstGeom prst="mathPlus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CFD17A35-0D5F-AF48-9D7E-CC71A6DB1E45}"/>
              </a:ext>
            </a:extLst>
          </p:cNvPr>
          <p:cNvGrpSpPr/>
          <p:nvPr/>
        </p:nvGrpSpPr>
        <p:grpSpPr>
          <a:xfrm>
            <a:off x="7322124" y="1243539"/>
            <a:ext cx="1498348" cy="1068345"/>
            <a:chOff x="7100239" y="1031425"/>
            <a:chExt cx="1498348" cy="1068345"/>
          </a:xfrm>
        </p:grpSpPr>
        <p:pic>
          <p:nvPicPr>
            <p:cNvPr id="49" name="Immagine 48">
              <a:extLst>
                <a:ext uri="{FF2B5EF4-FFF2-40B4-BE49-F238E27FC236}">
                  <a16:creationId xmlns:a16="http://schemas.microsoft.com/office/drawing/2014/main" id="{8014AADD-9C00-5440-9F1B-EA54DF5034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1616" t="75165" r="5217"/>
            <a:stretch/>
          </p:blipFill>
          <p:spPr>
            <a:xfrm>
              <a:off x="7100239" y="1096362"/>
              <a:ext cx="1034473" cy="912052"/>
            </a:xfrm>
            <a:prstGeom prst="rect">
              <a:avLst/>
            </a:prstGeom>
          </p:spPr>
        </p:pic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9A6BABD0-CD0B-4F4E-A38B-9E550124AAF3}"/>
                </a:ext>
              </a:extLst>
            </p:cNvPr>
            <p:cNvSpPr txBox="1"/>
            <p:nvPr/>
          </p:nvSpPr>
          <p:spPr>
            <a:xfrm>
              <a:off x="7948193" y="1822771"/>
              <a:ext cx="5759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Cell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E4F60343-7DD7-9542-A82D-0B655A679C23}"/>
                </a:ext>
              </a:extLst>
            </p:cNvPr>
            <p:cNvSpPr txBox="1"/>
            <p:nvPr/>
          </p:nvSpPr>
          <p:spPr>
            <a:xfrm>
              <a:off x="7755913" y="1031425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Receptor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F699FD73-92D5-3C40-AC5F-66A52388A1E9}"/>
              </a:ext>
            </a:extLst>
          </p:cNvPr>
          <p:cNvGrpSpPr/>
          <p:nvPr/>
        </p:nvGrpSpPr>
        <p:grpSpPr>
          <a:xfrm>
            <a:off x="5148064" y="1303451"/>
            <a:ext cx="1800200" cy="1549485"/>
            <a:chOff x="5148064" y="1303451"/>
            <a:chExt cx="1800200" cy="1549485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53F86FE0-9E3A-134B-AA60-D04B0DFB361D}"/>
                </a:ext>
              </a:extLst>
            </p:cNvPr>
            <p:cNvGrpSpPr/>
            <p:nvPr/>
          </p:nvGrpSpPr>
          <p:grpSpPr>
            <a:xfrm>
              <a:off x="5148064" y="1303451"/>
              <a:ext cx="1500423" cy="1549485"/>
              <a:chOff x="5010210" y="1303451"/>
              <a:chExt cx="1500423" cy="1549485"/>
            </a:xfrm>
          </p:grpSpPr>
          <p:sp>
            <p:nvSpPr>
              <p:cNvPr id="45" name="Parentesi quadra chiusa 44">
                <a:extLst>
                  <a:ext uri="{FF2B5EF4-FFF2-40B4-BE49-F238E27FC236}">
                    <a16:creationId xmlns:a16="http://schemas.microsoft.com/office/drawing/2014/main" id="{DCE8738D-7D5B-DB45-8BF6-3221A9D3CF90}"/>
                  </a:ext>
                </a:extLst>
              </p:cNvPr>
              <p:cNvSpPr/>
              <p:nvPr/>
            </p:nvSpPr>
            <p:spPr>
              <a:xfrm>
                <a:off x="6391292" y="1305223"/>
                <a:ext cx="119341" cy="1243366"/>
              </a:xfrm>
              <a:prstGeom prst="rightBracke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" name="Parentesi quadra chiusa 45">
                <a:extLst>
                  <a:ext uri="{FF2B5EF4-FFF2-40B4-BE49-F238E27FC236}">
                    <a16:creationId xmlns:a16="http://schemas.microsoft.com/office/drawing/2014/main" id="{E4C01CB4-7161-D749-83D5-6C05D04A8D98}"/>
                  </a:ext>
                </a:extLst>
              </p:cNvPr>
              <p:cNvSpPr/>
              <p:nvPr/>
            </p:nvSpPr>
            <p:spPr>
              <a:xfrm flipH="1">
                <a:off x="5010210" y="1303451"/>
                <a:ext cx="113548" cy="1243366"/>
              </a:xfrm>
              <a:prstGeom prst="rightBracke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" name="CasellaDiTesto 8"/>
              <p:cNvSpPr txBox="1"/>
              <p:nvPr/>
            </p:nvSpPr>
            <p:spPr>
              <a:xfrm>
                <a:off x="5370250" y="2545159"/>
                <a:ext cx="8686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30 </a:t>
                </a:r>
                <a:r>
                  <a:rPr kumimoji="0" lang="it-IT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min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53" name="CasellaDiTesto 52">
              <a:extLst>
                <a:ext uri="{FF2B5EF4-FFF2-40B4-BE49-F238E27FC236}">
                  <a16:creationId xmlns:a16="http://schemas.microsoft.com/office/drawing/2014/main" id="{DA27FB0B-5367-6640-93E9-6647B5480127}"/>
                </a:ext>
              </a:extLst>
            </p:cNvPr>
            <p:cNvSpPr txBox="1"/>
            <p:nvPr/>
          </p:nvSpPr>
          <p:spPr>
            <a:xfrm>
              <a:off x="5148064" y="1303451"/>
              <a:ext cx="10621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sample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5" name="Rettangolo 54">
              <a:extLst>
                <a:ext uri="{FF2B5EF4-FFF2-40B4-BE49-F238E27FC236}">
                  <a16:creationId xmlns:a16="http://schemas.microsoft.com/office/drawing/2014/main" id="{3E52F3D8-8A9F-8445-A2B1-F2BCE5D0EE9B}"/>
                </a:ext>
              </a:extLst>
            </p:cNvPr>
            <p:cNvSpPr/>
            <p:nvPr/>
          </p:nvSpPr>
          <p:spPr>
            <a:xfrm>
              <a:off x="5296685" y="1783564"/>
              <a:ext cx="115969" cy="251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Rettangolo 56">
              <a:extLst>
                <a:ext uri="{FF2B5EF4-FFF2-40B4-BE49-F238E27FC236}">
                  <a16:creationId xmlns:a16="http://schemas.microsoft.com/office/drawing/2014/main" id="{15D1E406-44C7-584C-B091-BD19B3F624AB}"/>
                </a:ext>
              </a:extLst>
            </p:cNvPr>
            <p:cNvSpPr/>
            <p:nvPr/>
          </p:nvSpPr>
          <p:spPr>
            <a:xfrm>
              <a:off x="5250545" y="1629306"/>
              <a:ext cx="127566" cy="34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8" name="Gruppo 57">
              <a:extLst>
                <a:ext uri="{FF2B5EF4-FFF2-40B4-BE49-F238E27FC236}">
                  <a16:creationId xmlns:a16="http://schemas.microsoft.com/office/drawing/2014/main" id="{03F6CB02-58B2-4044-9C79-36DD6A4CDEDB}"/>
                </a:ext>
              </a:extLst>
            </p:cNvPr>
            <p:cNvGrpSpPr/>
            <p:nvPr/>
          </p:nvGrpSpPr>
          <p:grpSpPr>
            <a:xfrm>
              <a:off x="5230684" y="1484784"/>
              <a:ext cx="493444" cy="588681"/>
              <a:chOff x="3508330" y="1545589"/>
              <a:chExt cx="493444" cy="588681"/>
            </a:xfrm>
          </p:grpSpPr>
          <p:pic>
            <p:nvPicPr>
              <p:cNvPr id="59" name="Immagine 58">
                <a:extLst>
                  <a:ext uri="{FF2B5EF4-FFF2-40B4-BE49-F238E27FC236}">
                    <a16:creationId xmlns:a16="http://schemas.microsoft.com/office/drawing/2014/main" id="{41D9EC87-37D5-3143-87DE-58021A2C63C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61899" b="100000" l="80296" r="95740">
                            <a14:foregroundMark x1="89467" y1="98101" x2="89467" y2="98101"/>
                          </a14:backgroundRemoval>
                        </a14:imgEffect>
                      </a14:imgLayer>
                    </a14:imgProps>
                  </a:ext>
                </a:extLst>
              </a:blip>
              <a:srcRect l="86623" t="59069" r="7803" b="25841"/>
              <a:stretch/>
            </p:blipFill>
            <p:spPr>
              <a:xfrm>
                <a:off x="3563887" y="1545589"/>
                <a:ext cx="437887" cy="554181"/>
              </a:xfrm>
              <a:prstGeom prst="rect">
                <a:avLst/>
              </a:prstGeom>
            </p:spPr>
          </p:pic>
          <p:sp>
            <p:nvSpPr>
              <p:cNvPr id="60" name="Rettangolo 59">
                <a:extLst>
                  <a:ext uri="{FF2B5EF4-FFF2-40B4-BE49-F238E27FC236}">
                    <a16:creationId xmlns:a16="http://schemas.microsoft.com/office/drawing/2014/main" id="{D1AB703A-5F14-8348-8DA7-3EE807F7C3D3}"/>
                  </a:ext>
                </a:extLst>
              </p:cNvPr>
              <p:cNvSpPr/>
              <p:nvPr/>
            </p:nvSpPr>
            <p:spPr>
              <a:xfrm>
                <a:off x="3508330" y="1700808"/>
                <a:ext cx="127566" cy="343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1" name="Rettangolo 60">
                <a:extLst>
                  <a:ext uri="{FF2B5EF4-FFF2-40B4-BE49-F238E27FC236}">
                    <a16:creationId xmlns:a16="http://schemas.microsoft.com/office/drawing/2014/main" id="{2EEE9453-3F99-F54E-BFCE-491335CEF25F}"/>
                  </a:ext>
                </a:extLst>
              </p:cNvPr>
              <p:cNvSpPr/>
              <p:nvPr/>
            </p:nvSpPr>
            <p:spPr>
              <a:xfrm>
                <a:off x="3591935" y="1882835"/>
                <a:ext cx="115969" cy="2514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2" name="Più 61">
              <a:extLst>
                <a:ext uri="{FF2B5EF4-FFF2-40B4-BE49-F238E27FC236}">
                  <a16:creationId xmlns:a16="http://schemas.microsoft.com/office/drawing/2014/main" id="{AC4C95C8-5CDC-1A4B-B9ED-AB07B72E94B9}"/>
                </a:ext>
              </a:extLst>
            </p:cNvPr>
            <p:cNvSpPr/>
            <p:nvPr/>
          </p:nvSpPr>
          <p:spPr>
            <a:xfrm>
              <a:off x="5806974" y="1719338"/>
              <a:ext cx="279317" cy="288031"/>
            </a:xfrm>
            <a:prstGeom prst="mathPlus">
              <a:avLst/>
            </a:prstGeom>
            <a:solidFill>
              <a:schemeClr val="accent1">
                <a:tint val="100000"/>
                <a:shade val="100000"/>
                <a:satMod val="13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CasellaDiTesto 62">
              <a:extLst>
                <a:ext uri="{FF2B5EF4-FFF2-40B4-BE49-F238E27FC236}">
                  <a16:creationId xmlns:a16="http://schemas.microsoft.com/office/drawing/2014/main" id="{B38FF1CC-C558-794B-92F4-498539A5E41D}"/>
                </a:ext>
              </a:extLst>
            </p:cNvPr>
            <p:cNvSpPr txBox="1"/>
            <p:nvPr/>
          </p:nvSpPr>
          <p:spPr>
            <a:xfrm>
              <a:off x="6105590" y="1329558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IL-1</a:t>
              </a:r>
              <a:r>
                <a:rPr kumimoji="0" lang="el-GR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β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4" name="Ovale 63">
              <a:extLst>
                <a:ext uri="{FF2B5EF4-FFF2-40B4-BE49-F238E27FC236}">
                  <a16:creationId xmlns:a16="http://schemas.microsoft.com/office/drawing/2014/main" id="{49E3FB48-7510-AA4D-9EE8-3C99B8405114}"/>
                </a:ext>
              </a:extLst>
            </p:cNvPr>
            <p:cNvSpPr/>
            <p:nvPr/>
          </p:nvSpPr>
          <p:spPr>
            <a:xfrm>
              <a:off x="6249606" y="1754840"/>
              <a:ext cx="234000" cy="234000"/>
            </a:xfrm>
            <a:prstGeom prst="ellipse">
              <a:avLst/>
            </a:prstGeom>
            <a:solidFill>
              <a:srgbClr val="0296B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2" name="Audio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42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771"/>
    </mc:Choice>
    <mc:Fallback>
      <p:transition spd="slow" advTm="77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885"/>
            <a:ext cx="9144000" cy="413423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14:cNvPr>
              <p14:cNvContentPartPr/>
              <p14:nvPr/>
            </p14:nvContentPartPr>
            <p14:xfrm>
              <a:off x="5451720" y="3235680"/>
              <a:ext cx="360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42720" y="32266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11" name="CasellaDiTesto 10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Capraro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Biomolecules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2020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id="{AC3BC25A-B8D4-4062-8AE1-7CFF60E33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Chenopodin</a:t>
            </a: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it-IT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molecular</a:t>
            </a: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 docking  </a:t>
            </a:r>
          </a:p>
        </p:txBody>
      </p: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651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198"/>
    </mc:Choice>
    <mc:Fallback>
      <p:transition spd="slow" advTm="171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885"/>
            <a:ext cx="9144000" cy="413423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14:cNvPr>
              <p14:cNvContentPartPr/>
              <p14:nvPr/>
            </p14:nvContentPartPr>
            <p14:xfrm>
              <a:off x="5451720" y="3235680"/>
              <a:ext cx="360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42720" y="32266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11" name="CasellaDiTesto 10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Capraro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Biomolecules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2020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1D14E949-416E-4C6B-9C79-2946B52FE120}"/>
              </a:ext>
            </a:extLst>
          </p:cNvPr>
          <p:cNvGrpSpPr/>
          <p:nvPr/>
        </p:nvGrpSpPr>
        <p:grpSpPr>
          <a:xfrm>
            <a:off x="7236296" y="836712"/>
            <a:ext cx="1878803" cy="1956792"/>
            <a:chOff x="7236296" y="836712"/>
            <a:chExt cx="1878803" cy="1956792"/>
          </a:xfrm>
        </p:grpSpPr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979C68B2-CA87-474D-B093-2FCFD033B4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52785" l="76450" r="97929">
                          <a14:foregroundMark x1="86805" y1="14810" x2="86805" y2="14810"/>
                          <a14:foregroundMark x1="86686" y1="19114" x2="86686" y2="19114"/>
                          <a14:foregroundMark x1="83018" y1="6962" x2="83018" y2="6962"/>
                          <a14:foregroundMark x1="92071" y1="8987" x2="92071" y2="8987"/>
                          <a14:foregroundMark x1="88462" y1="7468" x2="88462" y2="7468"/>
                          <a14:foregroundMark x1="78580" y1="11013" x2="78580" y2="11013"/>
                          <a14:foregroundMark x1="77041" y1="8987" x2="81834" y2="8228"/>
                          <a14:foregroundMark x1="77278" y1="10000" x2="77278" y2="14810"/>
                          <a14:foregroundMark x1="77278" y1="14810" x2="83136" y2="13797"/>
                          <a14:foregroundMark x1="83136" y1="13797" x2="83136" y2="7468"/>
                          <a14:foregroundMark x1="87633" y1="6709" x2="87870" y2="13797"/>
                          <a14:foregroundMark x1="87870" y1="13797" x2="97041" y2="12025"/>
                          <a14:foregroundMark x1="97041" y1="12025" x2="97160" y2="2532"/>
                          <a14:foregroundMark x1="84793" y1="16835" x2="84438" y2="22658"/>
                          <a14:foregroundMark x1="84793" y1="17089" x2="89586" y2="15823"/>
                          <a14:foregroundMark x1="89586" y1="15823" x2="89941" y2="22911"/>
                          <a14:foregroundMark x1="84793" y1="23165" x2="90533" y2="22152"/>
                          <a14:foregroundMark x1="86805" y1="32911" x2="86805" y2="32911"/>
                        </a14:backgroundRemoval>
                      </a14:imgEffect>
                    </a14:imgLayer>
                  </a14:imgProps>
                </a:ext>
              </a:extLst>
            </a:blip>
            <a:srcRect l="75620" r="1807" b="46716"/>
            <a:stretch/>
          </p:blipFill>
          <p:spPr>
            <a:xfrm>
              <a:off x="7236296" y="836712"/>
              <a:ext cx="1773381" cy="1956792"/>
            </a:xfrm>
            <a:prstGeom prst="rect">
              <a:avLst/>
            </a:prstGeom>
          </p:spPr>
        </p:pic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13BE142D-93BA-42F4-BB70-122501ECF503}"/>
                </a:ext>
              </a:extLst>
            </p:cNvPr>
            <p:cNvSpPr txBox="1"/>
            <p:nvPr/>
          </p:nvSpPr>
          <p:spPr>
            <a:xfrm>
              <a:off x="8052918" y="933122"/>
              <a:ext cx="1062181" cy="2518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Chenopodin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E9EBF3EC-1609-4629-A33A-A829E4924764}"/>
              </a:ext>
            </a:extLst>
          </p:cNvPr>
          <p:cNvGrpSpPr/>
          <p:nvPr/>
        </p:nvGrpSpPr>
        <p:grpSpPr>
          <a:xfrm>
            <a:off x="611560" y="1039737"/>
            <a:ext cx="1884685" cy="1550741"/>
            <a:chOff x="863469" y="1039737"/>
            <a:chExt cx="1884685" cy="1550741"/>
          </a:xfrm>
        </p:grpSpPr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5CB5D3EF-149B-4DD8-B5D1-4BF5E45372DA}"/>
                </a:ext>
              </a:extLst>
            </p:cNvPr>
            <p:cNvSpPr txBox="1"/>
            <p:nvPr/>
          </p:nvSpPr>
          <p:spPr>
            <a:xfrm>
              <a:off x="869448" y="1264956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IL-1</a:t>
              </a:r>
              <a:r>
                <a:rPr kumimoji="0" lang="el-GR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rPr>
                <a:t>β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7" name="Gruppo 16">
              <a:extLst>
                <a:ext uri="{FF2B5EF4-FFF2-40B4-BE49-F238E27FC236}">
                  <a16:creationId xmlns:a16="http://schemas.microsoft.com/office/drawing/2014/main" id="{CD4418DB-15FA-45B9-896B-0F4BBA5A9C32}"/>
                </a:ext>
              </a:extLst>
            </p:cNvPr>
            <p:cNvGrpSpPr/>
            <p:nvPr/>
          </p:nvGrpSpPr>
          <p:grpSpPr>
            <a:xfrm>
              <a:off x="863469" y="1039737"/>
              <a:ext cx="1884685" cy="1550741"/>
              <a:chOff x="541050" y="1039047"/>
              <a:chExt cx="1884685" cy="1550741"/>
            </a:xfrm>
          </p:grpSpPr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EB07C8F7-E470-44D7-A9C5-2FE0E9056E30}"/>
                  </a:ext>
                </a:extLst>
              </p:cNvPr>
              <p:cNvSpPr txBox="1"/>
              <p:nvPr/>
            </p:nvSpPr>
            <p:spPr>
              <a:xfrm>
                <a:off x="1363554" y="1039047"/>
                <a:ext cx="1062181" cy="25181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rebuchet MS" panose="020B0603020202020204" pitchFamily="34" charset="0"/>
                    <a:ea typeface="ＭＳ Ｐゴシック" panose="020B0600070205080204" pitchFamily="34" charset="-128"/>
                    <a:cs typeface="+mn-cs"/>
                  </a:rPr>
                  <a:t>Chenopodin</a:t>
                </a:r>
                <a:endPara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grpSp>
            <p:nvGrpSpPr>
              <p:cNvPr id="19" name="Gruppo 18">
                <a:extLst>
                  <a:ext uri="{FF2B5EF4-FFF2-40B4-BE49-F238E27FC236}">
                    <a16:creationId xmlns:a16="http://schemas.microsoft.com/office/drawing/2014/main" id="{E080B9BD-9D5A-479B-9A60-2610A84BE329}"/>
                  </a:ext>
                </a:extLst>
              </p:cNvPr>
              <p:cNvGrpSpPr/>
              <p:nvPr/>
            </p:nvGrpSpPr>
            <p:grpSpPr>
              <a:xfrm>
                <a:off x="541050" y="1040427"/>
                <a:ext cx="1514764" cy="1549361"/>
                <a:chOff x="541050" y="1040427"/>
                <a:chExt cx="1514764" cy="1549361"/>
              </a:xfrm>
            </p:grpSpPr>
            <p:pic>
              <p:nvPicPr>
                <p:cNvPr id="20" name="Immagine 19">
                  <a:extLst>
                    <a:ext uri="{FF2B5EF4-FFF2-40B4-BE49-F238E27FC236}">
                      <a16:creationId xmlns:a16="http://schemas.microsoft.com/office/drawing/2014/main" id="{4CE31C70-88EA-4098-8CCE-06F63673B1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ackgroundRemoval t="61899" b="100000" l="80296" r="95740">
                              <a14:foregroundMark x1="89467" y1="98101" x2="89467" y2="98101"/>
                            </a14:backgroundRemoval>
                          </a14:imgEffect>
                        </a14:imgLayer>
                      </a14:imgProps>
                    </a:ext>
                  </a:extLst>
                </a:blip>
                <a:srcRect l="78441" t="57811" r="2277"/>
                <a:stretch/>
              </p:blipFill>
              <p:spPr>
                <a:xfrm>
                  <a:off x="541050" y="1040427"/>
                  <a:ext cx="1514764" cy="1549361"/>
                </a:xfrm>
                <a:prstGeom prst="rect">
                  <a:avLst/>
                </a:prstGeom>
              </p:spPr>
            </p:pic>
            <p:sp>
              <p:nvSpPr>
                <p:cNvPr id="21" name="Segno di moltiplicazione 20">
                  <a:extLst>
                    <a:ext uri="{FF2B5EF4-FFF2-40B4-BE49-F238E27FC236}">
                      <a16:creationId xmlns:a16="http://schemas.microsoft.com/office/drawing/2014/main" id="{AA9C703B-ADD7-4BC4-B1F2-62B5244BD63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63450" y="1528476"/>
                  <a:ext cx="612000" cy="612000"/>
                </a:xfrm>
                <a:prstGeom prst="mathMultiply">
                  <a:avLst>
                    <a:gd name="adj1" fmla="val 6853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2" name="Rectangle 2">
            <a:extLst>
              <a:ext uri="{FF2B5EF4-FFF2-40B4-BE49-F238E27FC236}">
                <a16:creationId xmlns:a16="http://schemas.microsoft.com/office/drawing/2014/main" id="{AC3BC25A-B8D4-4062-8AE1-7CFF60E33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Chenopodin</a:t>
            </a: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it-IT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molecular</a:t>
            </a:r>
            <a:r>
              <a:rPr kumimoji="0" lang="it-IT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C346B"/>
                </a:solidFill>
                <a:effectLst/>
                <a:uLnTx/>
                <a:uFillTx/>
                <a:latin typeface="Trebuchet MS" panose="020B0603020202020204" pitchFamily="34" charset="0"/>
                <a:ea typeface="ＭＳ Ｐゴシック" panose="020B0600070205080204" pitchFamily="34" charset="-128"/>
                <a:cs typeface="+mn-cs"/>
              </a:rPr>
              <a:t> docking  </a:t>
            </a:r>
          </a:p>
        </p:txBody>
      </p: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674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971"/>
    </mc:Choice>
    <mc:Fallback>
      <p:transition spd="slow" advTm="199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14:cNvPr>
              <p14:cNvContentPartPr/>
              <p14:nvPr/>
            </p14:nvContentPartPr>
            <p14:xfrm>
              <a:off x="5451720" y="3235680"/>
              <a:ext cx="360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42720" y="32266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Chenopodin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– IL1 Receptor </a:t>
            </a:r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Antagonist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Capraro</a:t>
            </a:r>
            <a:r>
              <a:rPr lang="it-IT" sz="1400" dirty="0"/>
              <a:t> et al </a:t>
            </a:r>
            <a:r>
              <a:rPr lang="it-IT" sz="1400" dirty="0" err="1"/>
              <a:t>Biomolecules</a:t>
            </a:r>
            <a:r>
              <a:rPr lang="it-IT" sz="1400" dirty="0"/>
              <a:t> 2020</a:t>
            </a:r>
            <a:endParaRPr lang="en-GB" sz="1400" dirty="0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255" y="956155"/>
            <a:ext cx="6804248" cy="3840997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51584" y="4797152"/>
            <a:ext cx="8060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R</a:t>
            </a:r>
            <a:r>
              <a:rPr lang="en-GB" sz="1800" dirty="0" smtClean="0"/>
              <a:t>ecombinant </a:t>
            </a:r>
            <a:r>
              <a:rPr lang="en-GB" sz="1800" dirty="0"/>
              <a:t>form of IL-1RA approved for the treatment of </a:t>
            </a:r>
            <a:r>
              <a:rPr lang="en-GB" sz="1800" dirty="0" err="1"/>
              <a:t>autoinflammatory</a:t>
            </a:r>
            <a:r>
              <a:rPr lang="en-GB" sz="1800" dirty="0"/>
              <a:t> </a:t>
            </a:r>
            <a:r>
              <a:rPr lang="en-GB" sz="1800" dirty="0" smtClean="0"/>
              <a:t>disorders (</a:t>
            </a:r>
            <a:r>
              <a:rPr lang="en-GB" sz="1800" dirty="0" err="1" smtClean="0"/>
              <a:t>Anakinra</a:t>
            </a:r>
            <a:r>
              <a:rPr lang="en-GB" sz="1800" dirty="0" smtClean="0"/>
              <a:t>)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3 </a:t>
            </a:r>
            <a:r>
              <a:rPr lang="it-IT" sz="1800" dirty="0" err="1"/>
              <a:t>regions</a:t>
            </a:r>
            <a:r>
              <a:rPr lang="it-IT" sz="1800" dirty="0"/>
              <a:t> with </a:t>
            </a:r>
            <a:r>
              <a:rPr lang="it-IT" sz="1800" dirty="0" err="1"/>
              <a:t>sequence</a:t>
            </a:r>
            <a:r>
              <a:rPr lang="it-IT" sz="1800" dirty="0"/>
              <a:t> </a:t>
            </a:r>
            <a:r>
              <a:rPr lang="it-IT" sz="1800" dirty="0" err="1"/>
              <a:t>similarity</a:t>
            </a:r>
            <a:endParaRPr lang="it-IT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5 AA </a:t>
            </a:r>
            <a:r>
              <a:rPr lang="it-IT" sz="1800" dirty="0" err="1"/>
              <a:t>crucial</a:t>
            </a:r>
            <a:r>
              <a:rPr lang="it-IT" sz="1800" dirty="0"/>
              <a:t> for interaction with IL-1R in </a:t>
            </a:r>
            <a:r>
              <a:rPr lang="it-IT" sz="1800" dirty="0" err="1"/>
              <a:t>conserved</a:t>
            </a:r>
            <a:r>
              <a:rPr lang="it-IT" sz="1800" dirty="0"/>
              <a:t> </a:t>
            </a:r>
            <a:r>
              <a:rPr lang="it-IT" sz="1800" dirty="0" err="1"/>
              <a:t>regions</a:t>
            </a:r>
            <a:endParaRPr lang="en-GB" sz="1800" dirty="0"/>
          </a:p>
        </p:txBody>
      </p:sp>
      <p:pic>
        <p:nvPicPr>
          <p:cNvPr id="13" name="Audio 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49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863"/>
    </mc:Choice>
    <mc:Fallback>
      <p:transition spd="slow" advTm="588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1838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Background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2CC711DB-D1AA-47B7-BFE0-1D15350C7129}"/>
              </a:ext>
            </a:extLst>
          </p:cNvPr>
          <p:cNvGrpSpPr/>
          <p:nvPr/>
        </p:nvGrpSpPr>
        <p:grpSpPr>
          <a:xfrm>
            <a:off x="797993" y="1311293"/>
            <a:ext cx="7589679" cy="2454993"/>
            <a:chOff x="873694" y="1340768"/>
            <a:chExt cx="7589679" cy="2454993"/>
          </a:xfrm>
        </p:grpSpPr>
        <p:sp>
          <p:nvSpPr>
            <p:cNvPr id="5" name="Ovale 4"/>
            <p:cNvSpPr/>
            <p:nvPr/>
          </p:nvSpPr>
          <p:spPr>
            <a:xfrm>
              <a:off x="1187624" y="1340768"/>
              <a:ext cx="1296144" cy="16561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e 11"/>
            <p:cNvSpPr/>
            <p:nvPr/>
          </p:nvSpPr>
          <p:spPr>
            <a:xfrm>
              <a:off x="6630068" y="1340768"/>
              <a:ext cx="1296144" cy="16561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e 12"/>
            <p:cNvSpPr/>
            <p:nvPr/>
          </p:nvSpPr>
          <p:spPr>
            <a:xfrm>
              <a:off x="3923928" y="1340768"/>
              <a:ext cx="1296144" cy="16561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4" name="Segnaposto immagin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1" r="1301"/>
            <a:stretch>
              <a:fillRect/>
            </a:stretch>
          </p:blipFill>
          <p:spPr>
            <a:xfrm>
              <a:off x="1342321" y="1628800"/>
              <a:ext cx="996351" cy="102405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5" name="Segnaposto immagine 2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4" r="1394"/>
            <a:stretch>
              <a:fillRect/>
            </a:stretch>
          </p:blipFill>
          <p:spPr>
            <a:xfrm>
              <a:off x="4138239" y="1700808"/>
              <a:ext cx="870877" cy="8950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6" name="Segnaposto immagine 1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2" r="3702"/>
            <a:stretch>
              <a:fillRect/>
            </a:stretch>
          </p:blipFill>
          <p:spPr>
            <a:xfrm>
              <a:off x="6846092" y="1700808"/>
              <a:ext cx="895374" cy="9202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9" name="Segnaposto testo 8"/>
            <p:cNvSpPr txBox="1">
              <a:spLocks/>
            </p:cNvSpPr>
            <p:nvPr/>
          </p:nvSpPr>
          <p:spPr>
            <a:xfrm>
              <a:off x="873694" y="2996952"/>
              <a:ext cx="1872208" cy="798809"/>
            </a:xfrm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ヒラギノ角ゴ Pro W3" charset="-128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Geneva" pitchFamily="-112" charset="-128"/>
                  <a:cs typeface="Geneva" pitchFamily="-84" charset="-128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sz="200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Dietary approaches</a:t>
              </a:r>
              <a:endParaRPr lang="en-GB" sz="2000" dirty="0"/>
            </a:p>
          </p:txBody>
        </p:sp>
        <p:sp>
          <p:nvSpPr>
            <p:cNvPr id="20" name="Segnaposto testo 10"/>
            <p:cNvSpPr txBox="1">
              <a:spLocks/>
            </p:cNvSpPr>
            <p:nvPr/>
          </p:nvSpPr>
          <p:spPr>
            <a:xfrm>
              <a:off x="3761779" y="2996952"/>
              <a:ext cx="1620441" cy="504000"/>
            </a:xfrm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ヒラギノ角ゴ Pro W3" charset="-128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Geneva" pitchFamily="-112" charset="-128"/>
                  <a:cs typeface="Geneva" pitchFamily="-84" charset="-128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Ethycs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Segnaposto testo 11"/>
            <p:cNvSpPr txBox="1">
              <a:spLocks/>
            </p:cNvSpPr>
            <p:nvPr/>
          </p:nvSpPr>
          <p:spPr>
            <a:xfrm>
              <a:off x="6124184" y="2996952"/>
              <a:ext cx="2339189" cy="504000"/>
            </a:xfrm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ヒラギノ角ゴ Pro W3" charset="-128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Geneva" pitchFamily="-112" charset="-128"/>
                  <a:cs typeface="Geneva" pitchFamily="-84" charset="-128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Environmental</a:t>
              </a:r>
              <a:r>
                <a:rPr lang="it-IT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sustainability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923B2759-92AA-417F-9A2E-7E5AFCCF79C9}"/>
              </a:ext>
            </a:extLst>
          </p:cNvPr>
          <p:cNvGrpSpPr/>
          <p:nvPr/>
        </p:nvGrpSpPr>
        <p:grpSpPr>
          <a:xfrm>
            <a:off x="971234" y="4047541"/>
            <a:ext cx="7201532" cy="1264920"/>
            <a:chOff x="1015780" y="4043954"/>
            <a:chExt cx="7201532" cy="1264920"/>
          </a:xfrm>
        </p:grpSpPr>
        <p:pic>
          <p:nvPicPr>
            <p:cNvPr id="22" name="Immagine 2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5780" y="4043954"/>
              <a:ext cx="1865376" cy="1264920"/>
            </a:xfrm>
            <a:prstGeom prst="rect">
              <a:avLst/>
            </a:prstGeom>
          </p:spPr>
        </p:pic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6180" y="4043954"/>
              <a:ext cx="3601132" cy="1259821"/>
            </a:xfrm>
            <a:prstGeom prst="rect">
              <a:avLst/>
            </a:prstGeom>
          </p:spPr>
        </p:pic>
        <p:sp>
          <p:nvSpPr>
            <p:cNvPr id="24" name="Freccia a destra 23"/>
            <p:cNvSpPr/>
            <p:nvPr/>
          </p:nvSpPr>
          <p:spPr>
            <a:xfrm>
              <a:off x="3248028" y="4619265"/>
              <a:ext cx="1224136" cy="54599"/>
            </a:xfrm>
            <a:prstGeom prst="rightArrow">
              <a:avLst/>
            </a:prstGeom>
            <a:solidFill>
              <a:srgbClr val="0C346B"/>
            </a:solidFill>
            <a:ln>
              <a:solidFill>
                <a:srgbClr val="0C346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25" name="Segnaposto testo 10">
            <a:extLst>
              <a:ext uri="{FF2B5EF4-FFF2-40B4-BE49-F238E27FC236}">
                <a16:creationId xmlns:a16="http://schemas.microsoft.com/office/drawing/2014/main" id="{627F0DA2-BB31-40DA-9EAB-5ADDACA958A0}"/>
              </a:ext>
            </a:extLst>
          </p:cNvPr>
          <p:cNvSpPr txBox="1">
            <a:spLocks/>
          </p:cNvSpPr>
          <p:nvPr/>
        </p:nvSpPr>
        <p:spPr>
          <a:xfrm>
            <a:off x="107504" y="5583504"/>
            <a:ext cx="9001000" cy="504000"/>
          </a:xfr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-128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ヒラギノ角ゴ Pro W3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Geneva" pitchFamily="-112" charset="-128"/>
                <a:cs typeface="Geneva" pitchFamily="-8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56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46"/>
    </mc:Choice>
    <mc:Fallback xmlns="">
      <p:transition spd="slow" advTm="97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0" r="13775"/>
          <a:stretch/>
        </p:blipFill>
        <p:spPr>
          <a:xfrm>
            <a:off x="1303177" y="961746"/>
            <a:ext cx="6552728" cy="416931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14:cNvPr>
              <p14:cNvContentPartPr/>
              <p14:nvPr/>
            </p14:nvContentPartPr>
            <p14:xfrm>
              <a:off x="5451720" y="3235680"/>
              <a:ext cx="360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42720" y="32266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13" name="Rectangle 2">
            <a:extLst>
              <a:ext uri="{FF2B5EF4-FFF2-40B4-BE49-F238E27FC236}">
                <a16:creationId xmlns:a16="http://schemas.microsoft.com/office/drawing/2014/main" id="{C2AF556C-2DD6-46C0-B615-AE743BFF9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Chenopodin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</a:t>
            </a:r>
            <a:r>
              <a:rPr lang="it-IT" altLang="en-US" sz="2200" b="1" dirty="0" smtClean="0">
                <a:solidFill>
                  <a:srgbClr val="0C346B"/>
                </a:solidFill>
                <a:latin typeface="Trebuchet MS" panose="020B0603020202020204" pitchFamily="34" charset="0"/>
              </a:rPr>
              <a:t> </a:t>
            </a:r>
            <a:endParaRPr lang="it-IT" altLang="en-US" sz="2200" b="1" dirty="0">
              <a:solidFill>
                <a:srgbClr val="0C346B"/>
              </a:solidFill>
              <a:latin typeface="Trebuchet MS" panose="020B0603020202020204" pitchFamily="34" charset="0"/>
            </a:endParaRP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15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11"/>
    </mc:Choice>
    <mc:Fallback xmlns="">
      <p:transition spd="slow" advTm="171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movie2">
            <a:hlinkClick r:id="" action="ppaction://media"/>
            <a:extLst>
              <a:ext uri="{FF2B5EF4-FFF2-40B4-BE49-F238E27FC236}">
                <a16:creationId xmlns:a16="http://schemas.microsoft.com/office/drawing/2014/main" id="{61226045-D363-4C6C-9FBA-F9C4724CBE85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8000"/>
                </p14:media>
              </p:ext>
            </p:extLst>
          </p:nvPr>
        </p:nvPicPr>
        <p:blipFill rotWithShape="1">
          <a:blip r:embed="rId6"/>
          <a:srcRect l="14628" t="3454" r="11934" b="-816"/>
          <a:stretch/>
        </p:blipFill>
        <p:spPr>
          <a:xfrm>
            <a:off x="1674423" y="1178503"/>
            <a:ext cx="5795154" cy="4500993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9" name="CasellaDiTesto 8"/>
          <p:cNvSpPr txBox="1"/>
          <p:nvPr/>
        </p:nvSpPr>
        <p:spPr>
          <a:xfrm>
            <a:off x="112040" y="1103874"/>
            <a:ext cx="3019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Blue: </a:t>
            </a:r>
            <a:r>
              <a:rPr lang="it-IT" sz="1800" dirty="0" err="1"/>
              <a:t>chenopodin</a:t>
            </a:r>
            <a:r>
              <a:rPr lang="it-IT" sz="1800" dirty="0"/>
              <a:t> </a:t>
            </a:r>
            <a:r>
              <a:rPr lang="it-IT" sz="1800" dirty="0" err="1"/>
              <a:t>hexamer</a:t>
            </a:r>
            <a:endParaRPr lang="it-IT" sz="1800" dirty="0"/>
          </a:p>
          <a:p>
            <a:endParaRPr lang="it-IT" sz="1800" dirty="0"/>
          </a:p>
          <a:p>
            <a:endParaRPr lang="it-IT" sz="1800" dirty="0"/>
          </a:p>
          <a:p>
            <a:endParaRPr lang="it-IT" sz="18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48C5709-B695-4DC5-9582-0FB730EB1A8B}"/>
              </a:ext>
            </a:extLst>
          </p:cNvPr>
          <p:cNvSpPr txBox="1"/>
          <p:nvPr/>
        </p:nvSpPr>
        <p:spPr>
          <a:xfrm>
            <a:off x="5553940" y="1103873"/>
            <a:ext cx="3478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/>
              <a:t>Red: IL1RA </a:t>
            </a:r>
            <a:r>
              <a:rPr lang="it-IT" sz="1800" dirty="0" err="1"/>
              <a:t>homolog</a:t>
            </a:r>
            <a:r>
              <a:rPr lang="it-IT" sz="1800" dirty="0"/>
              <a:t> </a:t>
            </a:r>
            <a:r>
              <a:rPr lang="it-IT" sz="1800" dirty="0" err="1"/>
              <a:t>sequences</a:t>
            </a:r>
            <a:endParaRPr lang="it-IT" sz="1800" dirty="0"/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A422940E-2BB7-4DC9-BB2A-C5FB2B919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Chenopodin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</a:t>
            </a:r>
            <a:r>
              <a:rPr lang="it-IT" altLang="en-US" sz="2200" b="1" dirty="0" smtClean="0">
                <a:solidFill>
                  <a:srgbClr val="0C346B"/>
                </a:solidFill>
                <a:latin typeface="Trebuchet MS" panose="020B0603020202020204" pitchFamily="34" charset="0"/>
              </a:rPr>
              <a:t> </a:t>
            </a:r>
            <a:endParaRPr lang="it-IT" altLang="en-US" sz="2200" b="1" dirty="0">
              <a:solidFill>
                <a:srgbClr val="0C346B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63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04"/>
    </mc:Choice>
    <mc:Fallback xmlns="">
      <p:transition spd="slow" advTm="104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752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 isNarration="1"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33" objId="12"/>
        <p14:stopEvt time="10404" objId="12"/>
      </p14:showEvtLst>
    </p:ext>
  </p:extLs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14:cNvPr>
              <p14:cNvContentPartPr/>
              <p14:nvPr/>
            </p14:nvContentPartPr>
            <p14:xfrm>
              <a:off x="5451720" y="3235680"/>
              <a:ext cx="360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42720" y="32266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Conclusions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831816" y="1120222"/>
            <a:ext cx="78083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Role</a:t>
            </a:r>
            <a:r>
              <a:rPr lang="it-IT" sz="2000" dirty="0"/>
              <a:t> of </a:t>
            </a:r>
            <a:r>
              <a:rPr lang="it-IT" sz="2000" dirty="0" err="1"/>
              <a:t>pseudocereal</a:t>
            </a:r>
            <a:r>
              <a:rPr lang="it-IT" sz="2000" dirty="0"/>
              <a:t> </a:t>
            </a:r>
            <a:r>
              <a:rPr lang="it-IT" sz="2000" dirty="0" err="1"/>
              <a:t>proteins</a:t>
            </a:r>
            <a:r>
              <a:rPr lang="it-IT" sz="2000" dirty="0"/>
              <a:t> on human </a:t>
            </a:r>
            <a:r>
              <a:rPr lang="it-IT" sz="2000" dirty="0" err="1"/>
              <a:t>health</a:t>
            </a:r>
            <a:endParaRPr lang="it-IT" sz="2000" dirty="0"/>
          </a:p>
          <a:p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New </a:t>
            </a:r>
            <a:r>
              <a:rPr lang="it-IT" sz="2000" dirty="0" err="1"/>
              <a:t>possible</a:t>
            </a:r>
            <a:r>
              <a:rPr lang="it-IT" sz="2000" dirty="0"/>
              <a:t> </a:t>
            </a:r>
            <a:r>
              <a:rPr lang="it-IT" sz="2000" dirty="0" err="1"/>
              <a:t>applications</a:t>
            </a:r>
            <a:r>
              <a:rPr lang="it-IT" sz="2000" dirty="0"/>
              <a:t>: </a:t>
            </a:r>
            <a:r>
              <a:rPr lang="it-IT" sz="2000" dirty="0" err="1"/>
              <a:t>es.nutraceutical</a:t>
            </a:r>
            <a:r>
              <a:rPr lang="it-IT" sz="2000" dirty="0"/>
              <a:t> </a:t>
            </a:r>
            <a:r>
              <a:rPr lang="it-IT" sz="2000" dirty="0" err="1"/>
              <a:t>formulations</a:t>
            </a:r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Chenopodin</a:t>
            </a:r>
            <a:r>
              <a:rPr lang="it-IT" sz="2000" dirty="0"/>
              <a:t> </a:t>
            </a:r>
            <a:r>
              <a:rPr lang="it-IT" sz="2000" dirty="0" err="1" smtClean="0"/>
              <a:t>as</a:t>
            </a:r>
            <a:r>
              <a:rPr lang="it-IT" sz="2000" dirty="0" smtClean="0"/>
              <a:t> </a:t>
            </a:r>
            <a:r>
              <a:rPr lang="it-IT" sz="2000" dirty="0" err="1" smtClean="0"/>
              <a:t>adjuvant</a:t>
            </a:r>
            <a:r>
              <a:rPr lang="it-IT" sz="2000" dirty="0" smtClean="0"/>
              <a:t> in the treatment </a:t>
            </a:r>
            <a:r>
              <a:rPr lang="it-IT" sz="2000" dirty="0"/>
              <a:t>of </a:t>
            </a:r>
            <a:r>
              <a:rPr lang="it-IT" sz="2000" dirty="0" err="1"/>
              <a:t>autoinflammatory</a:t>
            </a:r>
            <a:r>
              <a:rPr lang="it-IT" sz="2000" dirty="0"/>
              <a:t> </a:t>
            </a:r>
            <a:r>
              <a:rPr lang="it-IT" sz="2000" dirty="0" err="1" smtClean="0"/>
              <a:t>disorders</a:t>
            </a:r>
            <a:r>
              <a:rPr lang="it-IT" sz="2000" dirty="0" smtClean="0"/>
              <a:t>?</a:t>
            </a:r>
            <a:endParaRPr lang="it-IT" sz="20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033AE8B-E493-47CC-9A32-9337C70D5A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1448" y="3645024"/>
            <a:ext cx="4039030" cy="172819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3429000"/>
            <a:ext cx="4572000" cy="1840616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7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30"/>
    </mc:Choice>
    <mc:Fallback xmlns="">
      <p:transition spd="slow" advTm="196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14:cNvPr>
              <p14:cNvContentPartPr/>
              <p14:nvPr/>
            </p14:nvContentPartPr>
            <p14:xfrm>
              <a:off x="5451720" y="3235680"/>
              <a:ext cx="360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42720" y="32266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5757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352897"/>
            <a:ext cx="9144000" cy="4524375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Chenopodin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</a:t>
            </a:r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molecular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docking  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Capraro</a:t>
            </a:r>
            <a:r>
              <a:rPr lang="it-IT" sz="1400" dirty="0"/>
              <a:t> et al </a:t>
            </a:r>
            <a:r>
              <a:rPr lang="it-IT" sz="1400" dirty="0" err="1"/>
              <a:t>Biomolecules</a:t>
            </a:r>
            <a:r>
              <a:rPr lang="it-IT" sz="1400" dirty="0"/>
              <a:t> 2020</a:t>
            </a:r>
            <a:endParaRPr lang="en-GB" sz="1400" dirty="0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783CA7CF-1086-4911-8148-37A087DF80D6}"/>
              </a:ext>
            </a:extLst>
          </p:cNvPr>
          <p:cNvGrpSpPr/>
          <p:nvPr/>
        </p:nvGrpSpPr>
        <p:grpSpPr>
          <a:xfrm>
            <a:off x="7236296" y="836712"/>
            <a:ext cx="1878803" cy="1956792"/>
            <a:chOff x="7236296" y="836712"/>
            <a:chExt cx="1878803" cy="1956792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28D85807-6550-8B45-BEFA-FC326622A2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/>
            </a:blip>
            <a:srcRect l="75620" r="1807" b="46716"/>
            <a:stretch/>
          </p:blipFill>
          <p:spPr>
            <a:xfrm>
              <a:off x="7236296" y="836712"/>
              <a:ext cx="1773381" cy="1956792"/>
            </a:xfrm>
            <a:prstGeom prst="rect">
              <a:avLst/>
            </a:prstGeom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47BCEE83-3EBE-4908-9D2A-23E7A6DF24EA}"/>
                </a:ext>
              </a:extLst>
            </p:cNvPr>
            <p:cNvSpPr txBox="1"/>
            <p:nvPr/>
          </p:nvSpPr>
          <p:spPr>
            <a:xfrm>
              <a:off x="8052918" y="933122"/>
              <a:ext cx="1062181" cy="2518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b="1" dirty="0" err="1">
                  <a:latin typeface="Trebuchet MS" panose="020B0603020202020204" pitchFamily="34" charset="0"/>
                </a:rPr>
                <a:t>Chenopodin</a:t>
              </a:r>
              <a:endParaRPr lang="en-GB" sz="12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164D9450-B370-4838-811F-87E863D5C90B}"/>
              </a:ext>
            </a:extLst>
          </p:cNvPr>
          <p:cNvGrpSpPr/>
          <p:nvPr/>
        </p:nvGrpSpPr>
        <p:grpSpPr>
          <a:xfrm>
            <a:off x="611560" y="1039737"/>
            <a:ext cx="1884685" cy="1550741"/>
            <a:chOff x="863469" y="1039737"/>
            <a:chExt cx="1884685" cy="1550741"/>
          </a:xfrm>
        </p:grpSpPr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C6686818-5152-4B97-A060-847DC8221100}"/>
                </a:ext>
              </a:extLst>
            </p:cNvPr>
            <p:cNvSpPr txBox="1"/>
            <p:nvPr/>
          </p:nvSpPr>
          <p:spPr>
            <a:xfrm>
              <a:off x="869448" y="1264956"/>
              <a:ext cx="842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>
                  <a:latin typeface="Trebuchet MS" panose="020B0603020202020204" pitchFamily="34" charset="0"/>
                </a:rPr>
                <a:t>IL-1</a:t>
              </a:r>
              <a:r>
                <a:rPr lang="el-GR" sz="1200" b="1" dirty="0">
                  <a:latin typeface="Trebuchet MS" panose="020B0603020202020204" pitchFamily="34" charset="0"/>
                </a:rPr>
                <a:t>β</a:t>
              </a:r>
              <a:endParaRPr lang="en-GB" sz="1200" b="1" dirty="0">
                <a:latin typeface="Trebuchet MS" panose="020B0603020202020204" pitchFamily="34" charset="0"/>
              </a:endParaRPr>
            </a:p>
          </p:txBody>
        </p:sp>
        <p:grpSp>
          <p:nvGrpSpPr>
            <p:cNvPr id="17" name="Gruppo 16">
              <a:extLst>
                <a:ext uri="{FF2B5EF4-FFF2-40B4-BE49-F238E27FC236}">
                  <a16:creationId xmlns:a16="http://schemas.microsoft.com/office/drawing/2014/main" id="{4C553ECD-3E4A-4DA6-9FF6-D86883B75309}"/>
                </a:ext>
              </a:extLst>
            </p:cNvPr>
            <p:cNvGrpSpPr/>
            <p:nvPr/>
          </p:nvGrpSpPr>
          <p:grpSpPr>
            <a:xfrm>
              <a:off x="863469" y="1039737"/>
              <a:ext cx="1884685" cy="1550741"/>
              <a:chOff x="541050" y="1039047"/>
              <a:chExt cx="1884685" cy="1550741"/>
            </a:xfrm>
          </p:grpSpPr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3A42577A-B13D-4EB1-AD90-B97FFFD611D5}"/>
                  </a:ext>
                </a:extLst>
              </p:cNvPr>
              <p:cNvSpPr txBox="1"/>
              <p:nvPr/>
            </p:nvSpPr>
            <p:spPr>
              <a:xfrm>
                <a:off x="1363554" y="1039047"/>
                <a:ext cx="1062181" cy="25181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1200" b="1" dirty="0" err="1">
                    <a:latin typeface="Trebuchet MS" panose="020B0603020202020204" pitchFamily="34" charset="0"/>
                  </a:rPr>
                  <a:t>Chenopodin</a:t>
                </a:r>
                <a:endParaRPr lang="en-GB" sz="1200" b="1" dirty="0">
                  <a:latin typeface="Trebuchet MS" panose="020B0603020202020204" pitchFamily="34" charset="0"/>
                </a:endParaRPr>
              </a:p>
            </p:txBody>
          </p:sp>
          <p:grpSp>
            <p:nvGrpSpPr>
              <p:cNvPr id="16" name="Gruppo 15">
                <a:extLst>
                  <a:ext uri="{FF2B5EF4-FFF2-40B4-BE49-F238E27FC236}">
                    <a16:creationId xmlns:a16="http://schemas.microsoft.com/office/drawing/2014/main" id="{18ED1EDD-09E2-42BD-AAE5-D2F9695C6D7D}"/>
                  </a:ext>
                </a:extLst>
              </p:cNvPr>
              <p:cNvGrpSpPr/>
              <p:nvPr/>
            </p:nvGrpSpPr>
            <p:grpSpPr>
              <a:xfrm>
                <a:off x="541050" y="1040427"/>
                <a:ext cx="1514764" cy="1549361"/>
                <a:chOff x="541050" y="1040427"/>
                <a:chExt cx="1514764" cy="1549361"/>
              </a:xfrm>
            </p:grpSpPr>
            <p:pic>
              <p:nvPicPr>
                <p:cNvPr id="7" name="Immagine 6">
                  <a:extLst>
                    <a:ext uri="{FF2B5EF4-FFF2-40B4-BE49-F238E27FC236}">
                      <a16:creationId xmlns:a16="http://schemas.microsoft.com/office/drawing/2014/main" id="{28D85807-6550-8B45-BEFA-FC326622A2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extLst/>
                </a:blip>
                <a:srcRect l="78441" t="57811" r="2277"/>
                <a:stretch/>
              </p:blipFill>
              <p:spPr>
                <a:xfrm>
                  <a:off x="541050" y="1040427"/>
                  <a:ext cx="1514764" cy="1549361"/>
                </a:xfrm>
                <a:prstGeom prst="rect">
                  <a:avLst/>
                </a:prstGeom>
              </p:spPr>
            </p:pic>
            <p:sp>
              <p:nvSpPr>
                <p:cNvPr id="15" name="Segno di moltiplicazione 14">
                  <a:extLst>
                    <a:ext uri="{FF2B5EF4-FFF2-40B4-BE49-F238E27FC236}">
                      <a16:creationId xmlns:a16="http://schemas.microsoft.com/office/drawing/2014/main" id="{A5EB7968-7D1A-4EF0-B14C-1FD4D060EA4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61952" y="1528476"/>
                  <a:ext cx="612000" cy="612000"/>
                </a:xfrm>
                <a:prstGeom prst="mathMultiply">
                  <a:avLst>
                    <a:gd name="adj1" fmla="val 6853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219100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1838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Background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2CC711DB-D1AA-47B7-BFE0-1D15350C7129}"/>
              </a:ext>
            </a:extLst>
          </p:cNvPr>
          <p:cNvGrpSpPr/>
          <p:nvPr/>
        </p:nvGrpSpPr>
        <p:grpSpPr>
          <a:xfrm>
            <a:off x="797993" y="1311293"/>
            <a:ext cx="7589679" cy="2454993"/>
            <a:chOff x="873694" y="1340768"/>
            <a:chExt cx="7589679" cy="2454993"/>
          </a:xfrm>
        </p:grpSpPr>
        <p:sp>
          <p:nvSpPr>
            <p:cNvPr id="5" name="Ovale 4"/>
            <p:cNvSpPr/>
            <p:nvPr/>
          </p:nvSpPr>
          <p:spPr>
            <a:xfrm>
              <a:off x="1187624" y="1340768"/>
              <a:ext cx="1296144" cy="16561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e 11"/>
            <p:cNvSpPr/>
            <p:nvPr/>
          </p:nvSpPr>
          <p:spPr>
            <a:xfrm>
              <a:off x="6630068" y="1340768"/>
              <a:ext cx="1296144" cy="16561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e 12"/>
            <p:cNvSpPr/>
            <p:nvPr/>
          </p:nvSpPr>
          <p:spPr>
            <a:xfrm>
              <a:off x="3923928" y="1340768"/>
              <a:ext cx="1296144" cy="16561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4" name="Segnaposto immagin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1" r="1301"/>
            <a:stretch>
              <a:fillRect/>
            </a:stretch>
          </p:blipFill>
          <p:spPr>
            <a:xfrm>
              <a:off x="1342321" y="1628800"/>
              <a:ext cx="996351" cy="102405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5" name="Segnaposto immagine 2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4" r="1394"/>
            <a:stretch>
              <a:fillRect/>
            </a:stretch>
          </p:blipFill>
          <p:spPr>
            <a:xfrm>
              <a:off x="4138239" y="1700808"/>
              <a:ext cx="870877" cy="8950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6" name="Segnaposto immagine 1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2" r="3702"/>
            <a:stretch>
              <a:fillRect/>
            </a:stretch>
          </p:blipFill>
          <p:spPr>
            <a:xfrm>
              <a:off x="6846092" y="1700808"/>
              <a:ext cx="895374" cy="9202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9" name="Segnaposto testo 8"/>
            <p:cNvSpPr txBox="1">
              <a:spLocks/>
            </p:cNvSpPr>
            <p:nvPr/>
          </p:nvSpPr>
          <p:spPr>
            <a:xfrm>
              <a:off x="873694" y="2996952"/>
              <a:ext cx="1872208" cy="798809"/>
            </a:xfrm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ヒラギノ角ゴ Pro W3" charset="-128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Geneva" pitchFamily="-112" charset="-128"/>
                  <a:cs typeface="Geneva" pitchFamily="-84" charset="-128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sz="200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Dietary approaches</a:t>
              </a:r>
              <a:endParaRPr lang="en-GB" sz="2000" dirty="0"/>
            </a:p>
          </p:txBody>
        </p:sp>
        <p:sp>
          <p:nvSpPr>
            <p:cNvPr id="20" name="Segnaposto testo 10"/>
            <p:cNvSpPr txBox="1">
              <a:spLocks/>
            </p:cNvSpPr>
            <p:nvPr/>
          </p:nvSpPr>
          <p:spPr>
            <a:xfrm>
              <a:off x="3761779" y="2996952"/>
              <a:ext cx="1620441" cy="504000"/>
            </a:xfrm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ヒラギノ角ゴ Pro W3" charset="-128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Geneva" pitchFamily="-112" charset="-128"/>
                  <a:cs typeface="Geneva" pitchFamily="-84" charset="-128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Ethycs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Segnaposto testo 11"/>
            <p:cNvSpPr txBox="1">
              <a:spLocks/>
            </p:cNvSpPr>
            <p:nvPr/>
          </p:nvSpPr>
          <p:spPr>
            <a:xfrm>
              <a:off x="6124184" y="2996952"/>
              <a:ext cx="2339189" cy="504000"/>
            </a:xfrm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ＭＳ Ｐゴシック" charset="-128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ヒラギノ角ゴ Pro W3" charset="-128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ヒラギノ角ゴ Pro W3" charset="-128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Geneva" pitchFamily="-112" charset="-128"/>
                  <a:cs typeface="Geneva" pitchFamily="-84" charset="-128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Environmental</a:t>
              </a:r>
              <a:r>
                <a:rPr lang="it-IT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sustainability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923B2759-92AA-417F-9A2E-7E5AFCCF79C9}"/>
              </a:ext>
            </a:extLst>
          </p:cNvPr>
          <p:cNvGrpSpPr/>
          <p:nvPr/>
        </p:nvGrpSpPr>
        <p:grpSpPr>
          <a:xfrm>
            <a:off x="971234" y="4047541"/>
            <a:ext cx="7201532" cy="1264920"/>
            <a:chOff x="1015780" y="4043954"/>
            <a:chExt cx="7201532" cy="1264920"/>
          </a:xfrm>
        </p:grpSpPr>
        <p:pic>
          <p:nvPicPr>
            <p:cNvPr id="22" name="Immagine 2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5780" y="4043954"/>
              <a:ext cx="1865376" cy="1264920"/>
            </a:xfrm>
            <a:prstGeom prst="rect">
              <a:avLst/>
            </a:prstGeom>
          </p:spPr>
        </p:pic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6180" y="4043954"/>
              <a:ext cx="3601132" cy="1259821"/>
            </a:xfrm>
            <a:prstGeom prst="rect">
              <a:avLst/>
            </a:prstGeom>
          </p:spPr>
        </p:pic>
        <p:sp>
          <p:nvSpPr>
            <p:cNvPr id="24" name="Freccia a destra 23"/>
            <p:cNvSpPr/>
            <p:nvPr/>
          </p:nvSpPr>
          <p:spPr>
            <a:xfrm>
              <a:off x="3248028" y="4619265"/>
              <a:ext cx="1224136" cy="54599"/>
            </a:xfrm>
            <a:prstGeom prst="rightArrow">
              <a:avLst/>
            </a:prstGeom>
            <a:solidFill>
              <a:srgbClr val="0C346B"/>
            </a:solidFill>
            <a:ln>
              <a:solidFill>
                <a:srgbClr val="0C346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25" name="Segnaposto testo 10">
            <a:extLst>
              <a:ext uri="{FF2B5EF4-FFF2-40B4-BE49-F238E27FC236}">
                <a16:creationId xmlns:a16="http://schemas.microsoft.com/office/drawing/2014/main" id="{627F0DA2-BB31-40DA-9EAB-5ADDACA958A0}"/>
              </a:ext>
            </a:extLst>
          </p:cNvPr>
          <p:cNvSpPr txBox="1">
            <a:spLocks/>
          </p:cNvSpPr>
          <p:nvPr/>
        </p:nvSpPr>
        <p:spPr>
          <a:xfrm>
            <a:off x="107504" y="5583504"/>
            <a:ext cx="9001000" cy="504000"/>
          </a:xfr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-128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ヒラギノ角ゴ Pro W3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Geneva" pitchFamily="-112" charset="-128"/>
                <a:cs typeface="Geneva" pitchFamily="-8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E4186EC-D800-4ED6-B548-B93820C30675}"/>
              </a:ext>
            </a:extLst>
          </p:cNvPr>
          <p:cNvSpPr txBox="1"/>
          <p:nvPr/>
        </p:nvSpPr>
        <p:spPr>
          <a:xfrm>
            <a:off x="2272318" y="5445224"/>
            <a:ext cx="4598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Nutraceutics</a:t>
            </a:r>
            <a:endParaRPr lang="it-IT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24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49"/>
    </mc:Choice>
    <mc:Fallback xmlns="">
      <p:transition spd="slow" advTm="273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14:cNvPr>
              <p14:cNvContentPartPr/>
              <p14:nvPr/>
            </p14:nvContentPartPr>
            <p14:xfrm>
              <a:off x="5451720" y="3235680"/>
              <a:ext cx="360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42720" y="32266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Background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24744"/>
            <a:ext cx="3391860" cy="1241757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987" y="1124743"/>
            <a:ext cx="3741231" cy="158417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28" y="3861048"/>
            <a:ext cx="5008560" cy="2217912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36" y="4152801"/>
            <a:ext cx="4572001" cy="1848971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601" y="2402832"/>
            <a:ext cx="4999588" cy="2260403"/>
          </a:xfrm>
          <a:prstGeom prst="rect">
            <a:avLst/>
          </a:prstGeom>
        </p:spPr>
      </p:pic>
      <p:pic>
        <p:nvPicPr>
          <p:cNvPr id="11" name="Audio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58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56"/>
    </mc:Choice>
    <mc:Fallback xmlns="">
      <p:transition spd="slow" advTm="324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/>
          <p:cNvSpPr txBox="1"/>
          <p:nvPr/>
        </p:nvSpPr>
        <p:spPr>
          <a:xfrm>
            <a:off x="2896309" y="2923276"/>
            <a:ext cx="3366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Protein</a:t>
            </a:r>
            <a:r>
              <a:rPr lang="it-IT" dirty="0"/>
              <a:t> </a:t>
            </a:r>
            <a:r>
              <a:rPr lang="it-IT" dirty="0" err="1"/>
              <a:t>fractionation</a:t>
            </a:r>
            <a:endParaRPr lang="en-GB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Experimental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set up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550" r="98800">
                        <a14:foregroundMark x1="77450" y1="27600" x2="77450" y2="27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990" y="1157192"/>
            <a:ext cx="1835696" cy="917848"/>
          </a:xfrm>
          <a:prstGeom prst="rect">
            <a:avLst/>
          </a:prstGeom>
        </p:spPr>
      </p:pic>
      <p:cxnSp>
        <p:nvCxnSpPr>
          <p:cNvPr id="9" name="Connettore 2 8"/>
          <p:cNvCxnSpPr/>
          <p:nvPr/>
        </p:nvCxnSpPr>
        <p:spPr>
          <a:xfrm flipH="1">
            <a:off x="3654990" y="3429000"/>
            <a:ext cx="720080" cy="504056"/>
          </a:xfrm>
          <a:prstGeom prst="straightConnector1">
            <a:avLst/>
          </a:prstGeom>
          <a:ln>
            <a:solidFill>
              <a:srgbClr val="0C346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742347" y="3429000"/>
            <a:ext cx="748339" cy="504056"/>
          </a:xfrm>
          <a:prstGeom prst="straightConnector1">
            <a:avLst/>
          </a:prstGeom>
          <a:ln>
            <a:solidFill>
              <a:srgbClr val="0C346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>
            <a:off x="4572000" y="2132856"/>
            <a:ext cx="838" cy="748279"/>
          </a:xfrm>
          <a:prstGeom prst="straightConnector1">
            <a:avLst/>
          </a:prstGeom>
          <a:ln>
            <a:solidFill>
              <a:srgbClr val="0C346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2267744" y="3846238"/>
            <a:ext cx="1475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Albumins</a:t>
            </a:r>
            <a:endParaRPr lang="en-GB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5490686" y="3846239"/>
            <a:ext cx="1529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Globulins</a:t>
            </a:r>
            <a:endParaRPr lang="en-GB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1931572" y="3395326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/>
              <a:t>Water </a:t>
            </a:r>
            <a:r>
              <a:rPr lang="it-IT" sz="1600" dirty="0" err="1"/>
              <a:t>extraction</a:t>
            </a:r>
            <a:endParaRPr lang="en-GB" sz="1600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5169468" y="3395326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Salt </a:t>
            </a:r>
            <a:r>
              <a:rPr lang="it-IT" sz="1600" dirty="0" err="1"/>
              <a:t>extraction</a:t>
            </a:r>
            <a:endParaRPr lang="en-GB" sz="16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6773831" y="4325742"/>
            <a:ext cx="1501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IEC </a:t>
            </a:r>
            <a:r>
              <a:rPr lang="it-IT" sz="1600" dirty="0"/>
              <a:t>pH 8</a:t>
            </a:r>
            <a:endParaRPr lang="en-GB" sz="1600" dirty="0"/>
          </a:p>
        </p:txBody>
      </p:sp>
      <p:cxnSp>
        <p:nvCxnSpPr>
          <p:cNvPr id="29" name="Connettore 2 28"/>
          <p:cNvCxnSpPr/>
          <p:nvPr/>
        </p:nvCxnSpPr>
        <p:spPr>
          <a:xfrm>
            <a:off x="6358070" y="4285135"/>
            <a:ext cx="14130" cy="512017"/>
          </a:xfrm>
          <a:prstGeom prst="straightConnector1">
            <a:avLst/>
          </a:prstGeom>
          <a:ln>
            <a:solidFill>
              <a:srgbClr val="0C346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>
            <a:off x="6594138" y="4307903"/>
            <a:ext cx="218047" cy="489249"/>
          </a:xfrm>
          <a:prstGeom prst="straightConnector1">
            <a:avLst/>
          </a:prstGeom>
          <a:ln>
            <a:solidFill>
              <a:srgbClr val="0C346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 flipH="1">
            <a:off x="5917792" y="4293590"/>
            <a:ext cx="218340" cy="503562"/>
          </a:xfrm>
          <a:prstGeom prst="straightConnector1">
            <a:avLst/>
          </a:prstGeom>
          <a:ln>
            <a:solidFill>
              <a:srgbClr val="0C346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5280093" y="4771025"/>
            <a:ext cx="644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/>
              <a:t>VLC</a:t>
            </a:r>
            <a:endParaRPr lang="en-GB" sz="1800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6049864" y="4771025"/>
            <a:ext cx="644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/>
              <a:t>LC</a:t>
            </a:r>
            <a:endParaRPr lang="en-GB" sz="1800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6681180" y="4771025"/>
            <a:ext cx="644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/>
              <a:t>HC</a:t>
            </a:r>
            <a:endParaRPr lang="en-GB" sz="1800" dirty="0"/>
          </a:p>
        </p:txBody>
      </p:sp>
      <p:pic>
        <p:nvPicPr>
          <p:cNvPr id="42" name="Immagine 41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728" b="88212" l="4004" r="932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14" t="12516" r="5409" b="9256"/>
          <a:stretch/>
        </p:blipFill>
        <p:spPr>
          <a:xfrm>
            <a:off x="5976155" y="1102188"/>
            <a:ext cx="2808313" cy="1800200"/>
          </a:xfrm>
          <a:prstGeom prst="rect">
            <a:avLst/>
          </a:prstGeom>
        </p:spPr>
      </p:pic>
      <p:sp>
        <p:nvSpPr>
          <p:cNvPr id="44" name="Parentesi graffa aperta 43"/>
          <p:cNvSpPr/>
          <p:nvPr/>
        </p:nvSpPr>
        <p:spPr>
          <a:xfrm rot="16200000">
            <a:off x="4563930" y="2772857"/>
            <a:ext cx="304173" cy="4896544"/>
          </a:xfrm>
          <a:prstGeom prst="leftBrace">
            <a:avLst/>
          </a:prstGeom>
          <a:ln>
            <a:solidFill>
              <a:srgbClr val="0C346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CasellaDiTesto 44"/>
          <p:cNvSpPr txBox="1"/>
          <p:nvPr/>
        </p:nvSpPr>
        <p:spPr>
          <a:xfrm>
            <a:off x="827584" y="5301208"/>
            <a:ext cx="7528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/>
              <a:t>Biological</a:t>
            </a:r>
            <a:r>
              <a:rPr lang="it-IT" sz="2000" dirty="0"/>
              <a:t> </a:t>
            </a:r>
            <a:r>
              <a:rPr lang="it-IT" sz="2000" dirty="0" err="1"/>
              <a:t>activities</a:t>
            </a:r>
            <a:endParaRPr lang="it-IT" sz="2000" dirty="0"/>
          </a:p>
          <a:p>
            <a:pPr algn="ctr"/>
            <a:r>
              <a:rPr lang="it-IT" sz="2000" dirty="0" err="1"/>
              <a:t>Antioxidant</a:t>
            </a:r>
            <a:r>
              <a:rPr lang="it-IT" sz="2000" dirty="0"/>
              <a:t>, </a:t>
            </a:r>
            <a:r>
              <a:rPr lang="it-IT" sz="2000" dirty="0" err="1"/>
              <a:t>trypsin-inhibitor</a:t>
            </a:r>
            <a:r>
              <a:rPr lang="it-IT" sz="2000" dirty="0"/>
              <a:t> and immune-</a:t>
            </a:r>
            <a:r>
              <a:rPr lang="it-IT" sz="2000" dirty="0" err="1"/>
              <a:t>modulatory</a:t>
            </a:r>
            <a:r>
              <a:rPr lang="it-IT" sz="2000" dirty="0"/>
              <a:t> </a:t>
            </a:r>
            <a:r>
              <a:rPr lang="it-IT" sz="2000" dirty="0" err="1"/>
              <a:t>activities</a:t>
            </a:r>
            <a:endParaRPr lang="en-GB" sz="2000" dirty="0"/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2BEEEDFD-DEF4-4844-8358-CABEAB5A96E0}"/>
              </a:ext>
            </a:extLst>
          </p:cNvPr>
          <p:cNvGrpSpPr/>
          <p:nvPr/>
        </p:nvGrpSpPr>
        <p:grpSpPr>
          <a:xfrm>
            <a:off x="1187624" y="935288"/>
            <a:ext cx="2088232" cy="1988840"/>
            <a:chOff x="1187624" y="935288"/>
            <a:chExt cx="2088232" cy="1988840"/>
          </a:xfrm>
        </p:grpSpPr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935288"/>
              <a:ext cx="1989752" cy="1988840"/>
            </a:xfrm>
            <a:prstGeom prst="rect">
              <a:avLst/>
            </a:prstGeom>
          </p:spPr>
        </p:pic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B98F1AC2-DED8-45BE-A6F1-3233C93FE133}"/>
                </a:ext>
              </a:extLst>
            </p:cNvPr>
            <p:cNvSpPr/>
            <p:nvPr/>
          </p:nvSpPr>
          <p:spPr>
            <a:xfrm>
              <a:off x="2896309" y="2287398"/>
              <a:ext cx="379547" cy="3495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" name="CasellaDiTesto 3"/>
          <p:cNvSpPr txBox="1"/>
          <p:nvPr/>
        </p:nvSpPr>
        <p:spPr>
          <a:xfrm>
            <a:off x="509408" y="116677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Buckwheat</a:t>
            </a:r>
            <a:endParaRPr lang="en-GB" sz="1600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3491880" y="1124744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Quinoa</a:t>
            </a:r>
            <a:endParaRPr lang="en-GB" sz="1600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5558910" y="1124744"/>
            <a:ext cx="110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Amaranth</a:t>
            </a:r>
            <a:endParaRPr lang="en-GB" sz="1600" dirty="0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20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48"/>
    </mc:Choice>
    <mc:Fallback xmlns="">
      <p:transition spd="slow" advTm="465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Antioxidant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</a:t>
            </a:r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activity</a:t>
            </a:r>
            <a:endParaRPr lang="it-IT" altLang="en-US" sz="2200" b="1" dirty="0">
              <a:solidFill>
                <a:srgbClr val="0C346B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Capraro</a:t>
            </a:r>
            <a:r>
              <a:rPr lang="it-IT" sz="1400" dirty="0"/>
              <a:t> et al </a:t>
            </a:r>
            <a:r>
              <a:rPr lang="it-IT" sz="1400" dirty="0" err="1"/>
              <a:t>Int</a:t>
            </a:r>
            <a:r>
              <a:rPr lang="it-IT" sz="1400" dirty="0"/>
              <a:t>. J. </a:t>
            </a:r>
            <a:r>
              <a:rPr lang="it-IT" sz="1400" dirty="0" err="1"/>
              <a:t>Mol</a:t>
            </a:r>
            <a:r>
              <a:rPr lang="it-IT" sz="1400" dirty="0"/>
              <a:t>. Sci. 2021</a:t>
            </a:r>
            <a:endParaRPr lang="en-GB" sz="14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539552" y="503599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/>
              <a:t>Antiox</a:t>
            </a:r>
            <a:r>
              <a:rPr lang="en-GB" sz="1800" dirty="0"/>
              <a:t> activity: All albumin, buckwheat VLC and LC, and quinoa VLC fractions</a:t>
            </a:r>
          </a:p>
          <a:p>
            <a:endParaRPr lang="en-GB" sz="1800" dirty="0"/>
          </a:p>
          <a:p>
            <a:r>
              <a:rPr lang="it-IT" sz="1800" dirty="0"/>
              <a:t>AA </a:t>
            </a:r>
            <a:r>
              <a:rPr lang="it-IT" sz="1800" dirty="0" err="1"/>
              <a:t>possibly</a:t>
            </a:r>
            <a:r>
              <a:rPr lang="it-IT" sz="1800" dirty="0"/>
              <a:t> </a:t>
            </a:r>
            <a:r>
              <a:rPr lang="it-IT" sz="1800" dirty="0" err="1"/>
              <a:t>involved</a:t>
            </a:r>
            <a:r>
              <a:rPr lang="it-IT" sz="1800" dirty="0"/>
              <a:t> in redox </a:t>
            </a:r>
            <a:r>
              <a:rPr lang="it-IT" sz="1800" dirty="0" err="1"/>
              <a:t>reactions</a:t>
            </a:r>
            <a:endParaRPr lang="en-GB" sz="18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792" y="955029"/>
            <a:ext cx="7138678" cy="4013287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6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875"/>
    </mc:Choice>
    <mc:Fallback xmlns="">
      <p:transition spd="slow" advTm="578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4860032" y="2010205"/>
            <a:ext cx="35283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Serine </a:t>
            </a:r>
            <a:r>
              <a:rPr lang="it-IT" sz="2000" dirty="0" err="1"/>
              <a:t>proteases</a:t>
            </a:r>
            <a:r>
              <a:rPr lang="it-IT" sz="2000" dirty="0"/>
              <a:t> </a:t>
            </a:r>
            <a:r>
              <a:rPr lang="it-IT" sz="2000" dirty="0" err="1"/>
              <a:t>act</a:t>
            </a:r>
            <a:r>
              <a:rPr lang="it-IT" sz="2000" dirty="0"/>
              <a:t> on immune </a:t>
            </a:r>
            <a:r>
              <a:rPr lang="it-IT" sz="2000" dirty="0" err="1"/>
              <a:t>system</a:t>
            </a:r>
            <a:r>
              <a:rPr lang="it-IT" sz="2000" dirty="0"/>
              <a:t> and </a:t>
            </a:r>
            <a:r>
              <a:rPr lang="it-IT" sz="2000" dirty="0" err="1"/>
              <a:t>inflammatory</a:t>
            </a:r>
            <a:r>
              <a:rPr lang="it-IT" sz="2000" dirty="0"/>
              <a:t> </a:t>
            </a:r>
            <a:r>
              <a:rPr lang="it-IT" sz="2000" dirty="0" err="1"/>
              <a:t>response</a:t>
            </a:r>
            <a:endParaRPr lang="it-IT" sz="2000" dirty="0"/>
          </a:p>
          <a:p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Anomalous</a:t>
            </a:r>
            <a:r>
              <a:rPr lang="it-IT" sz="2000" dirty="0"/>
              <a:t> </a:t>
            </a:r>
            <a:r>
              <a:rPr lang="it-IT" sz="2000" dirty="0" err="1"/>
              <a:t>functioning</a:t>
            </a:r>
            <a:r>
              <a:rPr lang="it-IT" sz="2000" dirty="0"/>
              <a:t>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it-IT" sz="2000" dirty="0" smtClean="0"/>
              <a:t> </a:t>
            </a:r>
            <a:r>
              <a:rPr lang="it-IT" sz="2000" dirty="0" err="1"/>
              <a:t>disease</a:t>
            </a:r>
            <a:r>
              <a:rPr lang="it-IT" sz="2000" dirty="0"/>
              <a:t> and </a:t>
            </a:r>
            <a:r>
              <a:rPr lang="it-IT" sz="2000" dirty="0" err="1"/>
              <a:t>inflammation</a:t>
            </a:r>
            <a:endParaRPr lang="it-IT" sz="2000" dirty="0"/>
          </a:p>
          <a:p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Inhibition</a:t>
            </a:r>
            <a:r>
              <a:rPr lang="it-IT" sz="2000" dirty="0"/>
              <a:t> </a:t>
            </a:r>
            <a:r>
              <a:rPr lang="it-IT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it-IT" sz="2000" dirty="0" smtClean="0"/>
              <a:t> </a:t>
            </a:r>
            <a:r>
              <a:rPr lang="it-IT" sz="2000" dirty="0" err="1"/>
              <a:t>prevention</a:t>
            </a:r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Trypsin-inhibitor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</a:t>
            </a:r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activity</a:t>
            </a:r>
            <a:endParaRPr lang="it-IT" altLang="en-US" sz="2200" b="1" dirty="0">
              <a:solidFill>
                <a:srgbClr val="0C346B"/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Capraro</a:t>
            </a:r>
            <a:r>
              <a:rPr lang="it-IT" sz="1400" dirty="0"/>
              <a:t> et al </a:t>
            </a:r>
            <a:r>
              <a:rPr lang="it-IT" sz="1400" dirty="0" err="1"/>
              <a:t>Int</a:t>
            </a:r>
            <a:r>
              <a:rPr lang="it-IT" sz="1400" dirty="0"/>
              <a:t>. J. </a:t>
            </a:r>
            <a:r>
              <a:rPr lang="it-IT" sz="1400" dirty="0" err="1"/>
              <a:t>Mol</a:t>
            </a:r>
            <a:r>
              <a:rPr lang="it-IT" sz="1400" dirty="0"/>
              <a:t>. Sci. 2021</a:t>
            </a:r>
            <a:endParaRPr lang="en-GB" sz="1400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362136"/>
              </p:ext>
            </p:extLst>
          </p:nvPr>
        </p:nvGraphicFramePr>
        <p:xfrm>
          <a:off x="755576" y="1166556"/>
          <a:ext cx="4104455" cy="4387965"/>
        </p:xfrm>
        <a:graphic>
          <a:graphicData uri="http://schemas.openxmlformats.org/drawingml/2006/table">
            <a:tbl>
              <a:tblPr/>
              <a:tblGrid>
                <a:gridCol w="1477605">
                  <a:extLst>
                    <a:ext uri="{9D8B030D-6E8A-4147-A177-3AD203B41FA5}">
                      <a16:colId xmlns:a16="http://schemas.microsoft.com/office/drawing/2014/main" val="2699025320"/>
                    </a:ext>
                  </a:extLst>
                </a:gridCol>
                <a:gridCol w="1313425">
                  <a:extLst>
                    <a:ext uri="{9D8B030D-6E8A-4147-A177-3AD203B41FA5}">
                      <a16:colId xmlns:a16="http://schemas.microsoft.com/office/drawing/2014/main" val="1332041068"/>
                    </a:ext>
                  </a:extLst>
                </a:gridCol>
                <a:gridCol w="1313425">
                  <a:extLst>
                    <a:ext uri="{9D8B030D-6E8A-4147-A177-3AD203B41FA5}">
                      <a16:colId xmlns:a16="http://schemas.microsoft.com/office/drawing/2014/main" val="582874876"/>
                    </a:ext>
                  </a:extLst>
                </a:gridCol>
              </a:tblGrid>
              <a:tr h="290228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Inhibition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951825"/>
                  </a:ext>
                </a:extLst>
              </a:tr>
              <a:tr h="29022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Quinoa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Albumins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++++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1905356"/>
                  </a:ext>
                </a:extLst>
              </a:tr>
              <a:tr h="2781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VLC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+++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1601761"/>
                  </a:ext>
                </a:extLst>
              </a:tr>
              <a:tr h="2781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549461"/>
                  </a:ext>
                </a:extLst>
              </a:tr>
              <a:tr h="2781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626741"/>
                  </a:ext>
                </a:extLst>
              </a:tr>
              <a:tr h="32650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Amaranth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Albumins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n.d.</a:t>
                      </a:r>
                      <a:r>
                        <a:rPr lang="en-GB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814882"/>
                  </a:ext>
                </a:extLst>
              </a:tr>
              <a:tr h="2902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VLC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354406"/>
                  </a:ext>
                </a:extLst>
              </a:tr>
              <a:tr h="2902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504109"/>
                  </a:ext>
                </a:extLst>
              </a:tr>
              <a:tr h="2902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3662049"/>
                  </a:ext>
                </a:extLst>
              </a:tr>
              <a:tr h="29022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Buckwheat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Albumins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7006852"/>
                  </a:ext>
                </a:extLst>
              </a:tr>
              <a:tr h="2902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VLC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++++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385733"/>
                  </a:ext>
                </a:extLst>
              </a:tr>
              <a:tr h="2902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++++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222486"/>
                  </a:ext>
                </a:extLst>
              </a:tr>
              <a:tr h="3023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9034815"/>
                  </a:ext>
                </a:extLst>
              </a:tr>
              <a:tr h="3023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n.d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.: not determined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2111127"/>
                  </a:ext>
                </a:extLst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611560" y="5763996"/>
            <a:ext cx="31683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+ </a:t>
            </a:r>
            <a:r>
              <a:rPr lang="it-IT" sz="1100" dirty="0" err="1"/>
              <a:t>correspond</a:t>
            </a:r>
            <a:r>
              <a:rPr lang="it-IT" sz="1100" dirty="0"/>
              <a:t> to </a:t>
            </a:r>
            <a:r>
              <a:rPr lang="it-IT" sz="1100" dirty="0" err="1"/>
              <a:t>approximately</a:t>
            </a:r>
            <a:r>
              <a:rPr lang="it-IT" sz="1100" dirty="0"/>
              <a:t> 20% </a:t>
            </a:r>
            <a:r>
              <a:rPr lang="it-IT" sz="1100" dirty="0" err="1"/>
              <a:t>inhibition</a:t>
            </a:r>
            <a:endParaRPr lang="en-GB" sz="1100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17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809"/>
    </mc:Choice>
    <mc:Fallback xmlns="">
      <p:transition spd="slow" advTm="658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14:cNvPr>
              <p14:cNvContentPartPr/>
              <p14:nvPr/>
            </p14:nvContentPartPr>
            <p14:xfrm>
              <a:off x="5451720" y="3235680"/>
              <a:ext cx="360" cy="36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06B2F362-B555-6B4A-8AD9-E2F982A714E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42720" y="322668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Immune-</a:t>
            </a:r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modulatory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</a:t>
            </a:r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activity</a:t>
            </a:r>
            <a:endParaRPr lang="it-IT" altLang="en-US" sz="2200" b="1" dirty="0">
              <a:solidFill>
                <a:srgbClr val="0C346B"/>
              </a:solidFill>
              <a:latin typeface="Trebuchet MS" panose="020B0603020202020204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1" y="974325"/>
            <a:ext cx="7337441" cy="396684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Capraro</a:t>
            </a:r>
            <a:r>
              <a:rPr lang="it-IT" sz="1400" dirty="0"/>
              <a:t> et al </a:t>
            </a:r>
            <a:r>
              <a:rPr lang="it-IT" sz="1400" dirty="0" err="1"/>
              <a:t>Int</a:t>
            </a:r>
            <a:r>
              <a:rPr lang="it-IT" sz="1400" dirty="0"/>
              <a:t>. J. </a:t>
            </a:r>
            <a:r>
              <a:rPr lang="it-IT" sz="1400" dirty="0" err="1"/>
              <a:t>Mol</a:t>
            </a:r>
            <a:r>
              <a:rPr lang="it-IT" sz="1400" dirty="0"/>
              <a:t>. Sci. 2021</a:t>
            </a:r>
            <a:endParaRPr lang="en-GB" sz="1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183" b="89881" l="8613" r="94161">
                        <a14:foregroundMark x1="20876" y1="45040" x2="20876" y2="45040"/>
                        <a14:foregroundMark x1="92409" y1="7341" x2="92409" y2="7341"/>
                        <a14:foregroundMark x1="92409" y1="6944" x2="94161" y2="21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509729"/>
            <a:ext cx="1957360" cy="1440160"/>
          </a:xfrm>
          <a:prstGeom prst="rect">
            <a:avLst/>
          </a:prstGeom>
        </p:spPr>
      </p:pic>
      <p:sp>
        <p:nvSpPr>
          <p:cNvPr id="9" name="Connettore 8"/>
          <p:cNvSpPr/>
          <p:nvPr/>
        </p:nvSpPr>
        <p:spPr>
          <a:xfrm flipV="1">
            <a:off x="7318968" y="1171550"/>
            <a:ext cx="139469" cy="144016"/>
          </a:xfrm>
          <a:prstGeom prst="flowChartConnector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nettore 10"/>
          <p:cNvSpPr/>
          <p:nvPr/>
        </p:nvSpPr>
        <p:spPr>
          <a:xfrm flipV="1">
            <a:off x="7318968" y="1451198"/>
            <a:ext cx="139469" cy="14401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sellaDiTesto 11"/>
          <p:cNvSpPr txBox="1"/>
          <p:nvPr/>
        </p:nvSpPr>
        <p:spPr>
          <a:xfrm>
            <a:off x="7445691" y="1132643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Caco-2 </a:t>
            </a:r>
            <a:r>
              <a:rPr lang="it-IT" sz="1000" dirty="0" err="1"/>
              <a:t>cells</a:t>
            </a:r>
            <a:r>
              <a:rPr lang="it-IT" sz="1000" dirty="0"/>
              <a:t> with IL-1</a:t>
            </a:r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endParaRPr lang="en-GB" sz="10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434645" y="1403583"/>
            <a:ext cx="17519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Caco-2 </a:t>
            </a:r>
            <a:r>
              <a:rPr lang="it-IT" sz="1000" dirty="0" err="1"/>
              <a:t>cells</a:t>
            </a:r>
            <a:r>
              <a:rPr lang="it-IT" sz="1000" dirty="0"/>
              <a:t> </a:t>
            </a:r>
            <a:r>
              <a:rPr lang="it-IT" sz="1000" dirty="0" err="1"/>
              <a:t>withouth</a:t>
            </a:r>
            <a:r>
              <a:rPr lang="it-IT" sz="1000" dirty="0"/>
              <a:t> IL-1</a:t>
            </a:r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endParaRPr lang="en-GB" sz="10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395536" y="5406208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/>
              <a:t>Quinoa</a:t>
            </a:r>
            <a:r>
              <a:rPr lang="it-IT" sz="1800" dirty="0"/>
              <a:t> </a:t>
            </a:r>
            <a:r>
              <a:rPr lang="it-IT" sz="1800" dirty="0" err="1"/>
              <a:t>fractions</a:t>
            </a:r>
            <a:r>
              <a:rPr lang="it-IT" sz="1800" dirty="0"/>
              <a:t> </a:t>
            </a:r>
            <a:r>
              <a:rPr lang="it-IT" sz="1800" dirty="0" err="1"/>
              <a:t>possess</a:t>
            </a:r>
            <a:r>
              <a:rPr lang="it-IT" sz="1800" dirty="0"/>
              <a:t> a </a:t>
            </a:r>
            <a:r>
              <a:rPr lang="it-IT" sz="1800" dirty="0" err="1"/>
              <a:t>higher</a:t>
            </a:r>
            <a:r>
              <a:rPr lang="it-IT" sz="1800" dirty="0"/>
              <a:t> anti-</a:t>
            </a:r>
            <a:r>
              <a:rPr lang="it-IT" sz="1800" dirty="0" err="1"/>
              <a:t>inflammatory</a:t>
            </a:r>
            <a:r>
              <a:rPr lang="it-IT" sz="1800" dirty="0"/>
              <a:t> </a:t>
            </a:r>
            <a:r>
              <a:rPr lang="it-IT" sz="1800" dirty="0" err="1"/>
              <a:t>potential</a:t>
            </a:r>
            <a:endParaRPr lang="en-GB" sz="1800" dirty="0"/>
          </a:p>
        </p:txBody>
      </p:sp>
      <p:pic>
        <p:nvPicPr>
          <p:cNvPr id="15" name="Audio 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7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167"/>
    </mc:Choice>
    <mc:Fallback xmlns="">
      <p:transition spd="slow" advTm="531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CC858C1B-F481-424C-AB21-5685021E77D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41000"/>
                    </a14:imgEffect>
                  </a14:imgLayer>
                </a14:imgProps>
              </a:ext>
            </a:extLst>
          </a:blip>
          <a:srcRect r="7120" b="6297"/>
          <a:stretch/>
        </p:blipFill>
        <p:spPr bwMode="auto">
          <a:xfrm>
            <a:off x="1331640" y="973673"/>
            <a:ext cx="6131725" cy="2879755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A4C50722-D6D2-3B47-82E7-DECF22EB2E9B}"/>
              </a:ext>
            </a:extLst>
          </p:cNvPr>
          <p:cNvGrpSpPr/>
          <p:nvPr/>
        </p:nvGrpSpPr>
        <p:grpSpPr>
          <a:xfrm>
            <a:off x="755576" y="6240580"/>
            <a:ext cx="720080" cy="617419"/>
            <a:chOff x="1835696" y="6240580"/>
            <a:chExt cx="720080" cy="617419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070FE26-B770-7745-B9C8-4B4AD8D92196}"/>
                </a:ext>
              </a:extLst>
            </p:cNvPr>
            <p:cNvSpPr/>
            <p:nvPr/>
          </p:nvSpPr>
          <p:spPr>
            <a:xfrm>
              <a:off x="1835696" y="6261468"/>
              <a:ext cx="720080" cy="596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2DBEA79A-4CAF-5447-9D93-2D3DB77F7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75165" y="6240580"/>
              <a:ext cx="436595" cy="598659"/>
            </a:xfrm>
            <a:prstGeom prst="rect">
              <a:avLst/>
            </a:prstGeom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27584" y="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Quinoa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</a:t>
            </a:r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globulins</a:t>
            </a:r>
            <a:r>
              <a:rPr lang="it-IT" altLang="en-US" sz="2200" b="1" dirty="0">
                <a:solidFill>
                  <a:srgbClr val="0C346B"/>
                </a:solidFill>
                <a:latin typeface="Trebuchet MS" panose="020B0603020202020204" pitchFamily="34" charset="0"/>
              </a:rPr>
              <a:t> - </a:t>
            </a:r>
            <a:r>
              <a:rPr lang="it-IT" altLang="en-US" sz="2200" b="1" dirty="0" err="1">
                <a:solidFill>
                  <a:srgbClr val="0C346B"/>
                </a:solidFill>
                <a:latin typeface="Trebuchet MS" panose="020B0603020202020204" pitchFamily="34" charset="0"/>
              </a:rPr>
              <a:t>Chenopodin</a:t>
            </a:r>
            <a:endParaRPr lang="it-IT" altLang="en-US" sz="2200" b="1" dirty="0">
              <a:solidFill>
                <a:srgbClr val="0C346B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948385" y="3770736"/>
            <a:ext cx="8069443" cy="115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/>
              <a:t>Two </a:t>
            </a:r>
            <a:r>
              <a:rPr lang="it-IT" sz="1600" dirty="0" err="1"/>
              <a:t>main</a:t>
            </a:r>
            <a:r>
              <a:rPr lang="it-IT" sz="1600" dirty="0"/>
              <a:t> group of </a:t>
            </a:r>
            <a:r>
              <a:rPr lang="it-IT" sz="1600" dirty="0" err="1"/>
              <a:t>polypeptides</a:t>
            </a:r>
            <a:r>
              <a:rPr lang="it-IT" sz="1600" dirty="0"/>
              <a:t> with </a:t>
            </a:r>
            <a:r>
              <a:rPr lang="it-IT" sz="1600" dirty="0" err="1"/>
              <a:t>Mr</a:t>
            </a:r>
            <a:r>
              <a:rPr lang="it-IT" sz="1600" dirty="0"/>
              <a:t> 35-37 and 22-25 </a:t>
            </a:r>
            <a:r>
              <a:rPr lang="it-IT" sz="1600" dirty="0" err="1"/>
              <a:t>kDa</a:t>
            </a:r>
            <a:endParaRPr lang="it-IT" sz="160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/>
              <a:t>Mass </a:t>
            </a:r>
            <a:r>
              <a:rPr lang="it-IT" sz="1600" dirty="0" err="1"/>
              <a:t>spectrometry</a:t>
            </a:r>
            <a:r>
              <a:rPr lang="it-IT" sz="1600" dirty="0"/>
              <a:t> </a:t>
            </a:r>
            <a:r>
              <a:rPr lang="it-IT" sz="1600" dirty="0" err="1"/>
              <a:t>analyses</a:t>
            </a:r>
            <a:r>
              <a:rPr lang="it-IT" sz="1600" dirty="0"/>
              <a:t> </a:t>
            </a:r>
            <a:r>
              <a:rPr lang="it-IT" sz="1600" dirty="0" err="1"/>
              <a:t>assigned</a:t>
            </a:r>
            <a:r>
              <a:rPr lang="it-IT" sz="1600" dirty="0"/>
              <a:t> </a:t>
            </a:r>
            <a:r>
              <a:rPr lang="it-IT" sz="1600" dirty="0" err="1"/>
              <a:t>proteins</a:t>
            </a:r>
            <a:r>
              <a:rPr lang="it-IT" sz="1600" dirty="0"/>
              <a:t> to the 11-13S </a:t>
            </a:r>
            <a:r>
              <a:rPr lang="it-IT" sz="1600" dirty="0" err="1"/>
              <a:t>globulin</a:t>
            </a:r>
            <a:r>
              <a:rPr lang="it-IT" sz="1600" dirty="0"/>
              <a:t> family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 err="1"/>
              <a:t>Different</a:t>
            </a:r>
            <a:r>
              <a:rPr lang="it-IT" sz="1600" dirty="0"/>
              <a:t> </a:t>
            </a:r>
            <a:r>
              <a:rPr lang="it-IT" sz="1600" b="1" dirty="0" err="1"/>
              <a:t>isoforms</a:t>
            </a:r>
            <a:r>
              <a:rPr lang="it-IT" sz="1600" dirty="0"/>
              <a:t> of the </a:t>
            </a:r>
            <a:r>
              <a:rPr lang="it-IT" sz="1600" dirty="0" err="1"/>
              <a:t>same</a:t>
            </a:r>
            <a:r>
              <a:rPr lang="it-IT" sz="1600" dirty="0"/>
              <a:t> </a:t>
            </a:r>
            <a:r>
              <a:rPr lang="it-IT" sz="1600" dirty="0" err="1"/>
              <a:t>protein</a:t>
            </a:r>
            <a:endParaRPr lang="en-GB" sz="16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6300192" y="5965213"/>
            <a:ext cx="291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Capraro</a:t>
            </a:r>
            <a:r>
              <a:rPr lang="it-IT" sz="1400" dirty="0"/>
              <a:t> et al </a:t>
            </a:r>
            <a:r>
              <a:rPr lang="it-IT" sz="1400" dirty="0" err="1"/>
              <a:t>Biomolecules</a:t>
            </a:r>
            <a:r>
              <a:rPr lang="it-IT" sz="1400" dirty="0"/>
              <a:t> 2020</a:t>
            </a:r>
            <a:endParaRPr lang="en-GB" sz="14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6006F0C-E117-4693-BC98-7B6E9F2A13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94369" y="4999717"/>
            <a:ext cx="6206266" cy="1237595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42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481"/>
    </mc:Choice>
    <mc:Fallback xmlns="">
      <p:transition spd="slow" advTm="414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Ateneo</Template>
  <TotalTime>1645</TotalTime>
  <Words>510</Words>
  <Application>Microsoft Office PowerPoint</Application>
  <PresentationFormat>Presentazione su schermo (4:3)</PresentationFormat>
  <Paragraphs>191</Paragraphs>
  <Slides>24</Slides>
  <Notes>15</Notes>
  <HiddenSlides>0</HiddenSlides>
  <MMClips>23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24</vt:i4>
      </vt:variant>
    </vt:vector>
  </HeadingPairs>
  <TitlesOfParts>
    <vt:vector size="33" baseType="lpstr">
      <vt:lpstr>ＭＳ Ｐゴシック</vt:lpstr>
      <vt:lpstr>Arial</vt:lpstr>
      <vt:lpstr>Calibri</vt:lpstr>
      <vt:lpstr>Geneva</vt:lpstr>
      <vt:lpstr>Times New Roman</vt:lpstr>
      <vt:lpstr>Trebuchet MS</vt:lpstr>
      <vt:lpstr>ヒラギノ角ゴ Pro W3</vt:lpstr>
      <vt:lpstr>Tema di Office</vt:lpstr>
      <vt:lpstr>2_Tema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Giuditta</dc:creator>
  <cp:keywords/>
  <dc:description/>
  <cp:lastModifiedBy>Giuditta</cp:lastModifiedBy>
  <cp:revision>140</cp:revision>
  <dcterms:created xsi:type="dcterms:W3CDTF">2021-03-29T08:48:51Z</dcterms:created>
  <dcterms:modified xsi:type="dcterms:W3CDTF">2021-04-13T14:15:08Z</dcterms:modified>
  <cp:category/>
</cp:coreProperties>
</file>