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  <p:sldMasterId id="2147483652" r:id="rId2"/>
    <p:sldMasterId id="2147483685" r:id="rId3"/>
    <p:sldMasterId id="2147483697" r:id="rId4"/>
    <p:sldMasterId id="2147483709" r:id="rId5"/>
  </p:sldMasterIdLst>
  <p:notesMasterIdLst>
    <p:notesMasterId r:id="rId25"/>
  </p:notesMasterIdLst>
  <p:handoutMasterIdLst>
    <p:handoutMasterId r:id="rId26"/>
  </p:handoutMasterIdLst>
  <p:sldIdLst>
    <p:sldId id="256" r:id="rId6"/>
    <p:sldId id="257" r:id="rId7"/>
    <p:sldId id="268" r:id="rId8"/>
    <p:sldId id="258" r:id="rId9"/>
    <p:sldId id="269" r:id="rId10"/>
    <p:sldId id="280" r:id="rId11"/>
    <p:sldId id="270" r:id="rId12"/>
    <p:sldId id="271" r:id="rId13"/>
    <p:sldId id="281" r:id="rId14"/>
    <p:sldId id="272" r:id="rId15"/>
    <p:sldId id="273" r:id="rId16"/>
    <p:sldId id="274" r:id="rId17"/>
    <p:sldId id="282" r:id="rId18"/>
    <p:sldId id="275" r:id="rId19"/>
    <p:sldId id="276" r:id="rId20"/>
    <p:sldId id="277" r:id="rId21"/>
    <p:sldId id="278" r:id="rId22"/>
    <p:sldId id="283" r:id="rId23"/>
    <p:sldId id="279" r:id="rId24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2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0FEF7-063E-B243-9988-325901A2B04C}" type="datetimeFigureOut">
              <a:t>09/08/15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CACF3-82B5-AC4A-94B2-D17638CA5AD9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26063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739C9-D6E9-B842-8108-7FB19473D804}" type="datetimeFigureOut">
              <a:t>09/08/15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BD16C-4FE9-7C41-8CA9-B471F9B23A80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9931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30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02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162675" y="44450"/>
            <a:ext cx="2028825" cy="54102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" y="44450"/>
            <a:ext cx="5934075" cy="54102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503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447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5798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68323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3400" y="1333500"/>
            <a:ext cx="4114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00600" y="1333500"/>
            <a:ext cx="4114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5592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737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0381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626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416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967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666587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074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19900" y="44450"/>
            <a:ext cx="2095500" cy="540385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44450"/>
            <a:ext cx="6134100" cy="540385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618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70150" y="3213100"/>
            <a:ext cx="6597650" cy="590550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it-IT" noProof="0" smtClean="0"/>
              <a:t>Fare clic per modificare stile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2781300"/>
            <a:ext cx="6883400" cy="4191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</a:p>
        </p:txBody>
      </p:sp>
      <p:pic>
        <p:nvPicPr>
          <p:cNvPr id="4100" name="Picture 4" descr="A_PP_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5588" cy="162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392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27081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495550" y="3009900"/>
            <a:ext cx="3552825" cy="118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00775" y="3009900"/>
            <a:ext cx="3552825" cy="118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5021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40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836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70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9309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203840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661183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72167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299450" y="2362200"/>
            <a:ext cx="1943100" cy="18288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470150" y="2362200"/>
            <a:ext cx="5676900" cy="18288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06359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3008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967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9309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" y="133985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91000" y="133985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0591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0323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0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" y="133985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91000" y="133985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0591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4959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483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4576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0287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162675" y="44450"/>
            <a:ext cx="2028825" cy="54102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" y="44450"/>
            <a:ext cx="5934075" cy="54102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5039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4476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57981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683238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3400" y="1333500"/>
            <a:ext cx="4114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00600" y="1333500"/>
            <a:ext cx="4114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55928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73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0323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03811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6268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41660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666587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0742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19900" y="44450"/>
            <a:ext cx="2095500" cy="540385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44450"/>
            <a:ext cx="6134100" cy="540385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61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0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49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4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45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4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_barra orizz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1100"/>
            <a:ext cx="9145588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45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339850"/>
            <a:ext cx="8077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3246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42424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42424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42424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42424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9950" y="4445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333500"/>
            <a:ext cx="8382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914400" y="914400"/>
            <a:ext cx="8229600" cy="0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9221" name="Picture 5" descr="A_barra_Ver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69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42424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42424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42424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42424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0150" y="23622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5550" y="3009900"/>
            <a:ext cx="72580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3076" name="Picture 4" descr="A_barra orizz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1100"/>
            <a:ext cx="9145588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i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_barra orizz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1100"/>
            <a:ext cx="9145588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45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339850"/>
            <a:ext cx="8077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324600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it-IT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2424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2424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42424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42424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9950" y="4445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333500"/>
            <a:ext cx="8382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914400" y="914400"/>
            <a:ext cx="8229600" cy="0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9221" name="Picture 5" descr="A_barra_Vert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69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71B50"/>
          </a:solidFill>
          <a:latin typeface="Trebuchet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2424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2424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42424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42424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42424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Relationship Id="rId3" Type="http://schemas.openxmlformats.org/officeDocument/2006/relationships/hyperlink" Target="http://www.bancocomun.org/capsulas/93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granda.com/index.php/id/74/claves/granda-gijon-biblioteca-libros-asociacion-vecinos" TargetMode="External"/><Relationship Id="rId4" Type="http://schemas.openxmlformats.org/officeDocument/2006/relationships/hyperlink" Target="http://www.pacobas.com/lavoz/biblio.php" TargetMode="External"/><Relationship Id="rId5" Type="http://schemas.openxmlformats.org/officeDocument/2006/relationships/hyperlink" Target="http://www.rtvcyl.es/Noticia/3EDB8BFA-FEC6-DB50-B5D299719ED02EB1/16072014/vecinos/valdorria/crean/biblioteca/algunas/donaciones/rajoy/hollande/obama" TargetMode="External"/><Relationship Id="rId6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vparquegoya.es/instalacione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hyperlink" Target="file://localhost/Users/Fabio/Dropbox/Biblioteche%20condominiali/immagini/Goya%20Saragozza/Instalaciones%20%7C%20Asociaci%C3%B3n%20de%20Vecinos%20Parque%20Goya.webarchive" TargetMode="External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vparquegoya.es/instalacione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Fabio/Dropbox/Biblioteche%20condominiali/immagini/Santo%20Tomas%20Gijon/LIBRO%20DE%20REGISTRO%20POR%20SIGNATURAS.pdf" TargetMode="External"/><Relationship Id="rId4" Type="http://schemas.openxmlformats.org/officeDocument/2006/relationships/image" Target="../media/image12.gif"/><Relationship Id="rId5" Type="http://schemas.openxmlformats.org/officeDocument/2006/relationships/hyperlink" Target="file://localhost/Users/Fabio/Dropbox/Biblioteche%20condominiali/immagini/Santo%20Tomas%20Gijon/SantoTomasDeGranda.png" TargetMode="External"/><Relationship Id="rId6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vgranda.com/index.php/id/74/claves/granda-gijon-biblioteca-libros-asociacion-vecinos" TargetMode="Externa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acebook.com/BibliotecaRembrandt12" TargetMode="External"/><Relationship Id="rId3" Type="http://schemas.openxmlformats.org/officeDocument/2006/relationships/hyperlink" Target="https://www.facebook.com/groups/470774679633062/?fref=ts" TargetMode="External"/><Relationship Id="rId4" Type="http://schemas.openxmlformats.org/officeDocument/2006/relationships/hyperlink" Target="http://www.t-l.it/demo/socialbook/" TargetMode="External"/><Relationship Id="rId5" Type="http://schemas.openxmlformats.org/officeDocument/2006/relationships/hyperlink" Target="http://comune-info.net/2013/10/biblioteca-condomini-conviviali/" TargetMode="External"/><Relationship Id="rId6" Type="http://schemas.openxmlformats.org/officeDocument/2006/relationships/hyperlink" Target="https://www.facebook.com/BibliotecaCondominialeAlCortile/photos_stream?ref=page_internal" TargetMode="External"/><Relationship Id="rId7" Type="http://schemas.openxmlformats.org/officeDocument/2006/relationships/image" Target="../media/image13.gif"/><Relationship Id="rId8" Type="http://schemas.openxmlformats.org/officeDocument/2006/relationships/image" Target="../media/image22.jpg"/><Relationship Id="rId9" Type="http://schemas.openxmlformats.org/officeDocument/2006/relationships/image" Target="../media/image23.jpg"/><Relationship Id="rId10" Type="http://schemas.openxmlformats.org/officeDocument/2006/relationships/hyperlink" Target="file://localhost/Users/Fabio/Dropbox/Biblioteche%20condominiali/immagini/Social%20Book/Presentazione%20Social%20Book.webarchiv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Fabio/Dropbox/Biblioteche%20condominiali/immagini/Social%20Book/Presentazione%20Social%20Book.webarchive" TargetMode="External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Fabio/Dropbox/Biblioteche%20condominiali/immagini/usa/One57%20library.png" TargetMode="External"/><Relationship Id="rId4" Type="http://schemas.openxmlformats.org/officeDocument/2006/relationships/hyperlink" Target="file://localhost/Users/Fabio/Dropbox/Biblioteche%20condominiali/immagini/usa/One57building.png" TargetMode="External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ne57.com/%23!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37842" y="3486203"/>
            <a:ext cx="5306158" cy="640863"/>
          </a:xfrm>
        </p:spPr>
        <p:txBody>
          <a:bodyPr/>
          <a:lstStyle/>
          <a:p>
            <a:r>
              <a:rPr lang="it-IT"/>
              <a:t>Bibliotecas vecinales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74342" y="6159523"/>
            <a:ext cx="3176466" cy="419100"/>
          </a:xfrm>
        </p:spPr>
        <p:txBody>
          <a:bodyPr/>
          <a:lstStyle/>
          <a:p>
            <a:r>
              <a:rPr lang="it-IT"/>
              <a:t>Fabio Venuda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08219"/>
            <a:ext cx="3638252" cy="1734038"/>
          </a:xfrm>
          <a:prstGeom prst="rect">
            <a:avLst/>
          </a:prstGeom>
        </p:spPr>
      </p:pic>
      <p:sp>
        <p:nvSpPr>
          <p:cNvPr id="6" name="Titolo 1"/>
          <p:cNvSpPr txBox="1">
            <a:spLocks/>
          </p:cNvSpPr>
          <p:nvPr/>
        </p:nvSpPr>
        <p:spPr bwMode="auto">
          <a:xfrm>
            <a:off x="2927095" y="4816534"/>
            <a:ext cx="5306158" cy="62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it-IT"/>
              <a:t>Biblioteche condominiali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 bwMode="auto">
          <a:xfrm>
            <a:off x="2163816" y="2141332"/>
            <a:ext cx="5306158" cy="6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it-IT"/>
              <a:t>Buildings with libraries</a:t>
            </a:r>
          </a:p>
        </p:txBody>
      </p:sp>
    </p:spTree>
    <p:extLst>
      <p:ext uri="{BB962C8B-B14F-4D97-AF65-F5344CB8AC3E}">
        <p14:creationId xmlns:p14="http://schemas.microsoft.com/office/powerpoint/2010/main" val="354725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08170" y="0"/>
            <a:ext cx="5454418" cy="990600"/>
          </a:xfrm>
        </p:spPr>
        <p:txBody>
          <a:bodyPr/>
          <a:lstStyle/>
          <a:p>
            <a:r>
              <a:rPr lang="it-IT"/>
              <a:t>Buildings with libraries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0513" y="923539"/>
            <a:ext cx="8077200" cy="5469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/>
              <a:t>Condominium = piccolo paese</a:t>
            </a:r>
          </a:p>
          <a:p>
            <a:pPr marL="0" indent="0">
              <a:buNone/>
            </a:pPr>
            <a:r>
              <a:rPr lang="it-IT" sz="1900"/>
              <a:t>piscina, tennis, salone per feste con cucina, meeting r.</a:t>
            </a:r>
            <a:br>
              <a:rPr lang="it-IT" sz="1900"/>
            </a:br>
            <a:r>
              <a:rPr lang="it-IT" sz="1900"/>
              <a:t>negozio alimentari, tintoria, parrucchiere e</a:t>
            </a:r>
          </a:p>
          <a:p>
            <a:pPr marL="0" indent="0">
              <a:buNone/>
            </a:pPr>
            <a:r>
              <a:rPr lang="it-IT" sz="1900"/>
              <a:t>biblioteca</a:t>
            </a:r>
          </a:p>
          <a:p>
            <a:pPr marL="0" indent="0">
              <a:buNone/>
            </a:pPr>
            <a:r>
              <a:rPr lang="it-IT"/>
              <a:t>Belvedere – Arlington – Virginia</a:t>
            </a:r>
          </a:p>
          <a:p>
            <a:endParaRPr lang="it-IT"/>
          </a:p>
          <a:p>
            <a:endParaRPr lang="it-IT"/>
          </a:p>
          <a:p>
            <a:endParaRPr lang="it-IT"/>
          </a:p>
          <a:p>
            <a:pPr marL="0" indent="0">
              <a:buNone/>
            </a:pPr>
            <a:r>
              <a:rPr lang="it-IT"/>
              <a:t>	</a:t>
            </a:r>
          </a:p>
          <a:p>
            <a:pPr lvl="1"/>
            <a:endParaRPr lang="it-IT"/>
          </a:p>
        </p:txBody>
      </p:sp>
      <p:pic>
        <p:nvPicPr>
          <p:cNvPr id="4" name="Immagine 3" descr="img_14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515" y="3534890"/>
            <a:ext cx="3810309" cy="2857732"/>
          </a:xfrm>
          <a:prstGeom prst="rect">
            <a:avLst/>
          </a:prstGeom>
        </p:spPr>
      </p:pic>
      <p:pic>
        <p:nvPicPr>
          <p:cNvPr id="5" name="Immagine 4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418" y="0"/>
            <a:ext cx="3039582" cy="4052776"/>
          </a:xfrm>
          <a:prstGeom prst="rect">
            <a:avLst/>
          </a:prstGeom>
        </p:spPr>
      </p:pic>
      <p:pic>
        <p:nvPicPr>
          <p:cNvPr id="6" name="Immagine 5" descr="belv-read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6499"/>
            <a:ext cx="2943515" cy="247255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962588" y="4303059"/>
            <a:ext cx="218141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libri e gestione a cura dei residenti</a:t>
            </a:r>
          </a:p>
        </p:txBody>
      </p:sp>
      <p:pic>
        <p:nvPicPr>
          <p:cNvPr id="8" name="Immagine 7" descr="usafla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923539" cy="9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38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35529" y="14941"/>
            <a:ext cx="6459750" cy="990600"/>
          </a:xfrm>
        </p:spPr>
        <p:txBody>
          <a:bodyPr/>
          <a:lstStyle/>
          <a:p>
            <a:r>
              <a:rPr lang="it-IT"/>
              <a:t>Bibliotecas Vecinal</a:t>
            </a:r>
          </a:p>
        </p:txBody>
      </p:sp>
      <p:pic>
        <p:nvPicPr>
          <p:cNvPr id="6" name="Segnaposto contenuto 4" descr="SPAN002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2" b="11792"/>
          <a:stretch>
            <a:fillRect/>
          </a:stretch>
        </p:blipFill>
        <p:spPr>
          <a:xfrm>
            <a:off x="419100" y="44450"/>
            <a:ext cx="974981" cy="496688"/>
          </a:xfrm>
        </p:spPr>
      </p:pic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80025" y="1048950"/>
            <a:ext cx="8077200" cy="4867755"/>
          </a:xfrm>
        </p:spPr>
        <p:txBody>
          <a:bodyPr/>
          <a:lstStyle/>
          <a:p>
            <a:r>
              <a:rPr lang="it-IT"/>
              <a:t>1</a:t>
            </a:r>
            <a:r>
              <a:rPr lang="it-IT" baseline="30000"/>
              <a:t>a</a:t>
            </a:r>
            <a:r>
              <a:rPr lang="it-IT"/>
              <a:t> biblioteca autogestionada por los vecinos</a:t>
            </a:r>
          </a:p>
          <a:p>
            <a:pPr lvl="1"/>
            <a:r>
              <a:rPr lang="it-IT" sz="2400"/>
              <a:t>Calle Palencia 45 Barcelona</a:t>
            </a:r>
          </a:p>
          <a:p>
            <a:pPr lvl="1"/>
            <a:r>
              <a:rPr lang="it-IT" sz="2400"/>
              <a:t>2008</a:t>
            </a:r>
          </a:p>
          <a:p>
            <a:pPr lvl="1"/>
            <a:r>
              <a:rPr lang="it-IT" sz="2400"/>
              <a:t>da libri abbandonati all’idea di una biblioteca</a:t>
            </a:r>
          </a:p>
          <a:p>
            <a:pPr lvl="1"/>
            <a:r>
              <a:rPr lang="it-IT" sz="2400"/>
              <a:t>stanza comune all’ingresso del condominio</a:t>
            </a:r>
          </a:p>
          <a:p>
            <a:pPr lvl="1"/>
            <a:r>
              <a:rPr lang="it-IT" sz="2400"/>
              <a:t>inizio 500 libri ora 2000</a:t>
            </a:r>
          </a:p>
          <a:p>
            <a:pPr lvl="1"/>
            <a:r>
              <a:rPr lang="it-IT" sz="2400"/>
              <a:t>elenco cartaceo dei libri </a:t>
            </a:r>
          </a:p>
          <a:p>
            <a:pPr lvl="1"/>
            <a:r>
              <a:rPr lang="it-IT" sz="2400"/>
              <a:t>ogni vicino ha chiave della biblioteca, prende e registra il prestito</a:t>
            </a:r>
          </a:p>
          <a:p>
            <a:pPr lvl="1"/>
            <a:r>
              <a:rPr lang="it-IT" sz="2400"/>
              <a:t>migliorati i rapporti interpersonali</a:t>
            </a:r>
          </a:p>
          <a:p>
            <a:pPr lvl="1"/>
            <a:r>
              <a:rPr lang="it-IT" sz="2400"/>
              <a:t>ampliare l’offerta con scambio di cose necessarie</a:t>
            </a:r>
          </a:p>
          <a:p>
            <a:pPr lvl="1"/>
            <a:endParaRPr lang="it-IT" sz="2400"/>
          </a:p>
          <a:p>
            <a:pPr lvl="1"/>
            <a:endParaRPr lang="it-IT" sz="2400"/>
          </a:p>
          <a:p>
            <a:pPr lvl="1"/>
            <a:endParaRPr lang="it-IT" sz="2400"/>
          </a:p>
          <a:p>
            <a:pPr lvl="1"/>
            <a:endParaRPr lang="it-IT" sz="2400"/>
          </a:p>
          <a:p>
            <a:pPr lvl="1"/>
            <a:endParaRPr lang="it-IT" sz="2400"/>
          </a:p>
          <a:p>
            <a:pPr lvl="1"/>
            <a:endParaRPr lang="it-IT" sz="2400"/>
          </a:p>
          <a:p>
            <a:pPr lvl="1"/>
            <a:endParaRPr lang="it-IT" sz="2400"/>
          </a:p>
          <a:p>
            <a:pPr lvl="1"/>
            <a:r>
              <a:rPr lang="it-IT">
                <a:hlinkClick r:id="rId3"/>
              </a:rPr>
              <a:t>video</a:t>
            </a:r>
            <a:r>
              <a:rPr lang="it-IT"/>
              <a:t>   http://www.bancocomun.org/capsulas/93/</a:t>
            </a:r>
          </a:p>
          <a:p>
            <a:pPr lvl="1"/>
            <a:endParaRPr lang="it-IT"/>
          </a:p>
        </p:txBody>
      </p:sp>
      <p:pic>
        <p:nvPicPr>
          <p:cNvPr id="8" name="Immagine 7" descr="SPAN00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5529" cy="75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90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65412" y="44450"/>
            <a:ext cx="7978588" cy="990600"/>
          </a:xfrm>
        </p:spPr>
        <p:txBody>
          <a:bodyPr/>
          <a:lstStyle/>
          <a:p>
            <a:r>
              <a:rPr lang="it-IT"/>
              <a:t>bibliotecas de las “</a:t>
            </a:r>
            <a:r>
              <a:rPr lang="it-IT">
                <a:solidFill>
                  <a:srgbClr val="0000FF"/>
                </a:solidFill>
              </a:rPr>
              <a:t>Asociaciónes de Vecinos</a:t>
            </a:r>
            <a:r>
              <a:rPr lang="it-IT"/>
              <a:t>”</a:t>
            </a:r>
            <a:br>
              <a:rPr lang="it-IT"/>
            </a:b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>
                <a:solidFill>
                  <a:srgbClr val="0000FF"/>
                </a:solidFill>
              </a:rPr>
              <a:t>Asociación de Vecinos</a:t>
            </a:r>
            <a:endParaRPr lang="it-IT"/>
          </a:p>
          <a:p>
            <a:r>
              <a:rPr lang="it-IT"/>
              <a:t>organizzazione delle persone che vivono in una comunità </a:t>
            </a:r>
          </a:p>
          <a:p>
            <a:pPr lvl="1"/>
            <a:r>
              <a:rPr lang="it-IT"/>
              <a:t>quartiere, villaggio o altra forma di raggruppamento urbano</a:t>
            </a:r>
          </a:p>
          <a:p>
            <a:pPr lvl="1"/>
            <a:r>
              <a:rPr lang="it-IT">
                <a:solidFill>
                  <a:srgbClr val="0000FF"/>
                </a:solidFill>
              </a:rPr>
              <a:t>legalmente riconosciute </a:t>
            </a:r>
            <a:r>
              <a:rPr lang="it-IT"/>
              <a:t>come istituzione per </a:t>
            </a:r>
            <a:r>
              <a:rPr lang="it-IT" u="sng">
                <a:solidFill>
                  <a:srgbClr val="0000FF"/>
                </a:solidFill>
              </a:rPr>
              <a:t>partecipare alla vita pubblica</a:t>
            </a:r>
            <a:r>
              <a:rPr lang="it-IT"/>
              <a:t> e il raggiungimento di obiettivi comuni</a:t>
            </a:r>
          </a:p>
          <a:p>
            <a:pPr lvl="1"/>
            <a:r>
              <a:rPr lang="it-IT"/>
              <a:t>per ottenere lo sviluppo e il miglioramento della qualità della vita della comunità in tutti i settori:</a:t>
            </a:r>
          </a:p>
          <a:p>
            <a:pPr lvl="2"/>
            <a:r>
              <a:rPr lang="it-IT"/>
              <a:t>la pianificazione urbana, l'istruzione, la mobilità, la salute, l'ambiente, la libertà sociale, e così via. </a:t>
            </a:r>
          </a:p>
          <a:p>
            <a:pPr lvl="1"/>
            <a:r>
              <a:rPr lang="it-IT"/>
              <a:t>Spesso hanno una dimensione </a:t>
            </a:r>
            <a:r>
              <a:rPr lang="it-IT" b="1"/>
              <a:t>parrocchiale</a:t>
            </a:r>
            <a:r>
              <a:rPr lang="it-IT"/>
              <a:t> e fanno riferimento alla parrocchia anche per gli spazi</a:t>
            </a:r>
          </a:p>
          <a:p>
            <a:endParaRPr lang="it-IT"/>
          </a:p>
        </p:txBody>
      </p:sp>
      <p:pic>
        <p:nvPicPr>
          <p:cNvPr id="4" name="Immagine 3" descr="SPAN00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5529" cy="75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62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>
                <a:hlinkClick r:id="rId2"/>
              </a:rPr>
              <a:t>Parque Goya </a:t>
            </a:r>
            <a:r>
              <a:rPr lang="it-IT"/>
              <a:t>(Saragozza) – 2013</a:t>
            </a:r>
          </a:p>
          <a:p>
            <a:r>
              <a:rPr lang="it-IT">
                <a:hlinkClick r:id="rId3"/>
              </a:rPr>
              <a:t>Santa Tomas de Granda </a:t>
            </a:r>
            <a:r>
              <a:rPr lang="it-IT"/>
              <a:t>(Gijon) – 2011</a:t>
            </a:r>
          </a:p>
          <a:p>
            <a:r>
              <a:rPr lang="it-IT">
                <a:hlinkClick r:id="rId4"/>
              </a:rPr>
              <a:t>La Voz</a:t>
            </a:r>
            <a:r>
              <a:rPr lang="it-IT"/>
              <a:t>, barrio de La Florida (Alicante) – 2011</a:t>
            </a:r>
          </a:p>
          <a:p>
            <a:r>
              <a:rPr lang="it-IT">
                <a:hlinkClick r:id="rId5"/>
              </a:rPr>
              <a:t>Valdorria</a:t>
            </a:r>
            <a:r>
              <a:rPr lang="it-IT"/>
              <a:t>, Leon - 2014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 bwMode="auto">
          <a:xfrm>
            <a:off x="1165412" y="44450"/>
            <a:ext cx="7978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it-IT"/>
              <a:t>bibliotecas de las “</a:t>
            </a:r>
            <a:r>
              <a:rPr lang="it-IT">
                <a:solidFill>
                  <a:srgbClr val="0000FF"/>
                </a:solidFill>
              </a:rPr>
              <a:t>Asociaciónes de Vecinos</a:t>
            </a:r>
            <a:r>
              <a:rPr lang="it-IT"/>
              <a:t>”</a:t>
            </a:r>
            <a:br>
              <a:rPr lang="it-IT"/>
            </a:br>
            <a:endParaRPr lang="it-IT"/>
          </a:p>
        </p:txBody>
      </p:sp>
      <p:pic>
        <p:nvPicPr>
          <p:cNvPr id="5" name="Immagine 4" descr="SPAN00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5529" cy="75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199" y="1035049"/>
            <a:ext cx="8754035" cy="4896597"/>
          </a:xfrm>
        </p:spPr>
        <p:txBody>
          <a:bodyPr/>
          <a:lstStyle/>
          <a:p>
            <a:r>
              <a:rPr lang="it-IT"/>
              <a:t>Associacion de Vecinos </a:t>
            </a:r>
            <a:r>
              <a:rPr lang="it-IT">
                <a:hlinkClick r:id="rId2"/>
              </a:rPr>
              <a:t>Parque Goya </a:t>
            </a:r>
            <a:r>
              <a:rPr lang="it-IT"/>
              <a:t>(Saragozza) - 2013</a:t>
            </a:r>
          </a:p>
          <a:p>
            <a:pPr lvl="1"/>
            <a:r>
              <a:rPr lang="it-IT"/>
              <a:t>il quartiere mancava di qualsiasi servizio culturale </a:t>
            </a:r>
          </a:p>
          <a:p>
            <a:pPr lvl="1"/>
            <a:r>
              <a:rPr lang="it-IT"/>
              <a:t>BiblioBus suppliva appena a questa carenza</a:t>
            </a:r>
          </a:p>
          <a:p>
            <a:pPr lvl="1"/>
            <a:r>
              <a:rPr lang="it-IT" b="1"/>
              <a:t>una necessità culturale</a:t>
            </a:r>
            <a:r>
              <a:rPr lang="it-IT"/>
              <a:t> che ha costretto i vicini entrare in azione</a:t>
            </a:r>
            <a:r>
              <a:rPr lang="it-IT">
                <a:effectLst/>
              </a:rPr>
              <a:t> </a:t>
            </a:r>
          </a:p>
          <a:p>
            <a:pPr lvl="1"/>
            <a:r>
              <a:rPr lang="it-IT"/>
              <a:t>mezza dozzina di persone completamente all'oscuro di come si sarebbe dovuta creare una biblioteca</a:t>
            </a:r>
            <a:r>
              <a:rPr lang="it-IT">
                <a:effectLst/>
              </a:rPr>
              <a:t> </a:t>
            </a:r>
          </a:p>
          <a:p>
            <a:pPr lvl="1"/>
            <a:r>
              <a:rPr lang="it-IT"/>
              <a:t>nei locali della </a:t>
            </a:r>
            <a:r>
              <a:rPr lang="it-IT" u="sng"/>
              <a:t>parrocchia</a:t>
            </a:r>
            <a:r>
              <a:rPr lang="it-IT"/>
              <a:t> </a:t>
            </a:r>
          </a:p>
          <a:p>
            <a:pPr lvl="1"/>
            <a:r>
              <a:rPr lang="it-IT"/>
              <a:t>ca. 4000 libri donazioni di abitanti del quartiere e della città</a:t>
            </a:r>
            <a:endParaRPr lang="it-IT">
              <a:effectLst/>
            </a:endParaRPr>
          </a:p>
          <a:p>
            <a:pPr lvl="1"/>
            <a:r>
              <a:rPr lang="it-IT"/>
              <a:t>programma di gestione, software per la catalogazione e computer</a:t>
            </a:r>
            <a:r>
              <a:rPr lang="it-IT">
                <a:effectLst/>
              </a:rPr>
              <a:t> </a:t>
            </a:r>
          </a:p>
          <a:p>
            <a:pPr lvl="1"/>
            <a:r>
              <a:rPr lang="it-IT"/>
              <a:t>collocazione per genere (N AGU mal)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 bwMode="auto">
          <a:xfrm>
            <a:off x="1165412" y="44450"/>
            <a:ext cx="7978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it-IT"/>
              <a:t>bibliotecas de las “</a:t>
            </a:r>
            <a:r>
              <a:rPr lang="it-IT">
                <a:solidFill>
                  <a:srgbClr val="0000FF"/>
                </a:solidFill>
              </a:rPr>
              <a:t>Asociaciónes de Vecinos</a:t>
            </a:r>
            <a:r>
              <a:rPr lang="it-IT"/>
              <a:t>”</a:t>
            </a:r>
            <a:br>
              <a:rPr lang="it-IT"/>
            </a:br>
            <a:endParaRPr lang="it-IT"/>
          </a:p>
        </p:txBody>
      </p:sp>
      <p:pic>
        <p:nvPicPr>
          <p:cNvPr id="5" name="Immagine 4" descr="SPAN0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5529" cy="757019"/>
          </a:xfrm>
          <a:prstGeom prst="rect">
            <a:avLst/>
          </a:prstGeom>
        </p:spPr>
      </p:pic>
      <p:pic>
        <p:nvPicPr>
          <p:cNvPr id="6" name="Immagine 5" descr="cropped-cabecera-web-ok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5" y="4890310"/>
            <a:ext cx="6499413" cy="136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8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199" y="1035049"/>
            <a:ext cx="9067801" cy="5285421"/>
          </a:xfrm>
        </p:spPr>
        <p:txBody>
          <a:bodyPr/>
          <a:lstStyle/>
          <a:p>
            <a:r>
              <a:rPr lang="it-IT"/>
              <a:t>Associacion de Vecinos </a:t>
            </a:r>
            <a:r>
              <a:rPr lang="it-IT">
                <a:hlinkClick r:id="rId2"/>
              </a:rPr>
              <a:t>Santa Tomas de Granda </a:t>
            </a:r>
            <a:r>
              <a:rPr lang="it-IT"/>
              <a:t>(Gijon) – 2011</a:t>
            </a:r>
          </a:p>
          <a:p>
            <a:pPr lvl="1"/>
            <a:r>
              <a:rPr lang="it-IT"/>
              <a:t>nei locali della </a:t>
            </a:r>
            <a:r>
              <a:rPr lang="it-IT" u="sng"/>
              <a:t>parrocchia</a:t>
            </a:r>
            <a:r>
              <a:rPr lang="it-IT"/>
              <a:t> de </a:t>
            </a:r>
            <a:r>
              <a:rPr lang="it-IT" i="1"/>
              <a:t>Granda </a:t>
            </a:r>
          </a:p>
          <a:p>
            <a:pPr lvl="1"/>
            <a:r>
              <a:rPr lang="it-IT"/>
              <a:t>circa 4700 volumi </a:t>
            </a:r>
          </a:p>
          <a:p>
            <a:pPr lvl="1"/>
            <a:r>
              <a:rPr lang="it-IT"/>
              <a:t>aperta il martedì dalle 20 alle 21</a:t>
            </a:r>
          </a:p>
          <a:p>
            <a:pPr lvl="1"/>
            <a:endParaRPr lang="it-IT"/>
          </a:p>
          <a:p>
            <a:pPr lvl="1"/>
            <a:r>
              <a:rPr lang="it-IT"/>
              <a:t> </a:t>
            </a:r>
            <a:r>
              <a:rPr lang="it-IT" b="1"/>
              <a:t>Servizi</a:t>
            </a:r>
          </a:p>
          <a:p>
            <a:pPr lvl="2"/>
            <a:r>
              <a:rPr lang="it-IT"/>
              <a:t>cercare il libro nel </a:t>
            </a:r>
            <a:r>
              <a:rPr lang="it-IT">
                <a:hlinkClick r:id="rId3" action="ppaction://hlinkfile"/>
              </a:rPr>
              <a:t>registro</a:t>
            </a:r>
            <a:r>
              <a:rPr lang="it-IT"/>
              <a:t> (PDF online, oltre 400 pagine) </a:t>
            </a:r>
          </a:p>
          <a:p>
            <a:pPr lvl="2"/>
            <a:r>
              <a:rPr lang="it-IT"/>
              <a:t>lasciare una nota nella cassetta postale o inviare un messaggio di posta elettronica  </a:t>
            </a:r>
          </a:p>
          <a:p>
            <a:pPr lvl="2"/>
            <a:r>
              <a:rPr lang="it-IT"/>
              <a:t>il libro verrà consegnato a casa</a:t>
            </a:r>
          </a:p>
          <a:p>
            <a:pPr marL="457200" lvl="1" indent="0">
              <a:buNone/>
            </a:pPr>
            <a:endParaRPr lang="it-IT"/>
          </a:p>
          <a:p>
            <a:endParaRPr lang="it-IT"/>
          </a:p>
        </p:txBody>
      </p:sp>
      <p:sp>
        <p:nvSpPr>
          <p:cNvPr id="4" name="Titolo 1"/>
          <p:cNvSpPr txBox="1">
            <a:spLocks/>
          </p:cNvSpPr>
          <p:nvPr/>
        </p:nvSpPr>
        <p:spPr bwMode="auto">
          <a:xfrm>
            <a:off x="1165412" y="44450"/>
            <a:ext cx="7978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71B50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it-IT"/>
              <a:t>bibliotecas de las “</a:t>
            </a:r>
            <a:r>
              <a:rPr lang="it-IT">
                <a:solidFill>
                  <a:srgbClr val="0000FF"/>
                </a:solidFill>
              </a:rPr>
              <a:t>Asociaciónes de Vecinos</a:t>
            </a:r>
            <a:r>
              <a:rPr lang="it-IT"/>
              <a:t>”</a:t>
            </a:r>
            <a:br>
              <a:rPr lang="it-IT"/>
            </a:br>
            <a:endParaRPr lang="it-IT"/>
          </a:p>
        </p:txBody>
      </p:sp>
      <p:pic>
        <p:nvPicPr>
          <p:cNvPr id="5" name="Immagine 4" descr="SPAN00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5529" cy="757019"/>
          </a:xfrm>
          <a:prstGeom prst="rect">
            <a:avLst/>
          </a:prstGeom>
        </p:spPr>
      </p:pic>
      <p:pic>
        <p:nvPicPr>
          <p:cNvPr id="2" name="Immagine 1" descr="logo.gif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624" y="3933137"/>
            <a:ext cx="35560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44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60188" y="132795"/>
            <a:ext cx="7772400" cy="990600"/>
          </a:xfrm>
        </p:spPr>
        <p:txBody>
          <a:bodyPr/>
          <a:lstStyle/>
          <a:p>
            <a:r>
              <a:rPr lang="it-IT"/>
              <a:t>biblioteche condominiali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Milano</a:t>
            </a:r>
          </a:p>
          <a:p>
            <a:pPr lvl="1"/>
            <a:r>
              <a:rPr lang="it-IT"/>
              <a:t>via </a:t>
            </a:r>
            <a:r>
              <a:rPr lang="it-IT">
                <a:hlinkClick r:id="rId2"/>
              </a:rPr>
              <a:t>Rembrandt</a:t>
            </a:r>
            <a:r>
              <a:rPr lang="it-IT"/>
              <a:t>, 12 </a:t>
            </a:r>
          </a:p>
          <a:p>
            <a:pPr lvl="1"/>
            <a:r>
              <a:rPr lang="it-IT"/>
              <a:t>via</a:t>
            </a:r>
            <a:r>
              <a:rPr lang="it-IT">
                <a:hlinkClick r:id="rId3"/>
              </a:rPr>
              <a:t> Solari</a:t>
            </a:r>
            <a:r>
              <a:rPr lang="it-IT"/>
              <a:t>, 40</a:t>
            </a:r>
          </a:p>
          <a:p>
            <a:pPr lvl="1"/>
            <a:r>
              <a:rPr lang="it-IT"/>
              <a:t>progetto </a:t>
            </a:r>
            <a:r>
              <a:rPr lang="it-IT">
                <a:hlinkClick r:id="rId4"/>
              </a:rPr>
              <a:t>SocialBook</a:t>
            </a:r>
            <a:endParaRPr lang="it-IT"/>
          </a:p>
          <a:p>
            <a:r>
              <a:rPr lang="it-IT"/>
              <a:t>Roma</a:t>
            </a:r>
          </a:p>
          <a:p>
            <a:pPr lvl="1"/>
            <a:r>
              <a:rPr lang="it-IT">
                <a:hlinkClick r:id="rId5"/>
              </a:rPr>
              <a:t>Il</a:t>
            </a:r>
            <a:r>
              <a:rPr lang="it-IT"/>
              <a:t> </a:t>
            </a:r>
            <a:r>
              <a:rPr lang="it-IT">
                <a:hlinkClick r:id="rId6"/>
              </a:rPr>
              <a:t>Cortile</a:t>
            </a:r>
            <a:endParaRPr lang="it-IT"/>
          </a:p>
          <a:p>
            <a:endParaRPr lang="it-IT"/>
          </a:p>
        </p:txBody>
      </p:sp>
      <p:pic>
        <p:nvPicPr>
          <p:cNvPr id="4" name="Immagine 3" descr="italy-flag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63" y="132795"/>
            <a:ext cx="887649" cy="603146"/>
          </a:xfrm>
          <a:prstGeom prst="rect">
            <a:avLst/>
          </a:prstGeom>
        </p:spPr>
      </p:pic>
      <p:pic>
        <p:nvPicPr>
          <p:cNvPr id="5" name="Immagine 4" descr="Solari festa dei vicini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858" y="1123395"/>
            <a:ext cx="2872691" cy="5107005"/>
          </a:xfrm>
          <a:prstGeom prst="rect">
            <a:avLst/>
          </a:prstGeom>
        </p:spPr>
      </p:pic>
      <p:pic>
        <p:nvPicPr>
          <p:cNvPr id="6" name="Immagine 5" descr="Rembrandt12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028" y="878471"/>
            <a:ext cx="2788486" cy="2082999"/>
          </a:xfrm>
          <a:prstGeom prst="rect">
            <a:avLst/>
          </a:prstGeom>
        </p:spPr>
      </p:pic>
      <p:pic>
        <p:nvPicPr>
          <p:cNvPr id="7" name="Immagine 6" descr="socialbookimg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334" y="2978068"/>
            <a:ext cx="4204524" cy="2476582"/>
          </a:xfrm>
          <a:prstGeom prst="rect">
            <a:avLst/>
          </a:prstGeom>
        </p:spPr>
      </p:pic>
      <p:pic>
        <p:nvPicPr>
          <p:cNvPr id="8" name="Immagine 7" descr="freelibraryilcortil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68" y="3751878"/>
            <a:ext cx="2329592" cy="310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0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2923"/>
            <a:ext cx="7772400" cy="990600"/>
          </a:xfrm>
        </p:spPr>
        <p:txBody>
          <a:bodyPr/>
          <a:lstStyle/>
          <a:p>
            <a:r>
              <a:rPr lang="it-IT"/>
              <a:t>Progetto Social Book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1183285"/>
            <a:ext cx="8077200" cy="4271365"/>
          </a:xfrm>
        </p:spPr>
        <p:txBody>
          <a:bodyPr/>
          <a:lstStyle/>
          <a:p>
            <a:r>
              <a:rPr lang="it-IT"/>
              <a:t>Una vera e propria biblioteca di quartiere</a:t>
            </a:r>
            <a:br>
              <a:rPr lang="it-IT"/>
            </a:br>
            <a:r>
              <a:rPr lang="it-IT"/>
              <a:t>priva di luogo fisico</a:t>
            </a:r>
          </a:p>
          <a:p>
            <a:r>
              <a:rPr lang="it-IT"/>
              <a:t>un social network di prestito di libri</a:t>
            </a:r>
          </a:p>
          <a:p>
            <a:r>
              <a:rPr lang="it-IT"/>
              <a:t>una rete di biblioteche personali</a:t>
            </a:r>
          </a:p>
          <a:p>
            <a:r>
              <a:rPr lang="it-IT"/>
              <a:t>per estendere la rete di conoscenze in profondità, non in ampiezza. Far incontrare i vicini, dirimpettai, abitanti del rione...</a:t>
            </a:r>
          </a:p>
          <a:p>
            <a:r>
              <a:rPr lang="it-IT"/>
              <a:t>per comunicare informazioni culturali ed eventi di istituzioni</a:t>
            </a:r>
          </a:p>
          <a:p>
            <a:r>
              <a:rPr lang="it-IT"/>
              <a:t>Informazioni sulla popolazione su lettura, saperi </a:t>
            </a:r>
          </a:p>
          <a:p>
            <a:endParaRPr lang="it-IT"/>
          </a:p>
          <a:p>
            <a:endParaRPr lang="it-IT"/>
          </a:p>
        </p:txBody>
      </p:sp>
      <p:pic>
        <p:nvPicPr>
          <p:cNvPr id="4" name="Immagine 3" descr="italy-fla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63" y="132795"/>
            <a:ext cx="887649" cy="603146"/>
          </a:xfrm>
          <a:prstGeom prst="rect">
            <a:avLst/>
          </a:prstGeom>
        </p:spPr>
      </p:pic>
      <p:pic>
        <p:nvPicPr>
          <p:cNvPr id="5" name="Immagine 4" descr="socialbookimg.p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560" y="175528"/>
            <a:ext cx="2777440" cy="163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9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caratteristiche comuni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gestite dai residenti</a:t>
            </a:r>
          </a:p>
          <a:p>
            <a:r>
              <a:rPr lang="it-IT"/>
              <a:t>raccolte provenienti da biblioteche personali</a:t>
            </a:r>
          </a:p>
          <a:p>
            <a:pPr lvl="1"/>
            <a:r>
              <a:rPr lang="it-IT"/>
              <a:t>(escluse NY luxury condos)</a:t>
            </a:r>
          </a:p>
          <a:p>
            <a:r>
              <a:rPr lang="it-IT"/>
              <a:t>organizzate come biblioteche personali (per genere o scaffale)</a:t>
            </a:r>
          </a:p>
          <a:p>
            <a:r>
              <a:rPr lang="it-IT"/>
              <a:t>prestito affidato alla correttezza dei residenti</a:t>
            </a:r>
          </a:p>
          <a:p>
            <a:r>
              <a:rPr lang="it-IT"/>
              <a:t>catalogazione utile e non standardizzata</a:t>
            </a:r>
          </a:p>
          <a:p>
            <a:r>
              <a:rPr lang="it-IT"/>
              <a:t>completamente autonome</a:t>
            </a:r>
          </a:p>
          <a:p>
            <a:r>
              <a:rPr lang="it-IT">
                <a:solidFill>
                  <a:srgbClr val="0000FF"/>
                </a:solidFill>
              </a:rPr>
              <a:t>nessun rapporto con le biblioteche di pubblica lettura</a:t>
            </a:r>
          </a:p>
        </p:txBody>
      </p:sp>
    </p:spTree>
    <p:extLst>
      <p:ext uri="{BB962C8B-B14F-4D97-AF65-F5344CB8AC3E}">
        <p14:creationId xmlns:p14="http://schemas.microsoft.com/office/powerpoint/2010/main" val="2764189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rapporti con il sistema territoriale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1035049"/>
            <a:ext cx="9067800" cy="5256561"/>
          </a:xfrm>
        </p:spPr>
        <p:txBody>
          <a:bodyPr/>
          <a:lstStyle/>
          <a:p>
            <a:r>
              <a:rPr lang="it-IT"/>
              <a:t>mantenere inalterato lo stato </a:t>
            </a:r>
          </a:p>
          <a:p>
            <a:pPr lvl="1"/>
            <a:r>
              <a:rPr lang="it-IT"/>
              <a:t>biblioteca nata su base volontaria</a:t>
            </a:r>
          </a:p>
          <a:p>
            <a:pPr lvl="1"/>
            <a:r>
              <a:rPr lang="it-IT"/>
              <a:t>per bisogni non necessariamente culturali</a:t>
            </a:r>
          </a:p>
          <a:p>
            <a:pPr lvl="1"/>
            <a:r>
              <a:rPr lang="it-IT"/>
              <a:t>come spazio sociale per voglia di comunità</a:t>
            </a:r>
          </a:p>
          <a:p>
            <a:pPr lvl="1"/>
            <a:r>
              <a:rPr lang="it-IT"/>
              <a:t>continuerà ad esistere se non viene ricondotta al sistema</a:t>
            </a:r>
          </a:p>
          <a:p>
            <a:pPr lvl="1"/>
            <a:endParaRPr lang="it-IT"/>
          </a:p>
          <a:p>
            <a:r>
              <a:rPr lang="it-IT"/>
              <a:t>supporto da parte del sistema bib. territoriale</a:t>
            </a:r>
          </a:p>
          <a:p>
            <a:pPr lvl="1"/>
            <a:r>
              <a:rPr lang="it-IT"/>
              <a:t>riconoscimento della biblioteca come come utente privilegiato</a:t>
            </a:r>
          </a:p>
          <a:p>
            <a:pPr lvl="1"/>
            <a:r>
              <a:rPr lang="it-IT"/>
              <a:t>assorbimento risorse non utilizzate per liberare spazi</a:t>
            </a:r>
          </a:p>
          <a:p>
            <a:pPr lvl="1"/>
            <a:r>
              <a:rPr lang="it-IT"/>
              <a:t>fornitura risorse eccedenti al sistema territoriale</a:t>
            </a:r>
          </a:p>
          <a:p>
            <a:pPr lvl="1"/>
            <a:r>
              <a:rPr lang="it-IT"/>
              <a:t>non è un punto di prestito</a:t>
            </a:r>
          </a:p>
          <a:p>
            <a:pPr lvl="1"/>
            <a:r>
              <a:rPr lang="it-IT"/>
              <a:t>non surroga carenze del sistema</a:t>
            </a:r>
          </a:p>
          <a:p>
            <a:pPr lvl="1"/>
            <a:endParaRPr lang="it-IT"/>
          </a:p>
          <a:p>
            <a:pPr lvl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1831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123093" y="44450"/>
            <a:ext cx="4733450" cy="990600"/>
          </a:xfrm>
        </p:spPr>
        <p:txBody>
          <a:bodyPr/>
          <a:lstStyle/>
          <a:p>
            <a:r>
              <a:rPr lang="it-IT" sz="2400"/>
              <a:t>1905 – Giovanni Broglio </a:t>
            </a:r>
            <a:br>
              <a:rPr lang="it-IT" sz="2400"/>
            </a:br>
            <a:r>
              <a:rPr lang="it-IT" sz="2400"/>
              <a:t>progetta il quartiere Solari</a:t>
            </a:r>
          </a:p>
        </p:txBody>
      </p:sp>
      <p:pic>
        <p:nvPicPr>
          <p:cNvPr id="6" name="Immagine 5" descr="Progetto Solari 19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454" y="44450"/>
            <a:ext cx="5185547" cy="595817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490308" y="1211385"/>
            <a:ext cx="36536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servizi comuni:</a:t>
            </a:r>
          </a:p>
          <a:p>
            <a:pPr marL="342900" indent="-342900">
              <a:buFont typeface="Arial"/>
              <a:buChar char="•"/>
            </a:pPr>
            <a:r>
              <a:rPr lang="it-IT"/>
              <a:t>lavanderia</a:t>
            </a:r>
          </a:p>
          <a:p>
            <a:pPr marL="342900" indent="-342900">
              <a:buFont typeface="Arial"/>
              <a:buChar char="•"/>
            </a:pPr>
            <a:r>
              <a:rPr lang="it-IT"/>
              <a:t>bagni e docce per donne e uomini</a:t>
            </a:r>
          </a:p>
          <a:p>
            <a:pPr marL="342900" indent="-342900">
              <a:buFont typeface="Arial"/>
              <a:buChar char="•"/>
            </a:pPr>
            <a:r>
              <a:rPr lang="it-IT" b="1">
                <a:solidFill>
                  <a:srgbClr val="0000FF"/>
                </a:solidFill>
              </a:rPr>
              <a:t>biblioteca</a:t>
            </a:r>
          </a:p>
          <a:p>
            <a:pPr marL="342900" indent="-342900">
              <a:buFont typeface="Arial"/>
              <a:buChar char="•"/>
            </a:pPr>
            <a:r>
              <a:rPr lang="it-IT" b="1">
                <a:solidFill>
                  <a:srgbClr val="0000FF"/>
                </a:solidFill>
              </a:rPr>
              <a:t>sala lettura</a:t>
            </a:r>
          </a:p>
          <a:p>
            <a:pPr marL="342900" indent="-342900">
              <a:buFont typeface="Arial"/>
              <a:buChar char="•"/>
            </a:pPr>
            <a:r>
              <a:rPr lang="it-IT"/>
              <a:t>luogo per ritrovo e allattamento artificiale</a:t>
            </a:r>
          </a:p>
          <a:p>
            <a:r>
              <a:rPr lang="it-IT"/>
              <a:t>con</a:t>
            </a:r>
          </a:p>
          <a:p>
            <a:r>
              <a:rPr lang="it-IT">
                <a:solidFill>
                  <a:srgbClr val="0000FF"/>
                </a:solidFill>
              </a:rPr>
              <a:t>Biblioteca popolare</a:t>
            </a:r>
          </a:p>
          <a:p>
            <a:r>
              <a:rPr lang="it-IT"/>
              <a:t>Università popolare</a:t>
            </a:r>
          </a:p>
          <a:p>
            <a:r>
              <a:rPr lang="it-IT"/>
              <a:t>Casa dei Bambini (1908)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100" y="44450"/>
            <a:ext cx="13208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1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1339850"/>
            <a:ext cx="8077200" cy="4922900"/>
          </a:xfrm>
        </p:spPr>
        <p:txBody>
          <a:bodyPr>
            <a:normAutofit/>
          </a:bodyPr>
          <a:lstStyle/>
          <a:p>
            <a:r>
              <a:rPr lang="it-IT"/>
              <a:t>Condizioni abitative</a:t>
            </a:r>
          </a:p>
          <a:p>
            <a:pPr lvl="1"/>
            <a:r>
              <a:rPr lang="it-IT"/>
              <a:t>abitazioni malsane, talvolta ributtanti ... sprovviste di acqua servizi igienici e fognature, umide e prive di aria e luce ...</a:t>
            </a:r>
          </a:p>
          <a:p>
            <a:r>
              <a:rPr lang="it-IT"/>
              <a:t>Società Umanitaria</a:t>
            </a:r>
          </a:p>
          <a:p>
            <a:pPr lvl="1"/>
            <a:r>
              <a:rPr lang="it-IT"/>
              <a:t>“aiutare i diseredati, senza distinzione, a rilevarsi da sé medesimi, procurando loro appoggio, lavoro e istruzione” </a:t>
            </a:r>
          </a:p>
          <a:p>
            <a:pPr marL="400050"/>
            <a:r>
              <a:rPr lang="it-IT"/>
              <a:t>Con la biblioteca, l’università popolare e la casa dei bambini</a:t>
            </a:r>
          </a:p>
          <a:p>
            <a:pPr marL="800100" lvl="1"/>
            <a:r>
              <a:rPr lang="it-IT"/>
              <a:t>persegue “l’elevamento intellettuale e morale dei lavoratori”</a:t>
            </a:r>
          </a:p>
          <a:p>
            <a:pPr marL="514350" lvl="1" indent="0">
              <a:buNone/>
            </a:pPr>
            <a:endParaRPr lang="it-IT"/>
          </a:p>
          <a:p>
            <a:pPr marL="514350" lvl="1" indent="0">
              <a:buNone/>
            </a:pPr>
            <a:endParaRPr lang="it-IT"/>
          </a:p>
          <a:p>
            <a:pPr marL="0" indent="0">
              <a:buNone/>
            </a:pPr>
            <a:r>
              <a:rPr lang="it-IT" sz="1800"/>
              <a:t>(</a:t>
            </a:r>
            <a:r>
              <a:rPr lang="it-IT" sz="1500" i="1"/>
              <a:t>Quando l'Umanitaria era in via Solari. 1906, Il primo quartiere operaio</a:t>
            </a:r>
            <a:r>
              <a:rPr lang="it-IT" sz="1500"/>
              <a:t>, a cura dell’A</a:t>
            </a:r>
            <a:r>
              <a:rPr lang="it-IT" sz="1000"/>
              <a:t>RCHIVIO</a:t>
            </a:r>
            <a:r>
              <a:rPr lang="it-IT" sz="1500"/>
              <a:t> </a:t>
            </a:r>
            <a:r>
              <a:rPr lang="it-IT" sz="1000"/>
              <a:t>STORICO</a:t>
            </a:r>
            <a:r>
              <a:rPr lang="it-IT" sz="1500"/>
              <a:t> </a:t>
            </a:r>
            <a:r>
              <a:rPr lang="it-IT" sz="1000"/>
              <a:t>DELLA</a:t>
            </a:r>
            <a:r>
              <a:rPr lang="it-IT" sz="1500"/>
              <a:t> </a:t>
            </a:r>
            <a:r>
              <a:rPr lang="it-IT" sz="1000"/>
              <a:t>SOCIET</a:t>
            </a:r>
            <a:r>
              <a:rPr lang="it-IT" sz="1500"/>
              <a:t>à U</a:t>
            </a:r>
            <a:r>
              <a:rPr lang="it-IT" sz="1000"/>
              <a:t>MANITARIA</a:t>
            </a:r>
            <a:r>
              <a:rPr lang="it-IT" sz="1500"/>
              <a:t>, Milano, Raccolto edizioni, 2006</a:t>
            </a:r>
            <a:r>
              <a:rPr lang="it-IT" sz="1800"/>
              <a:t>)</a:t>
            </a:r>
            <a:endParaRPr lang="it-IT"/>
          </a:p>
          <a:p>
            <a:pPr marL="800100" lvl="1"/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1905 - il progetto del quartiere Solari</a:t>
            </a:r>
          </a:p>
        </p:txBody>
      </p:sp>
    </p:spTree>
    <p:extLst>
      <p:ext uri="{BB962C8B-B14F-4D97-AF65-F5344CB8AC3E}">
        <p14:creationId xmlns:p14="http://schemas.microsoft.com/office/powerpoint/2010/main" val="203417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Oggi: Condizioni differenti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Nascono dagli stessi abitanti per bisogni differenti</a:t>
            </a:r>
          </a:p>
          <a:p>
            <a:pPr lvl="1"/>
            <a:r>
              <a:rPr lang="it-IT"/>
              <a:t>voglia di comunità </a:t>
            </a:r>
          </a:p>
          <a:p>
            <a:pPr lvl="1"/>
            <a:r>
              <a:rPr lang="it-IT"/>
              <a:t>carenze del sistema bibliotecario territoriale</a:t>
            </a:r>
          </a:p>
          <a:p>
            <a:pPr lvl="1"/>
            <a:endParaRPr lang="it-IT"/>
          </a:p>
          <a:p>
            <a:pPr lvl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047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La ricerca nella letteratura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1339849"/>
            <a:ext cx="8077200" cy="4892919"/>
          </a:xfrm>
        </p:spPr>
        <p:txBody>
          <a:bodyPr/>
          <a:lstStyle/>
          <a:p>
            <a:r>
              <a:rPr lang="it-IT"/>
              <a:t>Ricerca condotta in collaborazione con colleghi di altri Paesi</a:t>
            </a:r>
          </a:p>
          <a:p>
            <a:r>
              <a:rPr lang="it-IT"/>
              <a:t>Nelle banche dati bibliografiche </a:t>
            </a:r>
          </a:p>
          <a:p>
            <a:pPr lvl="1"/>
            <a:r>
              <a:rPr lang="it-IT"/>
              <a:t>ambito biblioteconomico, pedagogico, sociologico ed economico</a:t>
            </a:r>
          </a:p>
          <a:p>
            <a:pPr lvl="1"/>
            <a:r>
              <a:rPr lang="it-IT">
                <a:solidFill>
                  <a:srgbClr val="0000FF"/>
                </a:solidFill>
              </a:rPr>
              <a:t>non appare alcun lavoro di ricerca su questa tematica</a:t>
            </a:r>
          </a:p>
          <a:p>
            <a:pPr lvl="1"/>
            <a:endParaRPr lang="it-IT">
              <a:solidFill>
                <a:srgbClr val="0000FF"/>
              </a:solidFill>
            </a:endParaRPr>
          </a:p>
          <a:p>
            <a:r>
              <a:rPr lang="it-IT"/>
              <a:t>In Rete, solo</a:t>
            </a:r>
          </a:p>
          <a:p>
            <a:pPr lvl="1"/>
            <a:r>
              <a:rPr lang="it-IT"/>
              <a:t>notizie pubblicate su giornali: NYT e altri online journal</a:t>
            </a:r>
          </a:p>
          <a:p>
            <a:pPr lvl="1"/>
            <a:r>
              <a:rPr lang="it-IT"/>
              <a:t>siti web o pagine di social media delle poche realtà esistenti</a:t>
            </a:r>
          </a:p>
          <a:p>
            <a:endParaRPr lang="it-IT"/>
          </a:p>
          <a:p>
            <a:endParaRPr lang="it-IT"/>
          </a:p>
        </p:txBody>
      </p:sp>
      <p:pic>
        <p:nvPicPr>
          <p:cNvPr id="4" name="Immagine 3" descr="punto-interrogativo-e-pensato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386" y="2162662"/>
            <a:ext cx="2032227" cy="203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02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La ricerca nella letteratura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/>
              <a:t>nessuno studio specifico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un fenomeno troppo recente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un fenomeno marginale, localizzato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un fenomeno esistente, diffuso, vissuto in modo naturale nelle comunità in cui si sviluppa</a:t>
            </a:r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01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Biblioteche condominiali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0513" y="1337682"/>
            <a:ext cx="8077200" cy="4535450"/>
          </a:xfrm>
        </p:spPr>
        <p:txBody>
          <a:bodyPr/>
          <a:lstStyle/>
          <a:p>
            <a:r>
              <a:rPr lang="it-IT"/>
              <a:t>Stati Uniti d’America –</a:t>
            </a:r>
            <a:r>
              <a:rPr lang="it-IT" i="1"/>
              <a:t>Buildings with libraries</a:t>
            </a:r>
            <a:r>
              <a:rPr lang="it-IT"/>
              <a:t> </a:t>
            </a:r>
          </a:p>
          <a:p>
            <a:pPr lvl="1"/>
            <a:r>
              <a:rPr lang="it-IT" i="1"/>
              <a:t>The New York Times</a:t>
            </a:r>
          </a:p>
          <a:p>
            <a:pPr lvl="1"/>
            <a:r>
              <a:rPr lang="it-IT"/>
              <a:t>contatti diretti negli States</a:t>
            </a:r>
          </a:p>
          <a:p>
            <a:pPr lvl="1"/>
            <a:endParaRPr lang="it-IT"/>
          </a:p>
          <a:p>
            <a:pPr marL="342900" lvl="1" indent="-342900">
              <a:buFontTx/>
              <a:buChar char="•"/>
            </a:pPr>
            <a:r>
              <a:rPr lang="it-IT" sz="2400"/>
              <a:t>Spagna - Bibliotecas Vecinal o de Comunidad</a:t>
            </a:r>
            <a:endParaRPr lang="it-IT"/>
          </a:p>
          <a:p>
            <a:pPr lvl="1"/>
            <a:r>
              <a:rPr lang="it-IT"/>
              <a:t>siti web delle biblioteche</a:t>
            </a:r>
          </a:p>
          <a:p>
            <a:pPr lvl="1"/>
            <a:r>
              <a:rPr lang="it-IT"/>
              <a:t>contatti diretti in Spagna </a:t>
            </a:r>
          </a:p>
          <a:p>
            <a:pPr lvl="1"/>
            <a:endParaRPr lang="it-IT"/>
          </a:p>
          <a:p>
            <a:r>
              <a:rPr lang="it-IT"/>
              <a:t>Italia – Biblioteche condominiali</a:t>
            </a:r>
          </a:p>
          <a:p>
            <a:pPr lvl="1"/>
            <a:r>
              <a:rPr lang="it-IT"/>
              <a:t>via Rembrandt 12 e via Solari </a:t>
            </a:r>
          </a:p>
          <a:p>
            <a:pPr lvl="1"/>
            <a:r>
              <a:rPr lang="it-IT"/>
              <a:t>biblioteca condominiale Roma</a:t>
            </a:r>
          </a:p>
          <a:p>
            <a:pPr lvl="1"/>
            <a:r>
              <a:rPr lang="it-IT"/>
              <a:t>progetto SocialBook</a:t>
            </a:r>
          </a:p>
        </p:txBody>
      </p:sp>
      <p:pic>
        <p:nvPicPr>
          <p:cNvPr id="4" name="Immagine 3" descr="usafla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411" y="1193379"/>
            <a:ext cx="923539" cy="923539"/>
          </a:xfrm>
          <a:prstGeom prst="rect">
            <a:avLst/>
          </a:prstGeom>
        </p:spPr>
      </p:pic>
      <p:pic>
        <p:nvPicPr>
          <p:cNvPr id="5" name="Immagine 4" descr="SPAN00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044" y="2828338"/>
            <a:ext cx="893456" cy="595637"/>
          </a:xfrm>
          <a:prstGeom prst="rect">
            <a:avLst/>
          </a:prstGeom>
        </p:spPr>
      </p:pic>
      <p:pic>
        <p:nvPicPr>
          <p:cNvPr id="6" name="Immagine 5" descr="italy-fla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156" y="4085238"/>
            <a:ext cx="887649" cy="60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6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41681" y="3478"/>
            <a:ext cx="7772400" cy="990600"/>
          </a:xfrm>
        </p:spPr>
        <p:txBody>
          <a:bodyPr/>
          <a:lstStyle/>
          <a:p>
            <a:r>
              <a:rPr lang="it-IT"/>
              <a:t>USA, fonti: NYTimes e contatti diretti</a:t>
            </a:r>
            <a:br>
              <a:rPr lang="it-IT"/>
            </a:br>
            <a:r>
              <a:rPr lang="it-IT" i="1"/>
              <a:t>Buildings with libraries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1035050"/>
            <a:ext cx="6028218" cy="5242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/>
              <a:t>NYT: la biblioteca 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spazio comune a basso costo che attrae i compratori, anacronistico</a:t>
            </a:r>
            <a:br>
              <a:rPr lang="it-IT"/>
            </a:br>
            <a:r>
              <a:rPr lang="it-IT"/>
              <a:t> in tempo di e-book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mrs. Schnurnberger: la biblioteca </a:t>
            </a:r>
            <a:br>
              <a:rPr lang="it-IT"/>
            </a:br>
            <a:r>
              <a:rPr lang="it-IT"/>
              <a:t>dice che è più di un edificio, è una comunità di persone che leggono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anziani e coppie senza figli, di sera o week end, in biblioteca leggono e sorseggiano vino davanti al caminetto</a:t>
            </a:r>
          </a:p>
          <a:p>
            <a:pPr marL="457200" indent="-457200">
              <a:buFont typeface="+mj-lt"/>
              <a:buAutoNum type="arabicPeriod"/>
            </a:pPr>
            <a:r>
              <a:rPr lang="it-IT"/>
              <a:t>un luogo tranquillo, estensione che amplia i m</a:t>
            </a:r>
            <a:r>
              <a:rPr lang="it-IT" baseline="30000"/>
              <a:t>2</a:t>
            </a:r>
            <a:r>
              <a:rPr lang="it-IT"/>
              <a:t>, per feste, riunioni </a:t>
            </a:r>
          </a:p>
        </p:txBody>
      </p:sp>
      <p:pic>
        <p:nvPicPr>
          <p:cNvPr id="4" name="Immagine 3" descr="img_building-amenit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616" y="562781"/>
            <a:ext cx="3919422" cy="2199231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556031" y="2805303"/>
            <a:ext cx="358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>
                <a:solidFill>
                  <a:srgbClr val="0000FF"/>
                </a:solidFill>
              </a:rPr>
              <a:t>Amenities: spazi e servizi comuni</a:t>
            </a:r>
          </a:p>
        </p:txBody>
      </p:sp>
      <p:pic>
        <p:nvPicPr>
          <p:cNvPr id="6" name="Immagine 5" descr="usafla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923539" cy="9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0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90600"/>
          </a:xfrm>
        </p:spPr>
        <p:txBody>
          <a:bodyPr/>
          <a:lstStyle/>
          <a:p>
            <a:r>
              <a:rPr lang="it-IT"/>
              <a:t>Buildings with libraries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1339849"/>
            <a:ext cx="9067800" cy="4764167"/>
          </a:xfrm>
        </p:spPr>
        <p:txBody>
          <a:bodyPr/>
          <a:lstStyle/>
          <a:p>
            <a:r>
              <a:rPr lang="it-IT"/>
              <a:t>“la biblioteca può essere un segno di lusso e agiatezza come avere il 4. figlio”</a:t>
            </a:r>
          </a:p>
          <a:p>
            <a:pPr lvl="1"/>
            <a:r>
              <a:rPr lang="it-IT"/>
              <a:t>Roy Kim vice presidente della Extell, proprietaria dello </a:t>
            </a:r>
            <a:r>
              <a:rPr lang="it-IT">
                <a:solidFill>
                  <a:srgbClr val="FF0000"/>
                </a:solidFill>
                <a:hlinkClick r:id="rId2"/>
              </a:rPr>
              <a:t>One57</a:t>
            </a:r>
            <a:endParaRPr lang="it-IT">
              <a:solidFill>
                <a:schemeClr val="tx1"/>
              </a:solidFill>
            </a:endParaRPr>
          </a:p>
          <a:p>
            <a:r>
              <a:rPr lang="it-IT">
                <a:solidFill>
                  <a:schemeClr val="tx1"/>
                </a:solidFill>
                <a:hlinkClick r:id="rId2"/>
              </a:rPr>
              <a:t>l’edificio</a:t>
            </a:r>
            <a:endParaRPr lang="it-IT">
              <a:solidFill>
                <a:schemeClr val="tx1"/>
              </a:solidFill>
            </a:endParaRPr>
          </a:p>
          <a:p>
            <a:endParaRPr lang="it-IT">
              <a:solidFill>
                <a:schemeClr val="tx1"/>
              </a:solidFill>
            </a:endParaRPr>
          </a:p>
          <a:p>
            <a:r>
              <a:rPr lang="it-IT">
                <a:solidFill>
                  <a:schemeClr val="tx1"/>
                </a:solidFill>
                <a:hlinkClick r:id="rId3" action="ppaction://hlinkfile"/>
              </a:rPr>
              <a:t>la biblioteca</a:t>
            </a:r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Immagine 3" descr="One57building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9" y="2512237"/>
            <a:ext cx="4066865" cy="2443032"/>
          </a:xfrm>
          <a:prstGeom prst="rect">
            <a:avLst/>
          </a:prstGeom>
        </p:spPr>
      </p:pic>
      <p:pic>
        <p:nvPicPr>
          <p:cNvPr id="5" name="Immagine 4" descr="One57 library.p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972812"/>
            <a:ext cx="4416011" cy="268369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745178" y="4985152"/>
            <a:ext cx="406686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raccolte e gestione del tutto o in parte a cura del costruttore o del proprietario</a:t>
            </a:r>
          </a:p>
        </p:txBody>
      </p:sp>
      <p:pic>
        <p:nvPicPr>
          <p:cNvPr id="7" name="Immagine 6" descr="usafla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923539" cy="9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94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i Offic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i Offic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iMi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i Offic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i Offic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di Offic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UniMi.thmx</Template>
  <TotalTime>626</TotalTime>
  <Words>928</Words>
  <Application>Microsoft Macintosh PowerPoint</Application>
  <PresentationFormat>Presentazione su schermo (4:3)</PresentationFormat>
  <Paragraphs>168</Paragraphs>
  <Slides>19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Tema di Office</vt:lpstr>
      <vt:lpstr>Tema di Office</vt:lpstr>
      <vt:lpstr>UniMi</vt:lpstr>
      <vt:lpstr>1_Tema di Office</vt:lpstr>
      <vt:lpstr>2_Tema di Office</vt:lpstr>
      <vt:lpstr>Bibliotecas vecinales</vt:lpstr>
      <vt:lpstr>1905 – Giovanni Broglio  progetta il quartiere Solari</vt:lpstr>
      <vt:lpstr>1905 - il progetto del quartiere Solari</vt:lpstr>
      <vt:lpstr>Oggi: Condizioni differenti </vt:lpstr>
      <vt:lpstr>La ricerca nella letteratura</vt:lpstr>
      <vt:lpstr>La ricerca nella letteratura</vt:lpstr>
      <vt:lpstr>Biblioteche condominiali</vt:lpstr>
      <vt:lpstr>USA, fonti: NYTimes e contatti diretti Buildings with libraries</vt:lpstr>
      <vt:lpstr>Buildings with libraries</vt:lpstr>
      <vt:lpstr>Buildings with libraries</vt:lpstr>
      <vt:lpstr>Bibliotecas Vecinal</vt:lpstr>
      <vt:lpstr>bibliotecas de las “Asociaciónes de Vecinos” </vt:lpstr>
      <vt:lpstr>Presentazione di PowerPoint</vt:lpstr>
      <vt:lpstr>Presentazione di PowerPoint</vt:lpstr>
      <vt:lpstr>Presentazione di PowerPoint</vt:lpstr>
      <vt:lpstr>biblioteche condominiali</vt:lpstr>
      <vt:lpstr>Progetto Social Book</vt:lpstr>
      <vt:lpstr>caratteristiche comuni</vt:lpstr>
      <vt:lpstr>rapporti con il sistema territoriale</vt:lpstr>
    </vt:vector>
  </TitlesOfParts>
  <Company>unimi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Biblioteche condominiali</dc:title>
  <dc:creator>Fabio</dc:creator>
  <cp:lastModifiedBy>Fabio</cp:lastModifiedBy>
  <cp:revision>62</cp:revision>
  <dcterms:created xsi:type="dcterms:W3CDTF">2014-10-06T19:41:23Z</dcterms:created>
  <dcterms:modified xsi:type="dcterms:W3CDTF">2015-08-09T11:50:46Z</dcterms:modified>
</cp:coreProperties>
</file>