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4" r:id="rId1"/>
  </p:sldMasterIdLst>
  <p:notesMasterIdLst>
    <p:notesMasterId r:id="rId23"/>
  </p:notesMasterIdLst>
  <p:sldIdLst>
    <p:sldId id="279" r:id="rId2"/>
    <p:sldId id="278" r:id="rId3"/>
    <p:sldId id="329" r:id="rId4"/>
    <p:sldId id="381" r:id="rId5"/>
    <p:sldId id="380" r:id="rId6"/>
    <p:sldId id="382" r:id="rId7"/>
    <p:sldId id="351" r:id="rId8"/>
    <p:sldId id="359" r:id="rId9"/>
    <p:sldId id="352" r:id="rId10"/>
    <p:sldId id="378" r:id="rId11"/>
    <p:sldId id="365" r:id="rId12"/>
    <p:sldId id="354" r:id="rId13"/>
    <p:sldId id="386" r:id="rId14"/>
    <p:sldId id="355" r:id="rId15"/>
    <p:sldId id="384" r:id="rId16"/>
    <p:sldId id="383" r:id="rId17"/>
    <p:sldId id="364" r:id="rId18"/>
    <p:sldId id="376" r:id="rId19"/>
    <p:sldId id="385" r:id="rId20"/>
    <p:sldId id="371" r:id="rId21"/>
    <p:sldId id="372" r:id="rId22"/>
  </p:sldIdLst>
  <p:sldSz cx="10080625" cy="7559675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FF"/>
    <a:srgbClr val="FF6600"/>
    <a:srgbClr val="E7FFE7"/>
    <a:srgbClr val="CCFFCC"/>
    <a:srgbClr val="663300"/>
    <a:srgbClr val="FFFF99"/>
    <a:srgbClr val="996633"/>
    <a:srgbClr val="99FF99"/>
    <a:srgbClr val="BBE0E3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4" autoAdjust="0"/>
    <p:restoredTop sz="94753" autoAdjust="0"/>
  </p:normalViewPr>
  <p:slideViewPr>
    <p:cSldViewPr>
      <p:cViewPr>
        <p:scale>
          <a:sx n="75" d="100"/>
          <a:sy n="75" d="100"/>
        </p:scale>
        <p:origin x="-773" y="-67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92B21B3C-6087-4785-9DEE-01B75F81A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B21B3C-6087-4785-9DEE-01B75F81A65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B21B3C-6087-4785-9DEE-01B75F81A65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B21B3C-6087-4785-9DEE-01B75F81A65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B21B3C-6087-4785-9DEE-01B75F81A65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 txBox="1">
            <a:spLocks noGrp="1"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0A91628D-762E-4695-B64F-1A1F30D9A4F0}" type="slidenum">
              <a:rPr lang="en-US" sz="1400">
                <a:solidFill>
                  <a:srgbClr val="000000"/>
                </a:solidFill>
                <a:latin typeface="Times New Roman" pitchFamily="18" charset="0"/>
                <a:ea typeface="DejaVu Sans"/>
                <a:cs typeface="DejaVu Sans"/>
              </a:rPr>
              <a:pPr algn="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11</a:t>
            </a:fld>
            <a:endParaRPr lang="en-US" sz="1400">
              <a:solidFill>
                <a:srgbClr val="000000"/>
              </a:solidFill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435475"/>
          </a:xfrm>
          <a:noFill/>
          <a:ln/>
        </p:spPr>
        <p:txBody>
          <a:bodyPr wrap="none" anchor="ctr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EE16A-8EEC-484C-A6B9-C3C692C7E59C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56EB5-BA85-4B82-8AE6-111FDC7D49D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6A880-4CB3-454D-9D43-4F86F60546C3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1FDD2-27CD-4E3E-B93A-E5DA8BD4631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1F121-BD96-4ECA-854D-CBDBF3718BDA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41D9A-BC9D-401E-A7BE-B0773A2804D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16513" y="1763713"/>
            <a:ext cx="4460875" cy="241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16513" y="4333875"/>
            <a:ext cx="4460875" cy="2419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04825" y="6884988"/>
            <a:ext cx="2351088" cy="5238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A63C1B-5281-41B0-BB3D-899A1F83F10D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44875" y="6884988"/>
            <a:ext cx="3190875" cy="523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24713" y="6884988"/>
            <a:ext cx="2352675" cy="5238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A2986D-9667-46AC-9D31-B04705B4FCC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FA018-BF0B-454E-BB93-F7B0ADD1A0C3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681A2-39B2-4D29-93A1-18538F429B7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A6AA8-71DF-4D4B-A7DA-2F171042E1D1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2985A-FC83-4D72-902A-83AF23F1CD7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902BC-DE75-4731-9137-D94440B41459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2898A-0F80-46B4-8307-21B455D0063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DEA7C-783F-49DE-9624-3AB055136CDA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11FDF-7BAC-4E1B-8630-FDEF54643C1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85BC0-ACD7-4695-92DF-B0BFC899C76B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2D957-8C5D-469C-83E3-A1CC2A1222E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CF800-E4DB-49B5-A01F-3437AF9F33F0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7855E-3BE7-42D2-9823-A99F65C37E6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17E2-1584-41D2-85D4-FB24033F30DF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CF27C-147D-44C9-AE6B-5EEA27C498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697E6-6A46-4BB6-9A5A-B4146E2D3ABC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6F2AA-D0AE-4330-B425-AB7117C5206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303213"/>
            <a:ext cx="9072563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189" tIns="50097" rIns="100189" bIns="500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763713"/>
            <a:ext cx="9072563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189" tIns="50097" rIns="100189" bIns="500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4825" y="6884988"/>
            <a:ext cx="2351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189" tIns="50097" rIns="100189" bIns="50097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Arial" charset="0"/>
              </a:defRPr>
            </a:lvl1pPr>
          </a:lstStyle>
          <a:p>
            <a:pPr>
              <a:defRPr/>
            </a:pPr>
            <a:fld id="{14C821A3-C3D5-444D-9D1F-5B18E4C43468}" type="datetimeFigureOut">
              <a:rPr lang="it-IT"/>
              <a:pPr>
                <a:defRPr/>
              </a:pPr>
              <a:t>26/01/2014</a:t>
            </a:fld>
            <a:endParaRPr lang="it-IT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6884988"/>
            <a:ext cx="3190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189" tIns="50097" rIns="100189" bIns="50097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713" y="6884988"/>
            <a:ext cx="2352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189" tIns="50097" rIns="100189" bIns="50097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Arial" charset="0"/>
              </a:defRPr>
            </a:lvl1pPr>
          </a:lstStyle>
          <a:p>
            <a:pPr>
              <a:defRPr/>
            </a:pPr>
            <a:fld id="{06690F31-4D64-4EDB-A159-3ADD9D662D8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2pPr>
      <a:lvl3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3pPr>
      <a:lvl4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4pPr>
      <a:lvl5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5pPr>
      <a:lvl6pPr marL="4572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6pPr>
      <a:lvl7pPr marL="9144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7pPr>
      <a:lvl8pPr marL="13716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8pPr>
      <a:lvl9pPr marL="18288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9pPr>
    </p:titleStyle>
    <p:bodyStyle>
      <a:lvl1pPr marL="377825" indent="-377825" algn="l" defTabSz="10080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19150" indent="-315913" algn="l" defTabSz="1008063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60475" indent="-252413" algn="l" defTabSz="10080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63713" indent="-252413" algn="l" defTabSz="10080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68538" indent="-252413" algn="l" defTabSz="10080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7257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1829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6401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0973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alpullia\Documenti\Alberto\Workshop%20e%20tesi\AGATA\AGATA%20week\2014_01_Madrid%20-%20Agata%20week\Talk\video_scilab_02.avi" TargetMode="External"/><Relationship Id="rId4" Type="http://schemas.openxmlformats.org/officeDocument/2006/relationships/hyperlink" Target="video_scilab_02.avi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7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0" y="-30163"/>
            <a:ext cx="10091738" cy="190500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1951038"/>
            <a:ext cx="10080625" cy="1219200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306512" y="3660342"/>
            <a:ext cx="6908800" cy="37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algn="ctr" defTabSz="503238">
              <a:spcBef>
                <a:spcPct val="50000"/>
              </a:spcBef>
            </a:pPr>
            <a:r>
              <a:rPr lang="en-US" dirty="0">
                <a:latin typeface="Calibri" pitchFamily="34" charset="0"/>
                <a:ea typeface="Verdana" pitchFamily="34" charset="0"/>
                <a:cs typeface="Calibri" pitchFamily="34" charset="0"/>
              </a:rPr>
              <a:t>Alberto </a:t>
            </a:r>
            <a:r>
              <a:rPr lang="en-US" dirty="0" err="1">
                <a:latin typeface="Calibri" pitchFamily="34" charset="0"/>
                <a:ea typeface="Verdana" pitchFamily="34" charset="0"/>
                <a:cs typeface="Calibri" pitchFamily="34" charset="0"/>
              </a:rPr>
              <a:t>Pullia</a:t>
            </a:r>
            <a:endParaRPr lang="en-US" dirty="0"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33798" name="Picture 6" descr="logoinf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366713"/>
            <a:ext cx="1666875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4564063" y="287338"/>
            <a:ext cx="3414712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503238">
              <a:spcBef>
                <a:spcPct val="50000"/>
              </a:spcBef>
            </a:pPr>
            <a:r>
              <a:rPr lang="en-US" sz="2900" dirty="0"/>
              <a:t>INFN - Milano University of Milano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4564063" y="1241425"/>
            <a:ext cx="3254375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503238">
              <a:spcBef>
                <a:spcPct val="50000"/>
              </a:spcBef>
            </a:pPr>
            <a:r>
              <a:rPr lang="en-US" sz="2200"/>
              <a:t>Department of Physics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-65088" y="1795463"/>
            <a:ext cx="10274301" cy="23812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50000">
                <a:srgbClr val="0066FF"/>
              </a:gs>
              <a:gs pos="100000">
                <a:srgbClr val="CCCCFF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 rot="5400000">
            <a:off x="-532606" y="1815307"/>
            <a:ext cx="1587500" cy="1190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50000">
                <a:srgbClr val="0066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 rot="5400000">
            <a:off x="-346870" y="2291556"/>
            <a:ext cx="1587500" cy="119063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50000">
                <a:srgbClr val="0066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328612" y="6066726"/>
            <a:ext cx="2044700" cy="65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  <p:txBody>
          <a:bodyPr wrap="square" lIns="100794" tIns="50397" rIns="100794" bIns="50397">
            <a:spAutoFit/>
          </a:bodyPr>
          <a:lstStyle/>
          <a:p>
            <a:pPr algn="ctr" defTabSz="503238">
              <a:spcBef>
                <a:spcPts val="1200"/>
              </a:spcBef>
              <a:spcAft>
                <a:spcPts val="12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14th </a:t>
            </a:r>
            <a:r>
              <a:rPr lang="en-US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AGATA </a:t>
            </a: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Week </a:t>
            </a:r>
            <a:b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 22-24, 2014 </a:t>
            </a:r>
            <a:b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Madrid, Spain</a:t>
            </a: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7040563" y="6498063"/>
            <a:ext cx="2711450" cy="286444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  <p:txBody>
          <a:bodyPr wrap="square" lIns="100794" tIns="50397" rIns="100794" bIns="50397">
            <a:spAutoFit/>
          </a:bodyPr>
          <a:lstStyle/>
          <a:p>
            <a:pPr algn="ctr" defTabSz="503238">
              <a:spcBef>
                <a:spcPct val="50000"/>
              </a:spcBef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January 23,  2014 </a:t>
            </a: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3808" name="Picture 16" descr="agata010205-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8420" t="6717" r="21053" b="9213"/>
          <a:stretch>
            <a:fillRect/>
          </a:stretch>
        </p:blipFill>
        <p:spPr bwMode="auto">
          <a:xfrm>
            <a:off x="8135938" y="0"/>
            <a:ext cx="19446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1306512" y="2559824"/>
            <a:ext cx="6908800" cy="108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100794" tIns="50397" rIns="100794" bIns="50397">
            <a:spAutoFit/>
          </a:bodyPr>
          <a:lstStyle/>
          <a:p>
            <a:pPr algn="ctr" defTabSz="503238"/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Status of the new AGATA digitizer</a:t>
            </a:r>
            <a:r>
              <a:rPr lang="en-US" sz="3200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*</a:t>
            </a:r>
            <a:endParaRPr lang="en-US" sz="3200" baseline="30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3810" name="Picture 18" descr="logo unimi traslucido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100" y="169863"/>
            <a:ext cx="1458913" cy="1546225"/>
          </a:xfrm>
          <a:prstGeom prst="rect">
            <a:avLst/>
          </a:prstGeom>
          <a:noFill/>
        </p:spPr>
      </p:pic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1912" y="4197727"/>
            <a:ext cx="9885363" cy="47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algn="ctr" defTabSz="503238">
              <a:spcBef>
                <a:spcPct val="50000"/>
              </a:spcBef>
            </a:pPr>
            <a:r>
              <a:rPr lang="en-US" sz="1200" dirty="0" smtClean="0">
                <a:latin typeface="Cambria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latin typeface="Cambria" pitchFamily="18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ea typeface="Verdana" pitchFamily="34" charset="0"/>
                <a:cs typeface="Verdana" pitchFamily="34" charset="0"/>
              </a:rPr>
              <a:t> * White paper available: </a:t>
            </a:r>
            <a:r>
              <a:rPr lang="en-US" sz="1200" b="1" dirty="0" smtClean="0">
                <a:latin typeface="+mn-lt"/>
                <a:ea typeface="Verdana" pitchFamily="34" charset="0"/>
                <a:cs typeface="Verdana" pitchFamily="34" charset="0"/>
              </a:rPr>
              <a:t>DIGI-OPT12: 12-channel 14/16-bit 100/125-MS/s Digitizer with Optical Output for AGATA/GALILEO</a:t>
            </a:r>
            <a:r>
              <a:rPr lang="en-US" sz="1200" dirty="0" smtClean="0">
                <a:latin typeface="+mn-lt"/>
                <a:ea typeface="Verdana" pitchFamily="34" charset="0"/>
                <a:cs typeface="Verdana" pitchFamily="34" charset="0"/>
              </a:rPr>
              <a:t> - version 1.8 </a:t>
            </a:r>
            <a:endParaRPr lang="en-US" sz="12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284162" y="6705599"/>
            <a:ext cx="2160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7416412" y="6757987"/>
            <a:ext cx="1980000" cy="79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DSC00204__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1425" y="2357437"/>
            <a:ext cx="2489200" cy="1866901"/>
          </a:xfrm>
          <a:prstGeom prst="rect">
            <a:avLst/>
          </a:prstGeom>
        </p:spPr>
      </p:pic>
      <p:pic>
        <p:nvPicPr>
          <p:cNvPr id="150529" name="Picture 1" descr="DSC00285"/>
          <p:cNvPicPr>
            <a:picLocks noChangeAspect="1" noChangeArrowheads="1"/>
          </p:cNvPicPr>
          <p:nvPr/>
        </p:nvPicPr>
        <p:blipFill>
          <a:blip r:embed="rId6" cstate="print">
            <a:lum bright="18000" contrast="20000"/>
          </a:blip>
          <a:srcRect l="6256" t="13914" r="6090" b="16461"/>
          <a:stretch>
            <a:fillRect/>
          </a:stretch>
        </p:blipFill>
        <p:spPr bwMode="auto">
          <a:xfrm>
            <a:off x="3617912" y="5246687"/>
            <a:ext cx="276758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Matlab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GUI for digitizer testing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7512" y="712787"/>
            <a:ext cx="929005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The ADC chip contains an undocumented 16 kB RAM where the waveforms can be stored and read out via SPI, which is used in the demoboard. I gained full control on that by reverse engineering. Very useful functionality for test benching and diagnostic.</a:t>
            </a:r>
            <a:endParaRPr lang="it-IT" sz="1200" dirty="0"/>
          </a:p>
        </p:txBody>
      </p:sp>
      <p:pic>
        <p:nvPicPr>
          <p:cNvPr id="10" name="video_scilab_0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62112" y="1690687"/>
            <a:ext cx="6980238" cy="5241925"/>
          </a:xfrm>
          <a:prstGeom prst="rect">
            <a:avLst/>
          </a:prstGeom>
        </p:spPr>
      </p:pic>
      <p:sp>
        <p:nvSpPr>
          <p:cNvPr id="5" name="Action Button: Movie 4">
            <a:hlinkClick r:id="rId4" action="ppaction://program" highlightClick="1"/>
          </p:cNvPr>
          <p:cNvSpPr/>
          <p:nvPr/>
        </p:nvSpPr>
        <p:spPr bwMode="auto">
          <a:xfrm>
            <a:off x="639762" y="1423987"/>
            <a:ext cx="1333500" cy="1155700"/>
          </a:xfrm>
          <a:prstGeom prst="actionButtonMovi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print"/>
          <a:srcRect l="4727" t="9170" r="6577" b="4367"/>
          <a:stretch>
            <a:fillRect/>
          </a:stretch>
        </p:blipFill>
        <p:spPr bwMode="auto">
          <a:xfrm>
            <a:off x="585687" y="3715260"/>
            <a:ext cx="4644000" cy="339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962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Acceptance tests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2"/>
          <p:cNvSpPr txBox="1">
            <a:spLocks noChangeArrowheads="1"/>
          </p:cNvSpPr>
          <p:nvPr/>
        </p:nvSpPr>
        <p:spPr bwMode="auto">
          <a:xfrm>
            <a:off x="5707062" y="6272240"/>
            <a:ext cx="4178300" cy="2634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 smtClean="0">
                <a:latin typeface="Comic Sans MS" pitchFamily="66" charset="0"/>
              </a:rPr>
              <a:t>Eye plots of 2 </a:t>
            </a:r>
            <a:r>
              <a:rPr lang="en-US" sz="1200" dirty="0" err="1" smtClean="0">
                <a:latin typeface="Comic Sans MS" pitchFamily="66" charset="0"/>
              </a:rPr>
              <a:t>Gb</a:t>
            </a:r>
            <a:r>
              <a:rPr lang="en-US" sz="1200" dirty="0" smtClean="0">
                <a:latin typeface="Comic Sans MS" pitchFamily="66" charset="0"/>
              </a:rPr>
              <a:t>/s serialized signals are clean and open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6" name="TextBox 42"/>
          <p:cNvSpPr txBox="1">
            <a:spLocks noChangeArrowheads="1"/>
          </p:cNvSpPr>
          <p:nvPr/>
        </p:nvSpPr>
        <p:spPr bwMode="auto">
          <a:xfrm>
            <a:off x="303212" y="890587"/>
            <a:ext cx="9582150" cy="32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Noise, functionality, and quality of 2Gb/s serialized signal have been checked for acceptance</a:t>
            </a:r>
            <a:endParaRPr lang="en-US" sz="1600" dirty="0">
              <a:latin typeface="Comic Sans MS" pitchFamily="66" charset="0"/>
            </a:endParaRPr>
          </a:p>
        </p:txBody>
      </p:sp>
      <p:pic>
        <p:nvPicPr>
          <p:cNvPr id="133122" name="Picture 2" descr="D:\alpullia\Documenti\Alberto\Ricerca\AGATA\Digital preamp group\Gara\Misure_gara\Scheda_segm_05\eye_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8596312" y="4075200"/>
            <a:ext cx="1066800" cy="976923"/>
          </a:xfrm>
          <a:prstGeom prst="rect">
            <a:avLst/>
          </a:prstGeom>
          <a:noFill/>
        </p:spPr>
      </p:pic>
      <p:pic>
        <p:nvPicPr>
          <p:cNvPr id="133123" name="Picture 3" descr="D:\alpullia\Documenti\Alberto\Ricerca\AGATA\Digital preamp group\Gara\Misure_gara\Scheda_segm_05\eye_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2" y="1852700"/>
            <a:ext cx="1081735" cy="988619"/>
          </a:xfrm>
          <a:prstGeom prst="rect">
            <a:avLst/>
          </a:prstGeom>
          <a:noFill/>
        </p:spPr>
      </p:pic>
      <p:pic>
        <p:nvPicPr>
          <p:cNvPr id="133124" name="Picture 4" descr="D:\alpullia\Documenti\Alberto\Ricerca\AGATA\Digital preamp group\Gara\Misure_gara\Scheda_segm_05\eye_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62812" y="1852700"/>
            <a:ext cx="1081735" cy="986638"/>
          </a:xfrm>
          <a:prstGeom prst="rect">
            <a:avLst/>
          </a:prstGeom>
          <a:noFill/>
        </p:spPr>
      </p:pic>
      <p:pic>
        <p:nvPicPr>
          <p:cNvPr id="133125" name="Picture 5" descr="D:\alpullia\Documenti\Alberto\Ricerca\AGATA\Digital preamp group\Gara\Misure_gara\Scheda_segm_05\eye_0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96312" y="1852700"/>
            <a:ext cx="1075792" cy="992581"/>
          </a:xfrm>
          <a:prstGeom prst="rect">
            <a:avLst/>
          </a:prstGeom>
          <a:noFill/>
        </p:spPr>
      </p:pic>
      <p:pic>
        <p:nvPicPr>
          <p:cNvPr id="133126" name="Picture 6" descr="D:\alpullia\Documenti\Alberto\Ricerca\AGATA\Digital preamp group\Gara\Misure_gara\Scheda_segm_05\eye_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2" y="2963950"/>
            <a:ext cx="1081735" cy="990600"/>
          </a:xfrm>
          <a:prstGeom prst="rect">
            <a:avLst/>
          </a:prstGeom>
          <a:noFill/>
        </p:spPr>
      </p:pic>
      <p:pic>
        <p:nvPicPr>
          <p:cNvPr id="133127" name="Picture 7" descr="D:\alpullia\Documenti\Alberto\Ricerca\AGATA\Digital preamp group\Gara\Misure_gara\Scheda_segm_05\eye_0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62812" y="2963950"/>
            <a:ext cx="1079754" cy="988619"/>
          </a:xfrm>
          <a:prstGeom prst="rect">
            <a:avLst/>
          </a:prstGeom>
          <a:noFill/>
        </p:spPr>
      </p:pic>
      <p:pic>
        <p:nvPicPr>
          <p:cNvPr id="133128" name="Picture 8" descr="D:\alpullia\Documenti\Alberto\Ricerca\AGATA\Digital preamp group\Gara\Misure_gara\Scheda_segm_05\eye_0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96312" y="2963950"/>
            <a:ext cx="1077773" cy="988619"/>
          </a:xfrm>
          <a:prstGeom prst="rect">
            <a:avLst/>
          </a:prstGeom>
          <a:noFill/>
        </p:spPr>
      </p:pic>
      <p:pic>
        <p:nvPicPr>
          <p:cNvPr id="133129" name="Picture 9" descr="D:\alpullia\Documenti\Alberto\Ricerca\AGATA\Digital preamp group\Gara\Misure_gara\Scheda_segm_05\eye_07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9312" y="4075200"/>
            <a:ext cx="1079754" cy="982675"/>
          </a:xfrm>
          <a:prstGeom prst="rect">
            <a:avLst/>
          </a:prstGeom>
          <a:noFill/>
        </p:spPr>
      </p:pic>
      <p:pic>
        <p:nvPicPr>
          <p:cNvPr id="133130" name="Picture 10" descr="D:\alpullia\Documenti\Alberto\Ricerca\AGATA\Digital preamp group\Gara\Misure_gara\Scheda_segm_05\eye_08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62812" y="4075200"/>
            <a:ext cx="1077773" cy="986638"/>
          </a:xfrm>
          <a:prstGeom prst="rect">
            <a:avLst/>
          </a:prstGeom>
          <a:noFill/>
        </p:spPr>
      </p:pic>
      <p:pic>
        <p:nvPicPr>
          <p:cNvPr id="133131" name="Picture 11" descr="D:\alpullia\Documenti\Alberto\Ricerca\AGATA\Digital preamp group\Gara\Misure_gara\Scheda_segm_05\eye_10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29312" y="5142000"/>
            <a:ext cx="1075792" cy="988619"/>
          </a:xfrm>
          <a:prstGeom prst="rect">
            <a:avLst/>
          </a:prstGeom>
          <a:noFill/>
        </p:spPr>
      </p:pic>
      <p:pic>
        <p:nvPicPr>
          <p:cNvPr id="133132" name="Picture 12" descr="D:\alpullia\Documenti\Alberto\Ricerca\AGATA\Digital preamp group\Gara\Misure_gara\Scheda_segm_05\eye_11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62812" y="5142000"/>
            <a:ext cx="1079754" cy="988619"/>
          </a:xfrm>
          <a:prstGeom prst="rect">
            <a:avLst/>
          </a:prstGeom>
          <a:noFill/>
        </p:spPr>
      </p:pic>
      <p:pic>
        <p:nvPicPr>
          <p:cNvPr id="133133" name="Picture 13" descr="D:\alpullia\Documenti\Alberto\Ricerca\AGATA\Digital preamp group\Gara\Misure_gara\Scheda_segm_05\eye_12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81377" y="5142000"/>
            <a:ext cx="1081735" cy="990600"/>
          </a:xfrm>
          <a:prstGeom prst="rect">
            <a:avLst/>
          </a:prstGeom>
          <a:noFill/>
        </p:spPr>
      </p:pic>
      <p:cxnSp>
        <p:nvCxnSpPr>
          <p:cNvPr id="20" name="Straight Connector 19"/>
          <p:cNvCxnSpPr/>
          <p:nvPr/>
        </p:nvCxnSpPr>
        <p:spPr bwMode="auto">
          <a:xfrm rot="5400000" flipH="1" flipV="1">
            <a:off x="5840412" y="2430550"/>
            <a:ext cx="444500" cy="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42"/>
          <p:cNvSpPr txBox="1">
            <a:spLocks noChangeArrowheads="1"/>
          </p:cNvSpPr>
          <p:nvPr/>
        </p:nvSpPr>
        <p:spPr bwMode="auto">
          <a:xfrm>
            <a:off x="5751512" y="2432199"/>
            <a:ext cx="1111250" cy="22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900" dirty="0" smtClean="0">
                <a:solidFill>
                  <a:schemeClr val="bg1"/>
                </a:solidFill>
                <a:latin typeface="Comic Sans MS" pitchFamily="66" charset="0"/>
              </a:rPr>
              <a:t>500 </a:t>
            </a:r>
            <a:r>
              <a:rPr lang="en-US" sz="900" dirty="0" err="1" smtClean="0">
                <a:solidFill>
                  <a:schemeClr val="bg1"/>
                </a:solidFill>
                <a:latin typeface="Comic Sans MS" pitchFamily="66" charset="0"/>
              </a:rPr>
              <a:t>ps</a:t>
            </a:r>
            <a:endParaRPr lang="en-US" sz="9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rot="5400000" flipH="1" flipV="1">
            <a:off x="6329363" y="2430549"/>
            <a:ext cx="444500" cy="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3134" name="Picture 14" descr="D:\alpullia\Documenti\Alberto\Ricerca\AGATA\Digital preamp group\Gara\Misure_gara\Scheda_segm_05\Noise_all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06612" y="1335087"/>
            <a:ext cx="2257424" cy="1651314"/>
          </a:xfrm>
          <a:prstGeom prst="rect">
            <a:avLst/>
          </a:prstGeom>
          <a:noFill/>
        </p:spPr>
      </p:pic>
      <p:pic>
        <p:nvPicPr>
          <p:cNvPr id="28" name="Picture 14" descr="D:\alpullia\Documenti\Alberto\Ricerca\AGATA\Digital preamp group\Gara\Misure_gara\Scheda_segm_05\Noise_all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49488" y="1461773"/>
            <a:ext cx="2257424" cy="1651314"/>
          </a:xfrm>
          <a:prstGeom prst="rect">
            <a:avLst/>
          </a:prstGeom>
          <a:noFill/>
        </p:spPr>
      </p:pic>
      <p:pic>
        <p:nvPicPr>
          <p:cNvPr id="29" name="Picture 14" descr="D:\alpullia\Documenti\Alberto\Ricerca\AGATA\Digital preamp group\Gara\Misure_gara\Scheda_segm_05\Noise_all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91588" y="1595123"/>
            <a:ext cx="2257424" cy="1651314"/>
          </a:xfrm>
          <a:prstGeom prst="rect">
            <a:avLst/>
          </a:prstGeom>
          <a:noFill/>
        </p:spPr>
      </p:pic>
      <p:cxnSp>
        <p:nvCxnSpPr>
          <p:cNvPr id="31" name="Straight Connector 30"/>
          <p:cNvCxnSpPr/>
          <p:nvPr/>
        </p:nvCxnSpPr>
        <p:spPr bwMode="auto">
          <a:xfrm rot="16200000" flipV="1">
            <a:off x="1862137" y="2068513"/>
            <a:ext cx="222250" cy="177800"/>
          </a:xfrm>
          <a:prstGeom prst="line">
            <a:avLst/>
          </a:prstGeom>
          <a:solidFill>
            <a:schemeClr val="accent1"/>
          </a:solidFill>
          <a:ln w="254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Left Brace 32"/>
          <p:cNvSpPr/>
          <p:nvPr/>
        </p:nvSpPr>
        <p:spPr bwMode="auto">
          <a:xfrm rot="-2340000">
            <a:off x="1732849" y="2131343"/>
            <a:ext cx="177800" cy="1392060"/>
          </a:xfrm>
          <a:prstGeom prst="leftBrace">
            <a:avLst>
              <a:gd name="adj1" fmla="val 54052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Notched Right Arrow 33"/>
          <p:cNvSpPr/>
          <p:nvPr/>
        </p:nvSpPr>
        <p:spPr bwMode="auto">
          <a:xfrm rot="5400000">
            <a:off x="1662112" y="3201987"/>
            <a:ext cx="400050" cy="311150"/>
          </a:xfrm>
          <a:prstGeom prst="notchedRightArrow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2006137" y="4158587"/>
            <a:ext cx="933450" cy="267558"/>
          </a:xfrm>
          <a:prstGeom prst="ellips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42"/>
          <p:cNvSpPr txBox="1">
            <a:spLocks noChangeArrowheads="1"/>
          </p:cNvSpPr>
          <p:nvPr/>
        </p:nvSpPr>
        <p:spPr bwMode="auto">
          <a:xfrm>
            <a:off x="5440362" y="6927511"/>
            <a:ext cx="2686050" cy="29216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Noise limit for acceptance</a:t>
            </a:r>
            <a:endParaRPr lang="en-US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rot="5400000">
            <a:off x="3862387" y="5535612"/>
            <a:ext cx="22669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42"/>
          <p:cNvSpPr txBox="1">
            <a:spLocks noChangeArrowheads="1"/>
          </p:cNvSpPr>
          <p:nvPr/>
        </p:nvSpPr>
        <p:spPr bwMode="auto">
          <a:xfrm>
            <a:off x="1084262" y="2624137"/>
            <a:ext cx="755650" cy="43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 smtClean="0">
                <a:latin typeface="Comic Sans MS" pitchFamily="66" charset="0"/>
              </a:rPr>
              <a:t>57 +2 cards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4995863" y="6860069"/>
            <a:ext cx="444500" cy="209068"/>
          </a:xfrm>
          <a:custGeom>
            <a:avLst/>
            <a:gdLst>
              <a:gd name="connsiteX0" fmla="*/ 570983 w 570983"/>
              <a:gd name="connsiteY0" fmla="*/ 405480 h 405480"/>
              <a:gd name="connsiteX1" fmla="*/ 0 w 570983"/>
              <a:gd name="connsiteY1" fmla="*/ 405480 h 405480"/>
              <a:gd name="connsiteX2" fmla="*/ 4138 w 570983"/>
              <a:gd name="connsiteY2" fmla="*/ 0 h 40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0983" h="405480">
                <a:moveTo>
                  <a:pt x="570983" y="405480"/>
                </a:moveTo>
                <a:lnTo>
                  <a:pt x="0" y="405480"/>
                </a:lnTo>
                <a:cubicBezTo>
                  <a:pt x="1379" y="270320"/>
                  <a:pt x="2759" y="135160"/>
                  <a:pt x="4138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 w="19050">
                <a:solidFill>
                  <a:srgbClr val="FF0000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5307012" y="3513137"/>
            <a:ext cx="4356100" cy="3378200"/>
          </a:xfrm>
          <a:prstGeom prst="rect">
            <a:avLst/>
          </a:prstGeom>
          <a:solidFill>
            <a:schemeClr val="bg1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dist="27940" dir="8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Measurements - noise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28612" y="1023937"/>
            <a:ext cx="4578350" cy="3378200"/>
          </a:xfrm>
          <a:prstGeom prst="rect">
            <a:avLst/>
          </a:prstGeom>
          <a:solidFill>
            <a:schemeClr val="bg1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dist="27940" dir="8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5312" y="5913438"/>
            <a:ext cx="1111250" cy="276999"/>
          </a:xfrm>
          <a:prstGeom prst="rect">
            <a:avLst/>
          </a:prstGeom>
          <a:solidFill>
            <a:srgbClr val="FFFF99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latin typeface="Calibri" pitchFamily="34" charset="0"/>
                <a:cs typeface="Calibri" pitchFamily="34" charset="0"/>
              </a:rPr>
              <a:t>7  MeV range</a:t>
            </a:r>
            <a:endParaRPr lang="it-IT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5312" y="4836338"/>
            <a:ext cx="1244600" cy="276999"/>
          </a:xfrm>
          <a:prstGeom prst="rect">
            <a:avLst/>
          </a:prstGeom>
          <a:solidFill>
            <a:srgbClr val="FFFF99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latin typeface="Calibri" pitchFamily="34" charset="0"/>
                <a:cs typeface="Calibri" pitchFamily="34" charset="0"/>
              </a:rPr>
              <a:t>20  MeV range</a:t>
            </a:r>
            <a:endParaRPr lang="it-IT" sz="1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831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2" t="1771" r="2135" b="2093"/>
          <a:stretch>
            <a:fillRect/>
          </a:stretch>
        </p:blipFill>
        <p:spPr bwMode="auto">
          <a:xfrm>
            <a:off x="511444" y="1301858"/>
            <a:ext cx="4014061" cy="302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1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68" t="11339" r="9202" b="6628"/>
          <a:stretch>
            <a:fillRect/>
          </a:stretch>
        </p:blipFill>
        <p:spPr bwMode="auto">
          <a:xfrm>
            <a:off x="5457825" y="3727450"/>
            <a:ext cx="3971925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Oval 10"/>
          <p:cNvSpPr/>
          <p:nvPr/>
        </p:nvSpPr>
        <p:spPr bwMode="auto">
          <a:xfrm>
            <a:off x="3351212" y="2979737"/>
            <a:ext cx="133350" cy="31115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3411110" y="2974561"/>
            <a:ext cx="6252002" cy="538576"/>
          </a:xfrm>
          <a:custGeom>
            <a:avLst/>
            <a:gdLst>
              <a:gd name="connsiteX0" fmla="*/ 0 w 6114553"/>
              <a:gd name="connsiteY0" fmla="*/ 0 h 532737"/>
              <a:gd name="connsiteX1" fmla="*/ 6114553 w 6114553"/>
              <a:gd name="connsiteY1" fmla="*/ 532737 h 53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14553" h="532737">
                <a:moveTo>
                  <a:pt x="0" y="0"/>
                </a:moveTo>
                <a:lnTo>
                  <a:pt x="6114553" y="532737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3379305" y="3276710"/>
            <a:ext cx="1927707" cy="3614627"/>
          </a:xfrm>
          <a:custGeom>
            <a:avLst/>
            <a:gdLst>
              <a:gd name="connsiteX0" fmla="*/ 0 w 1979875"/>
              <a:gd name="connsiteY0" fmla="*/ 0 h 3403159"/>
              <a:gd name="connsiteX1" fmla="*/ 1979875 w 1979875"/>
              <a:gd name="connsiteY1" fmla="*/ 3403159 h 3403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9875" h="3403159">
                <a:moveTo>
                  <a:pt x="0" y="0"/>
                </a:moveTo>
                <a:lnTo>
                  <a:pt x="1979875" y="3403159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550862" y="5068887"/>
            <a:ext cx="3333750" cy="666750"/>
            <a:chOff x="550862" y="5602287"/>
            <a:chExt cx="3333750" cy="666750"/>
          </a:xfrm>
        </p:grpSpPr>
        <p:sp>
          <p:nvSpPr>
            <p:cNvPr id="15" name="Rounded Rectangle 14"/>
            <p:cNvSpPr/>
            <p:nvPr/>
          </p:nvSpPr>
          <p:spPr bwMode="auto">
            <a:xfrm>
              <a:off x="550862" y="5602287"/>
              <a:ext cx="3333750" cy="666750"/>
            </a:xfrm>
            <a:prstGeom prst="roundRect">
              <a:avLst/>
            </a:prstGeom>
            <a:solidFill>
              <a:schemeClr val="accent1"/>
            </a:solidFill>
            <a:ln w="222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/>
          </p:nvGraphicFramePr>
          <p:xfrm>
            <a:off x="728662" y="5672337"/>
            <a:ext cx="2894012" cy="552250"/>
          </p:xfrm>
          <a:graphic>
            <a:graphicData uri="http://schemas.openxmlformats.org/presentationml/2006/ole">
              <p:oleObj spid="_x0000_s129026" name="Equation" r:id="rId5" imgW="2197080" imgH="419040" progId="Equation.3">
                <p:embed/>
              </p:oleObj>
            </a:graphicData>
          </a:graphic>
        </p:graphicFrame>
      </p:grpSp>
      <p:sp>
        <p:nvSpPr>
          <p:cNvPr id="17" name="TextBox 16"/>
          <p:cNvSpPr txBox="1"/>
          <p:nvPr/>
        </p:nvSpPr>
        <p:spPr>
          <a:xfrm>
            <a:off x="2284412" y="6046787"/>
            <a:ext cx="2533650" cy="46166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27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Identical to the value rated in ADC datasheet: ENOB = 11.6 @ 70MHz !!</a:t>
            </a:r>
            <a:endParaRPr lang="it-IT" sz="1200" b="1" dirty="0">
              <a:solidFill>
                <a:srgbClr val="80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>
            <a:off x="3284537" y="5802312"/>
            <a:ext cx="40005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Left Arrow 19"/>
          <p:cNvSpPr/>
          <p:nvPr/>
        </p:nvSpPr>
        <p:spPr bwMode="auto">
          <a:xfrm>
            <a:off x="4106862" y="5291137"/>
            <a:ext cx="2222500" cy="355600"/>
          </a:xfrm>
          <a:prstGeom prst="leftArrow">
            <a:avLst/>
          </a:prstGeom>
          <a:solidFill>
            <a:schemeClr val="accent1">
              <a:alpha val="4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534988" y="6892925"/>
          <a:ext cx="1927225" cy="442913"/>
        </p:xfrm>
        <a:graphic>
          <a:graphicData uri="http://schemas.openxmlformats.org/presentationml/2006/ole">
            <p:oleObj spid="_x0000_s129027" name="Equation" r:id="rId6" imgW="1879560" imgH="431640" progId="Equation.3">
              <p:embed/>
            </p:oleObj>
          </a:graphicData>
        </a:graphic>
      </p:graphicFrame>
      <p:sp>
        <p:nvSpPr>
          <p:cNvPr id="26" name="Rounded Rectangle 25"/>
          <p:cNvSpPr/>
          <p:nvPr/>
        </p:nvSpPr>
        <p:spPr bwMode="auto">
          <a:xfrm>
            <a:off x="550862" y="6135687"/>
            <a:ext cx="1555750" cy="488950"/>
          </a:xfrm>
          <a:prstGeom prst="roundRect">
            <a:avLst/>
          </a:prstGeom>
          <a:solidFill>
            <a:schemeClr val="accent1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757237" y="6291071"/>
          <a:ext cx="1171575" cy="217488"/>
        </p:xfrm>
        <a:graphic>
          <a:graphicData uri="http://schemas.openxmlformats.org/presentationml/2006/ole">
            <p:oleObj spid="_x0000_s129028" name="Equation" r:id="rId7" imgW="888840" imgH="16488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839912" y="1557337"/>
            <a:ext cx="1377950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it-IT" sz="1200" dirty="0" smtClean="0">
                <a:latin typeface="Calibri" pitchFamily="34" charset="0"/>
                <a:cs typeface="Calibri" pitchFamily="34" charset="0"/>
              </a:rPr>
              <a:t>20  MeV range</a:t>
            </a:r>
            <a:endParaRPr lang="it-IT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453568" y="4064825"/>
            <a:ext cx="622300" cy="241999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50144" y="2530321"/>
            <a:ext cx="3244850" cy="276999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mic Sans MS" pitchFamily="66" charset="0"/>
              </a:rPr>
              <a:t>Acquired data - no input signal provided</a:t>
            </a:r>
            <a:endParaRPr lang="it-IT" sz="1200" dirty="0">
              <a:latin typeface="Comic Sans MS" pitchFamily="66" charset="0"/>
            </a:endParaRPr>
          </a:p>
        </p:txBody>
      </p:sp>
      <p:sp>
        <p:nvSpPr>
          <p:cNvPr id="29" name="Right Brace 28"/>
          <p:cNvSpPr/>
          <p:nvPr/>
        </p:nvSpPr>
        <p:spPr bwMode="auto">
          <a:xfrm>
            <a:off x="4551362" y="2143937"/>
            <a:ext cx="177800" cy="1066800"/>
          </a:xfrm>
          <a:prstGeom prst="rightBrace">
            <a:avLst>
              <a:gd name="adj1" fmla="val 47704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4778961" y="2673503"/>
            <a:ext cx="325465" cy="0"/>
          </a:xfrm>
          <a:custGeom>
            <a:avLst/>
            <a:gdLst>
              <a:gd name="connsiteX0" fmla="*/ 0 w 325465"/>
              <a:gd name="connsiteY0" fmla="*/ 0 h 0"/>
              <a:gd name="connsiteX1" fmla="*/ 325465 w 3254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465">
                <a:moveTo>
                  <a:pt x="0" y="0"/>
                </a:moveTo>
                <a:lnTo>
                  <a:pt x="32546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Effect of trapezoidal filter on noise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2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412" y="890587"/>
            <a:ext cx="4786783" cy="3085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</p:pic>
      <p:sp>
        <p:nvSpPr>
          <p:cNvPr id="5" name="TextBox 42"/>
          <p:cNvSpPr txBox="1">
            <a:spLocks noChangeArrowheads="1"/>
          </p:cNvSpPr>
          <p:nvPr/>
        </p:nvSpPr>
        <p:spPr bwMode="auto">
          <a:xfrm>
            <a:off x="6329362" y="1646237"/>
            <a:ext cx="3494087" cy="123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892" tIns="45448" rIns="90892" bIns="45448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The noise seen on the preamplifier waveform is </a:t>
            </a:r>
          </a:p>
          <a:p>
            <a:pPr hangingPunct="0">
              <a:lnSpc>
                <a:spcPct val="93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     1.89 LSB </a:t>
            </a:r>
            <a:r>
              <a:rPr lang="en-US" sz="1600" dirty="0" err="1" smtClean="0">
                <a:latin typeface="Comic Sans MS" pitchFamily="66" charset="0"/>
              </a:rPr>
              <a:t>r.m.s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hangingPunct="0">
              <a:lnSpc>
                <a:spcPct val="93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with detector connected </a:t>
            </a:r>
          </a:p>
        </p:txBody>
      </p:sp>
      <p:sp>
        <p:nvSpPr>
          <p:cNvPr id="6" name="Down Arrow 5"/>
          <p:cNvSpPr/>
          <p:nvPr/>
        </p:nvSpPr>
        <p:spPr bwMode="auto">
          <a:xfrm rot="16200000" flipH="1">
            <a:off x="5729287" y="1846262"/>
            <a:ext cx="355600" cy="488950"/>
          </a:xfrm>
          <a:prstGeom prst="downArrow">
            <a:avLst/>
          </a:prstGeom>
          <a:solidFill>
            <a:srgbClr val="0000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 rot="5400000">
            <a:off x="4262437" y="5357812"/>
            <a:ext cx="355600" cy="488950"/>
          </a:xfrm>
          <a:prstGeom prst="downArrow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42"/>
          <p:cNvSpPr txBox="1">
            <a:spLocks noChangeArrowheads="1"/>
          </p:cNvSpPr>
          <p:nvPr/>
        </p:nvSpPr>
        <p:spPr bwMode="auto">
          <a:xfrm>
            <a:off x="390525" y="5074979"/>
            <a:ext cx="3671887" cy="162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90892" tIns="45448" rIns="90892" bIns="45448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The noise seen after the trapezoidal filter (height normalized) is</a:t>
            </a:r>
          </a:p>
          <a:p>
            <a:pPr hangingPunct="0">
              <a:lnSpc>
                <a:spcPct val="93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     0.32 LSB </a:t>
            </a:r>
            <a:r>
              <a:rPr lang="en-US" sz="1600" dirty="0" err="1" smtClean="0">
                <a:latin typeface="Comic Sans MS" pitchFamily="66" charset="0"/>
              </a:rPr>
              <a:t>r.m.s</a:t>
            </a:r>
            <a:r>
              <a:rPr lang="en-US" sz="1600" dirty="0" smtClean="0">
                <a:latin typeface="Comic Sans MS" pitchFamily="66" charset="0"/>
              </a:rPr>
              <a:t>.  </a:t>
            </a:r>
          </a:p>
          <a:p>
            <a:pPr hangingPunct="0">
              <a:lnSpc>
                <a:spcPct val="93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i.e. about six times less !</a:t>
            </a:r>
          </a:p>
          <a:p>
            <a:pPr hangingPunct="0">
              <a:lnSpc>
                <a:spcPct val="93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This yields a bit gain of ~2.6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 l="2969" t="4259" r="3510" b="4165"/>
          <a:stretch>
            <a:fillRect/>
          </a:stretch>
        </p:blipFill>
        <p:spPr bwMode="auto">
          <a:xfrm>
            <a:off x="4995862" y="3868737"/>
            <a:ext cx="4604400" cy="3142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395412" y="2046287"/>
            <a:ext cx="3600450" cy="2844800"/>
          </a:xfrm>
          <a:prstGeom prst="rect">
            <a:avLst/>
          </a:prstGeom>
          <a:solidFill>
            <a:schemeClr val="bg1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Measurements – bandwidth and pulse shape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05" t="2414" r="2857" b="3659"/>
          <a:stretch>
            <a:fillRect/>
          </a:stretch>
        </p:blipFill>
        <p:spPr bwMode="auto">
          <a:xfrm>
            <a:off x="1484312" y="2119689"/>
            <a:ext cx="3422650" cy="263544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95362" y="1112837"/>
            <a:ext cx="4445000" cy="292388"/>
          </a:xfrm>
          <a:prstGeom prst="rect">
            <a:avLst/>
          </a:prstGeom>
          <a:solidFill>
            <a:srgbClr val="E7FFE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300" dirty="0" smtClean="0">
                <a:latin typeface="Calibri" pitchFamily="34" charset="0"/>
                <a:cs typeface="Calibri" pitchFamily="34" charset="0"/>
              </a:rPr>
              <a:t>Anti-aliasing filter is set for a 26ns risetime in step-response</a:t>
            </a:r>
            <a:endParaRPr lang="it-IT" sz="13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840412" y="3839785"/>
            <a:ext cx="3556000" cy="2873752"/>
          </a:xfrm>
          <a:prstGeom prst="rect">
            <a:avLst/>
          </a:prstGeom>
          <a:solidFill>
            <a:schemeClr val="bg1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30" t="3605" r="1887" b="3858"/>
          <a:stretch>
            <a:fillRect/>
          </a:stretch>
        </p:blipFill>
        <p:spPr bwMode="auto">
          <a:xfrm>
            <a:off x="5929312" y="3899827"/>
            <a:ext cx="3458229" cy="263591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884862" y="2820699"/>
            <a:ext cx="3333750" cy="292388"/>
          </a:xfrm>
          <a:prstGeom prst="rect">
            <a:avLst/>
          </a:prstGeom>
          <a:solidFill>
            <a:srgbClr val="E7FFE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300" dirty="0" smtClean="0">
                <a:latin typeface="Calibri" pitchFamily="34" charset="0"/>
                <a:cs typeface="Calibri" pitchFamily="34" charset="0"/>
              </a:rPr>
              <a:t>Exponential decay signal (1 MeV equivalent)</a:t>
            </a:r>
            <a:endParaRPr lang="it-IT" sz="13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3084512" y="1512887"/>
            <a:ext cx="266700" cy="400050"/>
          </a:xfrm>
          <a:prstGeom prst="downArrow">
            <a:avLst/>
          </a:prstGeom>
          <a:solidFill>
            <a:srgbClr val="E7FFE7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7529512" y="3290887"/>
            <a:ext cx="266700" cy="400050"/>
          </a:xfrm>
          <a:prstGeom prst="downArrow">
            <a:avLst/>
          </a:prstGeom>
          <a:solidFill>
            <a:srgbClr val="E7FFE7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Spectra of </a:t>
            </a:r>
            <a:r>
              <a:rPr lang="en-US" sz="2000" b="1" baseline="30000" dirty="0" smtClean="0">
                <a:solidFill>
                  <a:schemeClr val="bg1"/>
                </a:solidFill>
                <a:latin typeface="Comic Sans MS" pitchFamily="66" charset="0"/>
              </a:rPr>
              <a:t>60</a:t>
            </a: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Co from AGATA crystal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1" name="Picture 10" descr="12 spettri segmenti AGAT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62" y="979487"/>
            <a:ext cx="7109334" cy="3804920"/>
          </a:xfrm>
          <a:prstGeom prst="rect">
            <a:avLst/>
          </a:prstGeom>
        </p:spPr>
      </p:pic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7840662" y="758794"/>
            <a:ext cx="1822450" cy="5147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82945" tIns="72000" rIns="82945" bIns="72000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omic Sans MS" pitchFamily="66" charset="0"/>
              </a:rPr>
              <a:t>Spectra collected at LNL in July 2013</a:t>
            </a:r>
          </a:p>
        </p:txBody>
      </p:sp>
      <p:pic>
        <p:nvPicPr>
          <p:cNvPr id="12" name="Picture 11" descr="spettro core AGAT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8312" y="4802187"/>
            <a:ext cx="3000891" cy="2589340"/>
          </a:xfrm>
          <a:prstGeom prst="rect">
            <a:avLst/>
          </a:prstGeom>
        </p:spPr>
      </p:pic>
      <p:pic>
        <p:nvPicPr>
          <p:cNvPr id="13" name="Picture 12" descr="foto_AGA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2862" y="1601787"/>
            <a:ext cx="2148078" cy="2864104"/>
          </a:xfrm>
          <a:prstGeom prst="rect">
            <a:avLst/>
          </a:prstGeom>
        </p:spPr>
      </p:pic>
      <p:pic>
        <p:nvPicPr>
          <p:cNvPr id="14" name="Picture 13" descr="gif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7812" y="5513387"/>
            <a:ext cx="2393816" cy="1644396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 bwMode="auto">
          <a:xfrm>
            <a:off x="4906962" y="6343286"/>
            <a:ext cx="16891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10800000">
            <a:off x="2106612" y="4846637"/>
            <a:ext cx="1200150" cy="66675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3440112" y="5023643"/>
            <a:ext cx="8890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4684712" y="4891087"/>
            <a:ext cx="977900" cy="57785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42"/>
          <p:cNvSpPr txBox="1">
            <a:spLocks noChangeArrowheads="1"/>
          </p:cNvSpPr>
          <p:nvPr/>
        </p:nvSpPr>
        <p:spPr bwMode="auto">
          <a:xfrm>
            <a:off x="5218112" y="6389324"/>
            <a:ext cx="1022350" cy="32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Core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42"/>
          <p:cNvSpPr txBox="1">
            <a:spLocks noChangeArrowheads="1"/>
          </p:cNvSpPr>
          <p:nvPr/>
        </p:nvSpPr>
        <p:spPr bwMode="auto">
          <a:xfrm>
            <a:off x="3884612" y="4925930"/>
            <a:ext cx="1244600" cy="32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dirty="0" smtClean="0">
                <a:latin typeface="Comic Sans MS" pitchFamily="66" charset="0"/>
              </a:rPr>
              <a:t>Segments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062662" y="2401887"/>
            <a:ext cx="533400" cy="800100"/>
          </a:xfrm>
          <a:prstGeom prst="ellipse">
            <a:avLst/>
          </a:prstGeom>
          <a:noFill/>
          <a:ln w="222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42"/>
          <p:cNvSpPr txBox="1">
            <a:spLocks noChangeArrowheads="1"/>
          </p:cNvSpPr>
          <p:nvPr/>
        </p:nvSpPr>
        <p:spPr bwMode="auto">
          <a:xfrm>
            <a:off x="6507162" y="2490787"/>
            <a:ext cx="755650" cy="43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20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MeV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range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68"/>
          <p:cNvSpPr>
            <a:spLocks noChangeArrowheads="1"/>
          </p:cNvSpPr>
          <p:nvPr/>
        </p:nvSpPr>
        <p:spPr bwMode="auto">
          <a:xfrm>
            <a:off x="461962" y="5246687"/>
            <a:ext cx="2089150" cy="69940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82945" tIns="72000" rIns="82945" bIns="72000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omic Sans MS" pitchFamily="66" charset="0"/>
              </a:rPr>
              <a:t>7 </a:t>
            </a:r>
            <a:r>
              <a:rPr lang="en-US" sz="1200" dirty="0" err="1" smtClean="0">
                <a:latin typeface="Comic Sans MS" pitchFamily="66" charset="0"/>
              </a:rPr>
              <a:t>MeV</a:t>
            </a:r>
            <a:r>
              <a:rPr lang="en-US" sz="1200" dirty="0" smtClean="0">
                <a:latin typeface="Comic Sans MS" pitchFamily="66" charset="0"/>
              </a:rPr>
              <a:t> range selected for all shown segments but one in 20 </a:t>
            </a:r>
            <a:r>
              <a:rPr lang="en-US" sz="1200" dirty="0" err="1" smtClean="0">
                <a:latin typeface="Comic Sans MS" pitchFamily="66" charset="0"/>
              </a:rPr>
              <a:t>MeV</a:t>
            </a:r>
            <a:r>
              <a:rPr lang="en-US" sz="1200" dirty="0" smtClean="0">
                <a:latin typeface="Comic Sans MS" pitchFamily="66" charset="0"/>
              </a:rPr>
              <a:t> range</a:t>
            </a:r>
          </a:p>
        </p:txBody>
      </p:sp>
      <p:sp>
        <p:nvSpPr>
          <p:cNvPr id="17" name="TextBox 42"/>
          <p:cNvSpPr txBox="1">
            <a:spLocks noChangeArrowheads="1"/>
          </p:cNvSpPr>
          <p:nvPr/>
        </p:nvSpPr>
        <p:spPr bwMode="auto">
          <a:xfrm>
            <a:off x="7173912" y="5090921"/>
            <a:ext cx="1022350" cy="37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aseline="30000" dirty="0" smtClean="0">
                <a:latin typeface="Comic Sans MS" pitchFamily="66" charset="0"/>
              </a:rPr>
              <a:t>60</a:t>
            </a:r>
            <a:r>
              <a:rPr lang="en-US" sz="1000" dirty="0" smtClean="0">
                <a:latin typeface="Comic Sans MS" pitchFamily="66" charset="0"/>
              </a:rPr>
              <a:t>Co spectrum  of core</a:t>
            </a:r>
            <a:endParaRPr lang="en-US" sz="1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Spectra of </a:t>
            </a:r>
            <a:r>
              <a:rPr lang="en-US" sz="2000" b="1" baseline="30000" dirty="0" smtClean="0">
                <a:solidFill>
                  <a:schemeClr val="bg1"/>
                </a:solidFill>
                <a:latin typeface="Comic Sans MS" pitchFamily="66" charset="0"/>
              </a:rPr>
              <a:t>60</a:t>
            </a: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Co from AGATA crystal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2832" y="3950239"/>
            <a:ext cx="4470280" cy="329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" y="1222786"/>
            <a:ext cx="4603641" cy="331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5751512" y="1379537"/>
            <a:ext cx="3511550" cy="791737"/>
          </a:xfrm>
          <a:prstGeom prst="rect">
            <a:avLst/>
          </a:prstGeom>
          <a:solidFill>
            <a:srgbClr val="E7FFE7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82945" tIns="72000" rIns="82945" bIns="72000">
            <a:spAutoFit/>
          </a:bodyPr>
          <a:lstStyle/>
          <a:p>
            <a:pPr defTabSz="914400">
              <a:tabLst>
                <a:tab pos="655638" algn="l"/>
                <a:tab pos="1312863" algn="l"/>
              </a:tabLst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Energy resolution:</a:t>
            </a:r>
          </a:p>
          <a:p>
            <a:pPr marL="18256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 2.55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keV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fwhm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@ 1.33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MeV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for core</a:t>
            </a:r>
          </a:p>
          <a:p>
            <a:pPr marL="18256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 2.06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keV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fwhm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@ 1.33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MeV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for segment</a:t>
            </a:r>
          </a:p>
        </p:txBody>
      </p:sp>
      <p:sp>
        <p:nvSpPr>
          <p:cNvPr id="7" name="TextBox 42"/>
          <p:cNvSpPr txBox="1">
            <a:spLocks noChangeArrowheads="1"/>
          </p:cNvSpPr>
          <p:nvPr/>
        </p:nvSpPr>
        <p:spPr bwMode="auto">
          <a:xfrm>
            <a:off x="2151062" y="5459330"/>
            <a:ext cx="1022350" cy="263497"/>
          </a:xfrm>
          <a:prstGeom prst="rect">
            <a:avLst/>
          </a:prstGeom>
          <a:solidFill>
            <a:schemeClr val="bg1"/>
          </a:solidFill>
          <a:ln w="1270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 smtClean="0">
                <a:latin typeface="Comic Sans MS" pitchFamily="66" charset="0"/>
              </a:rPr>
              <a:t>Core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8" name="TextBox 42"/>
          <p:cNvSpPr txBox="1">
            <a:spLocks noChangeArrowheads="1"/>
          </p:cNvSpPr>
          <p:nvPr/>
        </p:nvSpPr>
        <p:spPr bwMode="auto">
          <a:xfrm>
            <a:off x="6951662" y="2624137"/>
            <a:ext cx="933450" cy="435211"/>
          </a:xfrm>
          <a:prstGeom prst="rect">
            <a:avLst/>
          </a:prstGeom>
          <a:solidFill>
            <a:schemeClr val="bg1"/>
          </a:solidFill>
          <a:ln w="1270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squar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 smtClean="0">
                <a:latin typeface="Comic Sans MS" pitchFamily="66" charset="0"/>
              </a:rPr>
              <a:t>Segment on </a:t>
            </a:r>
            <a:r>
              <a:rPr lang="en-US" sz="1200" dirty="0" err="1" smtClean="0">
                <a:latin typeface="Comic Sans MS" pitchFamily="66" charset="0"/>
              </a:rPr>
              <a:t>ch</a:t>
            </a:r>
            <a:r>
              <a:rPr lang="en-US" sz="1200" dirty="0" smtClean="0">
                <a:latin typeface="Comic Sans MS" pitchFamily="66" charset="0"/>
              </a:rPr>
              <a:t> “a”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 flipV="1">
            <a:off x="2506662" y="4846637"/>
            <a:ext cx="311150" cy="4445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7262812" y="3246437"/>
            <a:ext cx="311150" cy="4445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Spectrum from small front electrode of MARS detector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4867" name="Picture 3"/>
          <p:cNvPicPr>
            <a:picLocks noChangeAspect="1" noChangeArrowheads="1"/>
          </p:cNvPicPr>
          <p:nvPr/>
        </p:nvPicPr>
        <p:blipFill>
          <a:blip r:embed="rId2" cstate="print"/>
          <a:srcRect b="-59260"/>
          <a:stretch>
            <a:fillRect/>
          </a:stretch>
        </p:blipFill>
        <p:spPr bwMode="auto">
          <a:xfrm>
            <a:off x="2551112" y="1201737"/>
            <a:ext cx="5375282" cy="5734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</p:pic>
      <p:pic>
        <p:nvPicPr>
          <p:cNvPr id="4" name="Picture 2" descr="mars_det_fi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28912" y="4757737"/>
            <a:ext cx="2444750" cy="198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2"/>
          <p:cNvSpPr txBox="1">
            <a:spLocks noChangeArrowheads="1"/>
          </p:cNvSpPr>
          <p:nvPr/>
        </p:nvSpPr>
        <p:spPr bwMode="auto">
          <a:xfrm>
            <a:off x="5751512" y="5491337"/>
            <a:ext cx="1600200" cy="733250"/>
          </a:xfrm>
          <a:prstGeom prst="rect">
            <a:avLst/>
          </a:prstGeom>
          <a:solidFill>
            <a:srgbClr val="FFFF99"/>
          </a:solidFill>
          <a:ln w="9525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square" lIns="108000" tIns="108000" rIns="108000" bIns="108000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 smtClean="0">
                <a:latin typeface="Comic Sans MS" pitchFamily="66" charset="0"/>
              </a:rPr>
              <a:t>Detector  “MARS” has 25 segments and one core</a:t>
            </a:r>
            <a:endParaRPr lang="en-US" sz="1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Box 53"/>
          <p:cNvSpPr txBox="1">
            <a:spLocks noChangeArrowheads="1"/>
          </p:cNvSpPr>
          <p:nvPr/>
        </p:nvSpPr>
        <p:spPr bwMode="auto">
          <a:xfrm>
            <a:off x="0" y="0"/>
            <a:ext cx="10080625" cy="1169988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668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Specifications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93245" name="Group 61"/>
          <p:cNvGraphicFramePr>
            <a:graphicFrameLocks noGrp="1"/>
          </p:cNvGraphicFramePr>
          <p:nvPr/>
        </p:nvGraphicFramePr>
        <p:xfrm>
          <a:off x="225425" y="1281113"/>
          <a:ext cx="9675813" cy="5125710"/>
        </p:xfrm>
        <a:graphic>
          <a:graphicData uri="http://schemas.openxmlformats.org/drawingml/2006/table">
            <a:tbl>
              <a:tblPr/>
              <a:tblGrid>
                <a:gridCol w="1528763"/>
                <a:gridCol w="8147050"/>
              </a:tblGrid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ADC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14 or 16</a:t>
                      </a:r>
                      <a:r>
                        <a:rPr kumimoji="0" lang="it-IT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*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bit, 100MS/s with JESD204A (8b/10b) and SER  interface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Channels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12 per card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Analog input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Differential, MDR connectors as specified in AGATA preamp white paper v. 3.2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Configurations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“Segment mode” (default, 12 chs) or “Core mode” by insertion of passive piggyback PCB (3 chs + spares)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Clock input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Differential LVPECL through mini-HDMI or backplane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Sync and test pattern input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Single-ended LVCMOS with static toggle  through e-SATA connector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Control input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I2C and 3-wire SPI through mini-HDMI (HDMI type C) connector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Output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Optical, 1 fiber each digitized channel (see datasheet of ReflexPhotonics SN-T12-C00601 SNAP12)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Power Supply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3.3V @ 2.5A and 2.0V @ 0.6A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Power cons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~ 9.7W per card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Size of card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120mm x 160mm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Range control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Remotely controlled range selection: (a) “20 MeV range” (with 25% offset displacement) and (b) “7 MeV range” 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Offset control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Remotely controlled within +-30% of full swing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ADC param control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Remotely controlled full set of ADC and JESD204A parameters (see datasheet of NXP ADC1413D)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Clock param control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Remotely controlled full set of clock-distribution parameters, includind switching on the embedded PLL for zero-delay option (see datasheet of AD9522-3)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Pulser param control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Remotely controlled full set of pulser parameters in “Core mode” (see AGATA preamp white paper v. 3.2) 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Options</a:t>
                      </a:r>
                    </a:p>
                  </a:txBody>
                  <a:tcPr marL="0" marR="0" marT="54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Interleaved mode (e.g.  6 equivalent channels @ 200MS/s), single-ended analog inputs, built-in clock generation</a:t>
                      </a:r>
                    </a:p>
                  </a:txBody>
                  <a:tcPr marL="144000" marR="54000" marT="54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5262" y="623887"/>
            <a:ext cx="973455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Details in white paper:</a:t>
            </a:r>
            <a:r>
              <a:rPr lang="en-US" sz="1400" dirty="0" smtClean="0">
                <a:latin typeface="Cambria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400" dirty="0" smtClean="0">
                <a:latin typeface="Cambria" pitchFamily="18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latin typeface="Cambria" pitchFamily="18" charset="0"/>
                <a:ea typeface="Verdana" pitchFamily="34" charset="0"/>
                <a:cs typeface="Verdana" pitchFamily="34" charset="0"/>
              </a:rPr>
              <a:t>“DIGI-OPT12: 12-channel 14/16-bit 100/125-MS/s Digitizer with Optical Output for AGATA/GALILEO” version 1.8 (or later) </a:t>
            </a:r>
            <a:endParaRPr lang="it-IT" sz="1200" dirty="0"/>
          </a:p>
        </p:txBody>
      </p:sp>
      <p:sp>
        <p:nvSpPr>
          <p:cNvPr id="5" name="TextBox 42"/>
          <p:cNvSpPr txBox="1">
            <a:spLocks noChangeArrowheads="1"/>
          </p:cNvSpPr>
          <p:nvPr/>
        </p:nvSpPr>
        <p:spPr bwMode="auto">
          <a:xfrm>
            <a:off x="239712" y="6446837"/>
            <a:ext cx="9645650" cy="26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90892" tIns="45448" rIns="90892" bIns="45448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baseline="30000" dirty="0" smtClean="0">
                <a:latin typeface="Comic Sans MS" pitchFamily="66" charset="0"/>
              </a:rPr>
              <a:t>*</a:t>
            </a:r>
            <a:r>
              <a:rPr lang="en-US" sz="1200" dirty="0" smtClean="0">
                <a:latin typeface="Comic Sans MS" pitchFamily="66" charset="0"/>
              </a:rPr>
              <a:t>Pin-to-pin compatible ADC, mod. ADC1613D, is available with a maximum sampling frequency of 125 MHz</a:t>
            </a:r>
            <a:endParaRPr lang="en-US" sz="1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/>
          <p:cNvSpPr/>
          <p:nvPr/>
        </p:nvSpPr>
        <p:spPr bwMode="auto">
          <a:xfrm>
            <a:off x="7562945" y="3041658"/>
            <a:ext cx="2373313" cy="2489200"/>
          </a:xfrm>
          <a:prstGeom prst="rect">
            <a:avLst/>
          </a:prstGeom>
          <a:solidFill>
            <a:schemeClr val="bg1">
              <a:lumMod val="95000"/>
            </a:schemeClr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826" name="TextBox 53"/>
          <p:cNvSpPr txBox="1">
            <a:spLocks noChangeArrowheads="1"/>
          </p:cNvSpPr>
          <p:nvPr/>
        </p:nvSpPr>
        <p:spPr bwMode="auto">
          <a:xfrm>
            <a:off x="0" y="0"/>
            <a:ext cx="10080625" cy="1169988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668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Time calibration by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Damiano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/Diego algorithm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5" name="Rectangle 62"/>
          <p:cNvSpPr/>
          <p:nvPr/>
        </p:nvSpPr>
        <p:spPr bwMode="auto">
          <a:xfrm>
            <a:off x="4938714" y="2252666"/>
            <a:ext cx="829440" cy="6221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</a:tabLst>
              <a:defRPr/>
            </a:pPr>
            <a:endParaRPr lang="en-US" sz="1100" dirty="0">
              <a:latin typeface="Comic Sans MS" pitchFamily="66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</a:tabLst>
              <a:defRPr/>
            </a:pPr>
            <a:endParaRPr lang="en-US" sz="1100" dirty="0">
              <a:latin typeface="Comic Sans MS" pitchFamily="66" charset="0"/>
            </a:endParaRPr>
          </a:p>
        </p:txBody>
      </p:sp>
      <p:sp>
        <p:nvSpPr>
          <p:cNvPr id="84" name="Rectangle 62"/>
          <p:cNvSpPr/>
          <p:nvPr/>
        </p:nvSpPr>
        <p:spPr bwMode="auto">
          <a:xfrm>
            <a:off x="3823522" y="2423553"/>
            <a:ext cx="829440" cy="6221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</a:tabLst>
              <a:defRPr/>
            </a:pPr>
            <a:endParaRPr lang="en-US" sz="1100" dirty="0">
              <a:latin typeface="Comic Sans MS" pitchFamily="66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</a:tabLst>
              <a:defRPr/>
            </a:pPr>
            <a:endParaRPr lang="en-US" sz="1100" dirty="0">
              <a:latin typeface="Comic Sans MS" pitchFamily="66" charset="0"/>
            </a:endParaRPr>
          </a:p>
        </p:txBody>
      </p:sp>
      <p:cxnSp>
        <p:nvCxnSpPr>
          <p:cNvPr id="77833" name="Straight Connector 70"/>
          <p:cNvCxnSpPr>
            <a:cxnSpLocks noChangeShapeType="1"/>
          </p:cNvCxnSpPr>
          <p:nvPr/>
        </p:nvCxnSpPr>
        <p:spPr bwMode="auto">
          <a:xfrm rot="10800000">
            <a:off x="4724400" y="1905009"/>
            <a:ext cx="500063" cy="1587"/>
          </a:xfrm>
          <a:prstGeom prst="line">
            <a:avLst/>
          </a:prstGeom>
          <a:noFill/>
          <a:ln w="1587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33" name="Oval 32"/>
          <p:cNvSpPr/>
          <p:nvPr/>
        </p:nvSpPr>
        <p:spPr bwMode="auto">
          <a:xfrm>
            <a:off x="509558" y="2492680"/>
            <a:ext cx="138240" cy="138255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/>
          <a:lstStyle/>
          <a:p>
            <a:pPr defTabSz="414726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US" sz="1600" dirty="0">
              <a:latin typeface="Arial" charset="0"/>
            </a:endParaRPr>
          </a:p>
        </p:txBody>
      </p:sp>
      <p:cxnSp>
        <p:nvCxnSpPr>
          <p:cNvPr id="77837" name="Straight Arrow Connector 34"/>
          <p:cNvCxnSpPr>
            <a:cxnSpLocks noChangeShapeType="1"/>
          </p:cNvCxnSpPr>
          <p:nvPr/>
        </p:nvCxnSpPr>
        <p:spPr bwMode="auto">
          <a:xfrm flipV="1">
            <a:off x="647700" y="2562234"/>
            <a:ext cx="622300" cy="0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grpSp>
        <p:nvGrpSpPr>
          <p:cNvPr id="2" name="Oval 36"/>
          <p:cNvGrpSpPr>
            <a:grpSpLocks/>
          </p:cNvGrpSpPr>
          <p:nvPr/>
        </p:nvGrpSpPr>
        <p:grpSpPr bwMode="auto">
          <a:xfrm>
            <a:off x="1243013" y="2333634"/>
            <a:ext cx="457200" cy="444500"/>
            <a:chOff x="687" y="1755"/>
            <a:chExt cx="288" cy="280"/>
          </a:xfrm>
        </p:grpSpPr>
        <p:pic>
          <p:nvPicPr>
            <p:cNvPr id="77839" name="Oval 3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7" y="1755"/>
              <a:ext cx="288" cy="280"/>
            </a:xfrm>
            <a:prstGeom prst="rect">
              <a:avLst/>
            </a:prstGeom>
            <a:noFill/>
          </p:spPr>
        </p:pic>
        <p:sp>
          <p:nvSpPr>
            <p:cNvPr id="77840" name="Text Box 16"/>
            <p:cNvSpPr txBox="1">
              <a:spLocks noChangeArrowheads="1"/>
            </p:cNvSpPr>
            <p:nvPr/>
          </p:nvSpPr>
          <p:spPr bwMode="auto">
            <a:xfrm>
              <a:off x="738" y="1802"/>
              <a:ext cx="185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n-US" sz="3300" dirty="0">
                  <a:latin typeface="Calibri" pitchFamily="34" charset="0"/>
                </a:rPr>
                <a:t>+</a:t>
              </a:r>
              <a:endParaRPr lang="en-US" sz="3300" dirty="0"/>
            </a:p>
          </p:txBody>
        </p:sp>
      </p:grpSp>
      <p:sp>
        <p:nvSpPr>
          <p:cNvPr id="40" name="Rectangle 39"/>
          <p:cNvSpPr/>
          <p:nvPr/>
        </p:nvSpPr>
        <p:spPr bwMode="auto">
          <a:xfrm>
            <a:off x="924278" y="3183952"/>
            <a:ext cx="1105920" cy="622145"/>
          </a:xfrm>
          <a:prstGeom prst="rect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 anchor="ctr"/>
          <a:lstStyle/>
          <a:p>
            <a:pPr algn="ctr" defTabSz="914400">
              <a:tabLst>
                <a:tab pos="655638" algn="l"/>
                <a:tab pos="1312863" algn="l"/>
              </a:tabLst>
            </a:pPr>
            <a:endParaRPr lang="en-US" sz="1100" b="1">
              <a:latin typeface="Comic Sans MS" pitchFamily="66" charset="0"/>
            </a:endParaRPr>
          </a:p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>
                <a:latin typeface="Comic Sans MS" pitchFamily="66" charset="0"/>
              </a:rPr>
              <a:t>Offset</a:t>
            </a:r>
          </a:p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>
                <a:latin typeface="Comic Sans MS" pitchFamily="66" charset="0"/>
              </a:rPr>
              <a:t>Regulation</a:t>
            </a:r>
          </a:p>
          <a:p>
            <a:pPr defTabSz="914400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5638" algn="l"/>
                <a:tab pos="1312863" algn="l"/>
              </a:tabLst>
            </a:pPr>
            <a:endParaRPr lang="en-US" sz="1600" b="1"/>
          </a:p>
        </p:txBody>
      </p:sp>
      <p:sp>
        <p:nvSpPr>
          <p:cNvPr id="42" name="Rectangle 41"/>
          <p:cNvSpPr/>
          <p:nvPr/>
        </p:nvSpPr>
        <p:spPr bwMode="auto">
          <a:xfrm>
            <a:off x="2375798" y="2216171"/>
            <a:ext cx="1036800" cy="691273"/>
          </a:xfrm>
          <a:prstGeom prst="rect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 anchor="ctr"/>
          <a:lstStyle/>
          <a:p>
            <a:pPr algn="ctr" defTabSz="914400">
              <a:tabLst>
                <a:tab pos="655638" algn="l"/>
                <a:tab pos="1312863" algn="l"/>
              </a:tabLst>
            </a:pPr>
            <a:endParaRPr lang="en-US" sz="1100" b="1">
              <a:latin typeface="Comic Sans MS" pitchFamily="66" charset="0"/>
            </a:endParaRPr>
          </a:p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>
                <a:latin typeface="Comic Sans MS" pitchFamily="66" charset="0"/>
              </a:rPr>
              <a:t>Fast</a:t>
            </a:r>
          </a:p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>
                <a:latin typeface="Comic Sans MS" pitchFamily="66" charset="0"/>
              </a:rPr>
              <a:t>Amplifier</a:t>
            </a:r>
          </a:p>
          <a:p>
            <a:pPr defTabSz="914400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5638" algn="l"/>
                <a:tab pos="1312863" algn="l"/>
              </a:tabLst>
            </a:pPr>
            <a:endParaRPr lang="en-US" sz="1600" b="1"/>
          </a:p>
        </p:txBody>
      </p:sp>
      <p:grpSp>
        <p:nvGrpSpPr>
          <p:cNvPr id="3" name="Right Arrow 43"/>
          <p:cNvGrpSpPr>
            <a:grpSpLocks/>
          </p:cNvGrpSpPr>
          <p:nvPr/>
        </p:nvGrpSpPr>
        <p:grpSpPr bwMode="auto">
          <a:xfrm>
            <a:off x="5194300" y="2876559"/>
            <a:ext cx="268288" cy="620712"/>
            <a:chOff x="3176" y="2097"/>
            <a:chExt cx="169" cy="391"/>
          </a:xfrm>
        </p:grpSpPr>
        <p:pic>
          <p:nvPicPr>
            <p:cNvPr id="77848" name="Right Arrow 4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76" y="2097"/>
              <a:ext cx="169" cy="391"/>
            </a:xfrm>
            <a:prstGeom prst="rect">
              <a:avLst/>
            </a:prstGeom>
            <a:noFill/>
          </p:spPr>
        </p:pic>
        <p:sp>
          <p:nvSpPr>
            <p:cNvPr id="77849" name="Text Box 25"/>
            <p:cNvSpPr txBox="1">
              <a:spLocks noChangeArrowheads="1"/>
            </p:cNvSpPr>
            <p:nvPr/>
          </p:nvSpPr>
          <p:spPr bwMode="auto">
            <a:xfrm rot="16200000">
              <a:off x="3095" y="2280"/>
              <a:ext cx="330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lIns="82945" tIns="41473" rIns="82945" bIns="41473"/>
            <a:lstStyle/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600"/>
            </a:p>
          </p:txBody>
        </p:sp>
      </p:grpSp>
      <p:grpSp>
        <p:nvGrpSpPr>
          <p:cNvPr id="4" name="Right Arrow 44"/>
          <p:cNvGrpSpPr>
            <a:grpSpLocks/>
          </p:cNvGrpSpPr>
          <p:nvPr/>
        </p:nvGrpSpPr>
        <p:grpSpPr bwMode="auto">
          <a:xfrm>
            <a:off x="1371600" y="3778259"/>
            <a:ext cx="274638" cy="566737"/>
            <a:chOff x="768" y="2665"/>
            <a:chExt cx="173" cy="357"/>
          </a:xfrm>
        </p:grpSpPr>
        <p:pic>
          <p:nvPicPr>
            <p:cNvPr id="77851" name="Right Arrow 4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2665"/>
              <a:ext cx="173" cy="357"/>
            </a:xfrm>
            <a:prstGeom prst="rect">
              <a:avLst/>
            </a:prstGeom>
            <a:noFill/>
          </p:spPr>
        </p:pic>
        <p:sp>
          <p:nvSpPr>
            <p:cNvPr id="77852" name="Text Box 28"/>
            <p:cNvSpPr txBox="1">
              <a:spLocks noChangeArrowheads="1"/>
            </p:cNvSpPr>
            <p:nvPr/>
          </p:nvSpPr>
          <p:spPr bwMode="auto">
            <a:xfrm rot="16200000">
              <a:off x="709" y="2830"/>
              <a:ext cx="29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lIns="82945" tIns="41473" rIns="82945" bIns="41473"/>
            <a:lstStyle/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600"/>
            </a:p>
          </p:txBody>
        </p:sp>
      </p:grpSp>
      <p:cxnSp>
        <p:nvCxnSpPr>
          <p:cNvPr id="77853" name="Straight Arrow Connector 52"/>
          <p:cNvCxnSpPr>
            <a:cxnSpLocks noChangeShapeType="1"/>
          </p:cNvCxnSpPr>
          <p:nvPr/>
        </p:nvCxnSpPr>
        <p:spPr bwMode="auto">
          <a:xfrm flipV="1">
            <a:off x="1684338" y="2562234"/>
            <a:ext cx="692150" cy="0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grpSp>
        <p:nvGrpSpPr>
          <p:cNvPr id="5" name="Trapezoid 53"/>
          <p:cNvGrpSpPr>
            <a:grpSpLocks/>
          </p:cNvGrpSpPr>
          <p:nvPr/>
        </p:nvGrpSpPr>
        <p:grpSpPr bwMode="auto">
          <a:xfrm>
            <a:off x="7107238" y="2144721"/>
            <a:ext cx="793750" cy="858838"/>
            <a:chOff x="4381" y="1636"/>
            <a:chExt cx="500" cy="541"/>
          </a:xfrm>
        </p:grpSpPr>
        <p:pic>
          <p:nvPicPr>
            <p:cNvPr id="77855" name="Trapezoid 53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81" y="1636"/>
              <a:ext cx="500" cy="541"/>
            </a:xfrm>
            <a:prstGeom prst="rect">
              <a:avLst/>
            </a:prstGeom>
            <a:noFill/>
          </p:spPr>
        </p:pic>
        <p:sp>
          <p:nvSpPr>
            <p:cNvPr id="77856" name="Text Box 32"/>
            <p:cNvSpPr txBox="1">
              <a:spLocks noChangeArrowheads="1"/>
            </p:cNvSpPr>
            <p:nvPr/>
          </p:nvSpPr>
          <p:spPr bwMode="auto">
            <a:xfrm rot="5400000">
              <a:off x="4415" y="1705"/>
              <a:ext cx="363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lIns="82945" tIns="41473" rIns="82945" bIns="41473"/>
            <a:lstStyle/>
            <a:p>
              <a:pPr defTabSz="914400"/>
              <a:endParaRPr lang="en-US">
                <a:latin typeface="Calibri" pitchFamily="34" charset="0"/>
              </a:endParaRPr>
            </a:p>
          </p:txBody>
        </p:sp>
      </p:grpSp>
      <p:sp>
        <p:nvSpPr>
          <p:cNvPr id="77857" name="TextBox 34"/>
          <p:cNvSpPr txBox="1">
            <a:spLocks noChangeArrowheads="1"/>
          </p:cNvSpPr>
          <p:nvPr/>
        </p:nvSpPr>
        <p:spPr bwMode="auto">
          <a:xfrm>
            <a:off x="7173913" y="2398721"/>
            <a:ext cx="5667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914400"/>
            <a:r>
              <a:rPr lang="en-US">
                <a:solidFill>
                  <a:schemeClr val="bg1"/>
                </a:solidFill>
                <a:latin typeface="Calibri" pitchFamily="34" charset="0"/>
              </a:rPr>
              <a:t>ADC</a:t>
            </a:r>
          </a:p>
        </p:txBody>
      </p:sp>
      <p:cxnSp>
        <p:nvCxnSpPr>
          <p:cNvPr id="77858" name="Straight Arrow Connector 55"/>
          <p:cNvCxnSpPr>
            <a:cxnSpLocks noChangeShapeType="1"/>
          </p:cNvCxnSpPr>
          <p:nvPr/>
        </p:nvCxnSpPr>
        <p:spPr bwMode="auto">
          <a:xfrm rot="5400000" flipH="1" flipV="1">
            <a:off x="1270000" y="2976571"/>
            <a:ext cx="414338" cy="1588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7859" name="Straight Arrow Connector 56"/>
          <p:cNvCxnSpPr>
            <a:cxnSpLocks noChangeShapeType="1"/>
          </p:cNvCxnSpPr>
          <p:nvPr/>
        </p:nvCxnSpPr>
        <p:spPr bwMode="auto">
          <a:xfrm>
            <a:off x="3619500" y="2906721"/>
            <a:ext cx="415925" cy="1588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58" name="Rectangle 57"/>
          <p:cNvSpPr/>
          <p:nvPr/>
        </p:nvSpPr>
        <p:spPr bwMode="auto">
          <a:xfrm>
            <a:off x="6021788" y="2369560"/>
            <a:ext cx="829440" cy="414764"/>
          </a:xfrm>
          <a:prstGeom prst="rect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 anchor="ctr"/>
          <a:lstStyle/>
          <a:p>
            <a:pPr algn="ctr" defTabSz="914400">
              <a:tabLst>
                <a:tab pos="655638" algn="l"/>
                <a:tab pos="1312863" algn="l"/>
              </a:tabLst>
            </a:pPr>
            <a:endParaRPr lang="en-US" sz="1100" b="1">
              <a:latin typeface="Comic Sans MS" pitchFamily="66" charset="0"/>
            </a:endParaRPr>
          </a:p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>
                <a:latin typeface="Comic Sans MS" pitchFamily="66" charset="0"/>
              </a:rPr>
              <a:t>Antialias</a:t>
            </a:r>
          </a:p>
          <a:p>
            <a:pPr defTabSz="914400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5638" algn="l"/>
                <a:tab pos="1312863" algn="l"/>
              </a:tabLst>
            </a:pPr>
            <a:endParaRPr lang="en-US" sz="1600" b="1"/>
          </a:p>
        </p:txBody>
      </p:sp>
      <p:cxnSp>
        <p:nvCxnSpPr>
          <p:cNvPr id="77863" name="Straight Arrow Connector 58"/>
          <p:cNvCxnSpPr>
            <a:cxnSpLocks noChangeShapeType="1"/>
          </p:cNvCxnSpPr>
          <p:nvPr/>
        </p:nvCxnSpPr>
        <p:spPr bwMode="auto">
          <a:xfrm flipV="1">
            <a:off x="3413125" y="2562234"/>
            <a:ext cx="622300" cy="0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grpSp>
        <p:nvGrpSpPr>
          <p:cNvPr id="6" name="Right Arrow 60"/>
          <p:cNvGrpSpPr>
            <a:grpSpLocks/>
          </p:cNvGrpSpPr>
          <p:nvPr/>
        </p:nvGrpSpPr>
        <p:grpSpPr bwMode="auto">
          <a:xfrm>
            <a:off x="4071938" y="3016259"/>
            <a:ext cx="268287" cy="622300"/>
            <a:chOff x="2469" y="2185"/>
            <a:chExt cx="169" cy="392"/>
          </a:xfrm>
        </p:grpSpPr>
        <p:pic>
          <p:nvPicPr>
            <p:cNvPr id="77865" name="Right Arrow 60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69" y="2185"/>
              <a:ext cx="169" cy="392"/>
            </a:xfrm>
            <a:prstGeom prst="rect">
              <a:avLst/>
            </a:prstGeom>
            <a:noFill/>
          </p:spPr>
        </p:pic>
        <p:sp>
          <p:nvSpPr>
            <p:cNvPr id="77866" name="Text Box 42"/>
            <p:cNvSpPr txBox="1">
              <a:spLocks noChangeArrowheads="1"/>
            </p:cNvSpPr>
            <p:nvPr/>
          </p:nvSpPr>
          <p:spPr bwMode="auto">
            <a:xfrm rot="16200000">
              <a:off x="2389" y="2369"/>
              <a:ext cx="330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lIns="82945" tIns="41473" rIns="82945" bIns="41473"/>
            <a:lstStyle/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600"/>
            </a:p>
          </p:txBody>
        </p:sp>
      </p:grpSp>
      <p:cxnSp>
        <p:nvCxnSpPr>
          <p:cNvPr id="77867" name="Straight Arrow Connector 66"/>
          <p:cNvCxnSpPr>
            <a:cxnSpLocks noChangeShapeType="1"/>
          </p:cNvCxnSpPr>
          <p:nvPr/>
        </p:nvCxnSpPr>
        <p:spPr bwMode="auto">
          <a:xfrm>
            <a:off x="6869113" y="2565409"/>
            <a:ext cx="277812" cy="1587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7869" name="Straight Connector 70"/>
          <p:cNvCxnSpPr>
            <a:cxnSpLocks noChangeShapeType="1"/>
          </p:cNvCxnSpPr>
          <p:nvPr/>
        </p:nvCxnSpPr>
        <p:spPr bwMode="auto">
          <a:xfrm rot="5400000">
            <a:off x="3067050" y="3460759"/>
            <a:ext cx="1106487" cy="1588"/>
          </a:xfrm>
          <a:prstGeom prst="line">
            <a:avLst/>
          </a:prstGeom>
          <a:noFill/>
          <a:ln w="158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7870" name="Straight Connector 71"/>
          <p:cNvCxnSpPr>
            <a:cxnSpLocks noChangeShapeType="1"/>
          </p:cNvCxnSpPr>
          <p:nvPr/>
        </p:nvCxnSpPr>
        <p:spPr bwMode="auto">
          <a:xfrm rot="10800000">
            <a:off x="2306638" y="4013209"/>
            <a:ext cx="1312862" cy="1587"/>
          </a:xfrm>
          <a:prstGeom prst="line">
            <a:avLst/>
          </a:prstGeom>
          <a:noFill/>
          <a:ln w="1587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5" name="Flowchart: Off-page Connector 74"/>
          <p:cNvSpPr/>
          <p:nvPr/>
        </p:nvSpPr>
        <p:spPr bwMode="auto">
          <a:xfrm rot="16200000">
            <a:off x="8406407" y="2127661"/>
            <a:ext cx="414762" cy="898560"/>
          </a:xfrm>
          <a:prstGeom prst="flowChartOffpage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7874" name="TextBox 37"/>
          <p:cNvSpPr txBox="1">
            <a:spLocks noChangeArrowheads="1"/>
          </p:cNvSpPr>
          <p:nvPr/>
        </p:nvSpPr>
        <p:spPr bwMode="auto">
          <a:xfrm>
            <a:off x="8234363" y="2438409"/>
            <a:ext cx="7588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defTabSz="914400"/>
            <a:r>
              <a:rPr lang="en-US" sz="1300">
                <a:solidFill>
                  <a:schemeClr val="bg1"/>
                </a:solidFill>
                <a:latin typeface="Calibri" pitchFamily="34" charset="0"/>
              </a:rPr>
              <a:t>Laser</a:t>
            </a:r>
          </a:p>
        </p:txBody>
      </p:sp>
      <p:sp>
        <p:nvSpPr>
          <p:cNvPr id="78" name="Right Arrow 77"/>
          <p:cNvSpPr/>
          <p:nvPr/>
        </p:nvSpPr>
        <p:spPr bwMode="auto">
          <a:xfrm>
            <a:off x="7888028" y="2438687"/>
            <a:ext cx="276480" cy="276509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/>
          <a:lstStyle/>
          <a:p>
            <a:pPr defTabSz="414726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US" sz="1600" dirty="0">
              <a:latin typeface="Arial" charset="0"/>
            </a:endParaRPr>
          </a:p>
        </p:txBody>
      </p:sp>
      <p:grpSp>
        <p:nvGrpSpPr>
          <p:cNvPr id="7" name="Right Arrow 78"/>
          <p:cNvGrpSpPr>
            <a:grpSpLocks/>
          </p:cNvGrpSpPr>
          <p:nvPr/>
        </p:nvGrpSpPr>
        <p:grpSpPr bwMode="auto">
          <a:xfrm>
            <a:off x="7218362" y="2908308"/>
            <a:ext cx="268287" cy="622300"/>
            <a:chOff x="4547" y="2066"/>
            <a:chExt cx="169" cy="392"/>
          </a:xfrm>
        </p:grpSpPr>
        <p:pic>
          <p:nvPicPr>
            <p:cNvPr id="77879" name="Right Arrow 7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47" y="2066"/>
              <a:ext cx="169" cy="392"/>
            </a:xfrm>
            <a:prstGeom prst="rect">
              <a:avLst/>
            </a:prstGeom>
            <a:noFill/>
          </p:spPr>
        </p:pic>
        <p:sp>
          <p:nvSpPr>
            <p:cNvPr id="77880" name="Text Box 56"/>
            <p:cNvSpPr txBox="1">
              <a:spLocks noChangeArrowheads="1"/>
            </p:cNvSpPr>
            <p:nvPr/>
          </p:nvSpPr>
          <p:spPr bwMode="auto">
            <a:xfrm rot="16200000">
              <a:off x="4468" y="2248"/>
              <a:ext cx="330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lIns="82945" tIns="41473" rIns="82945" bIns="41473"/>
            <a:lstStyle/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600"/>
            </a:p>
          </p:txBody>
        </p:sp>
      </p:grpSp>
      <p:cxnSp>
        <p:nvCxnSpPr>
          <p:cNvPr id="77881" name="Straight Arrow Connector 65"/>
          <p:cNvCxnSpPr>
            <a:cxnSpLocks noChangeShapeType="1"/>
          </p:cNvCxnSpPr>
          <p:nvPr/>
        </p:nvCxnSpPr>
        <p:spPr bwMode="auto">
          <a:xfrm>
            <a:off x="4576763" y="2741621"/>
            <a:ext cx="571500" cy="1588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7882" name="Straight Arrow Connector 65"/>
          <p:cNvCxnSpPr>
            <a:cxnSpLocks noChangeShapeType="1"/>
          </p:cNvCxnSpPr>
          <p:nvPr/>
        </p:nvCxnSpPr>
        <p:spPr bwMode="auto">
          <a:xfrm>
            <a:off x="5607050" y="2576521"/>
            <a:ext cx="415925" cy="1588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50" name="Rectangle 57"/>
          <p:cNvSpPr/>
          <p:nvPr/>
        </p:nvSpPr>
        <p:spPr bwMode="auto">
          <a:xfrm>
            <a:off x="3938582" y="1690687"/>
            <a:ext cx="829440" cy="414764"/>
          </a:xfrm>
          <a:prstGeom prst="rect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82945" tIns="41473" rIns="82945" bIns="41473" anchor="ctr"/>
          <a:lstStyle/>
          <a:p>
            <a:pPr algn="ctr" defTabSz="914400">
              <a:tabLst>
                <a:tab pos="655638" algn="l"/>
                <a:tab pos="1312863" algn="l"/>
              </a:tabLst>
            </a:pPr>
            <a:endParaRPr lang="en-US" sz="1100" b="1">
              <a:latin typeface="Comic Sans MS" pitchFamily="66" charset="0"/>
            </a:endParaRPr>
          </a:p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>
                <a:latin typeface="Comic Sans MS" pitchFamily="66" charset="0"/>
              </a:rPr>
              <a:t>Divider</a:t>
            </a:r>
          </a:p>
          <a:p>
            <a:pPr defTabSz="914400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5638" algn="l"/>
                <a:tab pos="1312863" algn="l"/>
              </a:tabLst>
            </a:pPr>
            <a:endParaRPr lang="en-US" sz="1600" b="1"/>
          </a:p>
        </p:txBody>
      </p:sp>
      <p:cxnSp>
        <p:nvCxnSpPr>
          <p:cNvPr id="77886" name="Straight Arrow Connector 56"/>
          <p:cNvCxnSpPr>
            <a:cxnSpLocks noChangeShapeType="1"/>
          </p:cNvCxnSpPr>
          <p:nvPr/>
        </p:nvCxnSpPr>
        <p:spPr bwMode="auto">
          <a:xfrm>
            <a:off x="3581400" y="1905009"/>
            <a:ext cx="357188" cy="1587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7887" name="Straight Connector 70"/>
          <p:cNvCxnSpPr>
            <a:cxnSpLocks noChangeShapeType="1"/>
          </p:cNvCxnSpPr>
          <p:nvPr/>
        </p:nvCxnSpPr>
        <p:spPr bwMode="auto">
          <a:xfrm rot="16200000" flipH="1">
            <a:off x="3259931" y="2226478"/>
            <a:ext cx="642937" cy="0"/>
          </a:xfrm>
          <a:prstGeom prst="line">
            <a:avLst/>
          </a:prstGeom>
          <a:noFill/>
          <a:ln w="158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7888" name="Straight Arrow Connector 56"/>
          <p:cNvCxnSpPr>
            <a:cxnSpLocks noChangeShapeType="1"/>
          </p:cNvCxnSpPr>
          <p:nvPr/>
        </p:nvCxnSpPr>
        <p:spPr bwMode="auto">
          <a:xfrm rot="16200000" flipH="1">
            <a:off x="5000625" y="2128847"/>
            <a:ext cx="447675" cy="0"/>
          </a:xfrm>
          <a:prstGeom prst="straightConnector1">
            <a:avLst/>
          </a:prstGeom>
          <a:noFill/>
          <a:ln w="158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77889" name="Oval 20"/>
          <p:cNvSpPr>
            <a:spLocks noChangeArrowheads="1"/>
          </p:cNvSpPr>
          <p:nvPr/>
        </p:nvSpPr>
        <p:spPr bwMode="auto">
          <a:xfrm>
            <a:off x="4030663" y="2492384"/>
            <a:ext cx="138112" cy="138112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/>
          </a:p>
        </p:txBody>
      </p:sp>
      <p:sp>
        <p:nvSpPr>
          <p:cNvPr id="77890" name="Oval 21"/>
          <p:cNvSpPr>
            <a:spLocks noChangeArrowheads="1"/>
          </p:cNvSpPr>
          <p:nvPr/>
        </p:nvSpPr>
        <p:spPr bwMode="auto">
          <a:xfrm>
            <a:off x="4435475" y="2667009"/>
            <a:ext cx="138113" cy="138112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/>
          </a:p>
        </p:txBody>
      </p:sp>
      <p:sp>
        <p:nvSpPr>
          <p:cNvPr id="77891" name="Oval 26"/>
          <p:cNvSpPr>
            <a:spLocks noChangeArrowheads="1"/>
          </p:cNvSpPr>
          <p:nvPr/>
        </p:nvSpPr>
        <p:spPr bwMode="auto">
          <a:xfrm>
            <a:off x="4030663" y="2838459"/>
            <a:ext cx="138112" cy="138112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/>
          </a:p>
        </p:txBody>
      </p:sp>
      <p:cxnSp>
        <p:nvCxnSpPr>
          <p:cNvPr id="77892" name="Straight Connector 28"/>
          <p:cNvCxnSpPr>
            <a:cxnSpLocks noChangeShapeType="1"/>
            <a:stCxn id="77890" idx="2"/>
          </p:cNvCxnSpPr>
          <p:nvPr/>
        </p:nvCxnSpPr>
        <p:spPr bwMode="auto">
          <a:xfrm rot="10800000" flipV="1">
            <a:off x="4010025" y="2736859"/>
            <a:ext cx="425450" cy="98425"/>
          </a:xfrm>
          <a:prstGeom prst="line">
            <a:avLst/>
          </a:prstGeom>
          <a:noFill/>
          <a:ln w="539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7893" name="Oval 20"/>
          <p:cNvSpPr>
            <a:spLocks noChangeArrowheads="1"/>
          </p:cNvSpPr>
          <p:nvPr/>
        </p:nvSpPr>
        <p:spPr bwMode="auto">
          <a:xfrm>
            <a:off x="5146675" y="2322521"/>
            <a:ext cx="138113" cy="13811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/>
          </a:p>
        </p:txBody>
      </p:sp>
      <p:sp>
        <p:nvSpPr>
          <p:cNvPr id="77894" name="Oval 21"/>
          <p:cNvSpPr>
            <a:spLocks noChangeArrowheads="1"/>
          </p:cNvSpPr>
          <p:nvPr/>
        </p:nvSpPr>
        <p:spPr bwMode="auto">
          <a:xfrm>
            <a:off x="5549900" y="2495559"/>
            <a:ext cx="138113" cy="138112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/>
          </a:p>
        </p:txBody>
      </p:sp>
      <p:sp>
        <p:nvSpPr>
          <p:cNvPr id="77895" name="Oval 26"/>
          <p:cNvSpPr>
            <a:spLocks noChangeArrowheads="1"/>
          </p:cNvSpPr>
          <p:nvPr/>
        </p:nvSpPr>
        <p:spPr bwMode="auto">
          <a:xfrm>
            <a:off x="5146675" y="2667009"/>
            <a:ext cx="138113" cy="138112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/>
          </a:p>
        </p:txBody>
      </p:sp>
      <p:cxnSp>
        <p:nvCxnSpPr>
          <p:cNvPr id="77896" name="Straight Connector 28"/>
          <p:cNvCxnSpPr>
            <a:cxnSpLocks noChangeShapeType="1"/>
            <a:stCxn id="77894" idx="2"/>
          </p:cNvCxnSpPr>
          <p:nvPr/>
        </p:nvCxnSpPr>
        <p:spPr bwMode="auto">
          <a:xfrm rot="10800000" flipV="1">
            <a:off x="5124450" y="2565409"/>
            <a:ext cx="425450" cy="95250"/>
          </a:xfrm>
          <a:prstGeom prst="line">
            <a:avLst/>
          </a:prstGeom>
          <a:noFill/>
          <a:ln w="539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7897" name="Freeform 73"/>
          <p:cNvSpPr>
            <a:spLocks/>
          </p:cNvSpPr>
          <p:nvPr/>
        </p:nvSpPr>
        <p:spPr bwMode="auto">
          <a:xfrm>
            <a:off x="3181350" y="3243271"/>
            <a:ext cx="4905375" cy="1000125"/>
          </a:xfrm>
          <a:custGeom>
            <a:avLst/>
            <a:gdLst/>
            <a:ahLst/>
            <a:cxnLst>
              <a:cxn ang="0">
                <a:pos x="0" y="630"/>
              </a:cxn>
              <a:cxn ang="0">
                <a:pos x="294" y="630"/>
              </a:cxn>
              <a:cxn ang="0">
                <a:pos x="549" y="14"/>
              </a:cxn>
              <a:cxn ang="0">
                <a:pos x="1612" y="5"/>
              </a:cxn>
              <a:cxn ang="0">
                <a:pos x="3090" y="0"/>
              </a:cxn>
            </a:cxnLst>
            <a:rect l="0" t="0" r="r" b="b"/>
            <a:pathLst>
              <a:path w="3090" h="630">
                <a:moveTo>
                  <a:pt x="0" y="630"/>
                </a:moveTo>
                <a:cubicBezTo>
                  <a:pt x="50" y="630"/>
                  <a:pt x="60" y="630"/>
                  <a:pt x="294" y="630"/>
                </a:cubicBezTo>
                <a:cubicBezTo>
                  <a:pt x="528" y="630"/>
                  <a:pt x="302" y="14"/>
                  <a:pt x="549" y="14"/>
                </a:cubicBezTo>
                <a:cubicBezTo>
                  <a:pt x="796" y="14"/>
                  <a:pt x="1172" y="6"/>
                  <a:pt x="1612" y="5"/>
                </a:cubicBezTo>
                <a:cubicBezTo>
                  <a:pt x="2052" y="4"/>
                  <a:pt x="2782" y="1"/>
                  <a:pt x="3090" y="0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7898" name="Rectangle 68"/>
          <p:cNvSpPr>
            <a:spLocks noChangeArrowheads="1"/>
          </p:cNvSpPr>
          <p:nvPr/>
        </p:nvSpPr>
        <p:spPr bwMode="auto">
          <a:xfrm>
            <a:off x="3868738" y="3575058"/>
            <a:ext cx="6858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400" b="1" dirty="0">
                <a:latin typeface="Comic Sans MS" pitchFamily="66" charset="0"/>
              </a:rPr>
              <a:t>Low</a:t>
            </a:r>
          </a:p>
        </p:txBody>
      </p:sp>
      <p:sp>
        <p:nvSpPr>
          <p:cNvPr id="77899" name="Rectangle 68"/>
          <p:cNvSpPr>
            <a:spLocks noChangeArrowheads="1"/>
          </p:cNvSpPr>
          <p:nvPr/>
        </p:nvSpPr>
        <p:spPr bwMode="auto">
          <a:xfrm>
            <a:off x="4983163" y="3441708"/>
            <a:ext cx="6858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400" b="1" dirty="0">
                <a:latin typeface="Comic Sans MS" pitchFamily="66" charset="0"/>
              </a:rPr>
              <a:t>Low</a:t>
            </a:r>
          </a:p>
        </p:txBody>
      </p:sp>
      <p:sp>
        <p:nvSpPr>
          <p:cNvPr id="77900" name="Rectangle 68"/>
          <p:cNvSpPr>
            <a:spLocks noChangeArrowheads="1"/>
          </p:cNvSpPr>
          <p:nvPr/>
        </p:nvSpPr>
        <p:spPr bwMode="auto">
          <a:xfrm>
            <a:off x="1239838" y="4370396"/>
            <a:ext cx="5238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 dirty="0" smtClean="0">
                <a:latin typeface="Comic Sans MS" pitchFamily="66" charset="0"/>
              </a:rPr>
              <a:t>I2C</a:t>
            </a:r>
            <a:endParaRPr lang="en-US" sz="1100" b="1" dirty="0">
              <a:latin typeface="Comic Sans MS" pitchFamily="66" charset="0"/>
            </a:endParaRPr>
          </a:p>
        </p:txBody>
      </p:sp>
      <p:sp>
        <p:nvSpPr>
          <p:cNvPr id="77901" name="Rectangle 68"/>
          <p:cNvSpPr>
            <a:spLocks noChangeArrowheads="1"/>
          </p:cNvSpPr>
          <p:nvPr/>
        </p:nvSpPr>
        <p:spPr bwMode="auto">
          <a:xfrm>
            <a:off x="7094537" y="3530608"/>
            <a:ext cx="5238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100" b="1" dirty="0" smtClean="0">
                <a:latin typeface="Comic Sans MS" pitchFamily="66" charset="0"/>
              </a:rPr>
              <a:t>SPI</a:t>
            </a:r>
            <a:endParaRPr lang="en-US" sz="1100" b="1" dirty="0">
              <a:latin typeface="Comic Sans MS" pitchFamily="66" charset="0"/>
            </a:endParaRPr>
          </a:p>
        </p:txBody>
      </p:sp>
      <p:sp>
        <p:nvSpPr>
          <p:cNvPr id="77902" name="Rectangle 33"/>
          <p:cNvSpPr>
            <a:spLocks noChangeArrowheads="1"/>
          </p:cNvSpPr>
          <p:nvPr/>
        </p:nvSpPr>
        <p:spPr bwMode="auto">
          <a:xfrm>
            <a:off x="150812" y="1911358"/>
            <a:ext cx="10366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400" b="1" dirty="0">
                <a:solidFill>
                  <a:schemeClr val="accent2"/>
                </a:solidFill>
                <a:latin typeface="Comic Sans MS" pitchFamily="66" charset="0"/>
              </a:rPr>
              <a:t>Detector signal</a:t>
            </a:r>
          </a:p>
        </p:txBody>
      </p:sp>
      <p:sp>
        <p:nvSpPr>
          <p:cNvPr id="77903" name="Rectangle 68"/>
          <p:cNvSpPr>
            <a:spLocks noChangeArrowheads="1"/>
          </p:cNvSpPr>
          <p:nvPr/>
        </p:nvSpPr>
        <p:spPr bwMode="auto">
          <a:xfrm>
            <a:off x="862012" y="5823086"/>
            <a:ext cx="8401050" cy="33007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82945" tIns="72000" rIns="82945" bIns="72000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200" b="1" dirty="0" smtClean="0">
                <a:latin typeface="Comic Sans MS" pitchFamily="66" charset="0"/>
              </a:rPr>
              <a:t>The </a:t>
            </a:r>
            <a:r>
              <a:rPr lang="en-US" sz="1200" b="1" dirty="0">
                <a:solidFill>
                  <a:srgbClr val="FF0000"/>
                </a:solidFill>
                <a:latin typeface="Comic Sans MS" pitchFamily="66" charset="0"/>
              </a:rPr>
              <a:t>time </a:t>
            </a:r>
            <a:r>
              <a:rPr lang="en-US" sz="1200" b="1" dirty="0" smtClean="0">
                <a:solidFill>
                  <a:srgbClr val="FF0000"/>
                </a:solidFill>
                <a:latin typeface="Comic Sans MS" pitchFamily="66" charset="0"/>
              </a:rPr>
              <a:t>calibration </a:t>
            </a:r>
            <a:r>
              <a:rPr lang="en-US" sz="1200" b="1" dirty="0" smtClean="0">
                <a:latin typeface="Comic Sans MS" pitchFamily="66" charset="0"/>
              </a:rPr>
              <a:t>feature has been optimized and fully qualified in 2012/13 @ LNL by Diego </a:t>
            </a:r>
            <a:r>
              <a:rPr lang="en-US" sz="1200" b="1" dirty="0" err="1" smtClean="0">
                <a:latin typeface="Comic Sans MS" pitchFamily="66" charset="0"/>
              </a:rPr>
              <a:t>Barrientos</a:t>
            </a:r>
            <a:endParaRPr lang="en-US" sz="1200" b="1" dirty="0">
              <a:latin typeface="Comic Sans MS" pitchFamily="66" charset="0"/>
            </a:endParaRPr>
          </a:p>
        </p:txBody>
      </p:sp>
      <p:sp>
        <p:nvSpPr>
          <p:cNvPr id="77905" name="Freeform 81"/>
          <p:cNvSpPr>
            <a:spLocks/>
          </p:cNvSpPr>
          <p:nvPr/>
        </p:nvSpPr>
        <p:spPr bwMode="auto">
          <a:xfrm>
            <a:off x="7783513" y="3551246"/>
            <a:ext cx="1968500" cy="550862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316" y="347"/>
              </a:cxn>
              <a:cxn ang="0">
                <a:pos x="317" y="0"/>
              </a:cxn>
              <a:cxn ang="0">
                <a:pos x="829" y="0"/>
              </a:cxn>
              <a:cxn ang="0">
                <a:pos x="829" y="347"/>
              </a:cxn>
              <a:cxn ang="0">
                <a:pos x="1240" y="347"/>
              </a:cxn>
            </a:cxnLst>
            <a:rect l="0" t="0" r="r" b="b"/>
            <a:pathLst>
              <a:path w="1240" h="347">
                <a:moveTo>
                  <a:pt x="0" y="347"/>
                </a:moveTo>
                <a:lnTo>
                  <a:pt x="316" y="347"/>
                </a:lnTo>
                <a:lnTo>
                  <a:pt x="317" y="0"/>
                </a:lnTo>
                <a:lnTo>
                  <a:pt x="829" y="0"/>
                </a:lnTo>
                <a:lnTo>
                  <a:pt x="829" y="347"/>
                </a:lnTo>
                <a:lnTo>
                  <a:pt x="1240" y="347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7906" name="Freeform 82"/>
          <p:cNvSpPr>
            <a:spLocks/>
          </p:cNvSpPr>
          <p:nvPr/>
        </p:nvSpPr>
        <p:spPr bwMode="auto">
          <a:xfrm>
            <a:off x="7707313" y="3578233"/>
            <a:ext cx="1968500" cy="550863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316" y="347"/>
              </a:cxn>
              <a:cxn ang="0">
                <a:pos x="317" y="0"/>
              </a:cxn>
              <a:cxn ang="0">
                <a:pos x="829" y="0"/>
              </a:cxn>
              <a:cxn ang="0">
                <a:pos x="829" y="347"/>
              </a:cxn>
              <a:cxn ang="0">
                <a:pos x="1240" y="347"/>
              </a:cxn>
            </a:cxnLst>
            <a:rect l="0" t="0" r="r" b="b"/>
            <a:pathLst>
              <a:path w="1240" h="347">
                <a:moveTo>
                  <a:pt x="0" y="347"/>
                </a:moveTo>
                <a:lnTo>
                  <a:pt x="316" y="347"/>
                </a:lnTo>
                <a:lnTo>
                  <a:pt x="317" y="0"/>
                </a:lnTo>
                <a:lnTo>
                  <a:pt x="829" y="0"/>
                </a:lnTo>
                <a:lnTo>
                  <a:pt x="829" y="347"/>
                </a:lnTo>
                <a:lnTo>
                  <a:pt x="1240" y="347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7907" name="Freeform 83"/>
          <p:cNvSpPr>
            <a:spLocks/>
          </p:cNvSpPr>
          <p:nvPr/>
        </p:nvSpPr>
        <p:spPr bwMode="auto">
          <a:xfrm>
            <a:off x="7631113" y="3602046"/>
            <a:ext cx="1968500" cy="550862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316" y="347"/>
              </a:cxn>
              <a:cxn ang="0">
                <a:pos x="317" y="0"/>
              </a:cxn>
              <a:cxn ang="0">
                <a:pos x="829" y="0"/>
              </a:cxn>
              <a:cxn ang="0">
                <a:pos x="829" y="347"/>
              </a:cxn>
              <a:cxn ang="0">
                <a:pos x="1240" y="347"/>
              </a:cxn>
            </a:cxnLst>
            <a:rect l="0" t="0" r="r" b="b"/>
            <a:pathLst>
              <a:path w="1240" h="347">
                <a:moveTo>
                  <a:pt x="0" y="347"/>
                </a:moveTo>
                <a:lnTo>
                  <a:pt x="316" y="347"/>
                </a:lnTo>
                <a:lnTo>
                  <a:pt x="317" y="0"/>
                </a:lnTo>
                <a:lnTo>
                  <a:pt x="829" y="0"/>
                </a:lnTo>
                <a:lnTo>
                  <a:pt x="829" y="347"/>
                </a:lnTo>
                <a:lnTo>
                  <a:pt x="1240" y="347"/>
                </a:lnTo>
              </a:path>
            </a:pathLst>
          </a:custGeom>
          <a:noFill/>
          <a:ln w="2857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7908" name="Freeform 84"/>
          <p:cNvSpPr>
            <a:spLocks/>
          </p:cNvSpPr>
          <p:nvPr/>
        </p:nvSpPr>
        <p:spPr bwMode="auto">
          <a:xfrm>
            <a:off x="7707313" y="4751396"/>
            <a:ext cx="1968500" cy="550862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316" y="347"/>
              </a:cxn>
              <a:cxn ang="0">
                <a:pos x="317" y="0"/>
              </a:cxn>
              <a:cxn ang="0">
                <a:pos x="829" y="0"/>
              </a:cxn>
              <a:cxn ang="0">
                <a:pos x="829" y="347"/>
              </a:cxn>
              <a:cxn ang="0">
                <a:pos x="1240" y="347"/>
              </a:cxn>
            </a:cxnLst>
            <a:rect l="0" t="0" r="r" b="b"/>
            <a:pathLst>
              <a:path w="1240" h="347">
                <a:moveTo>
                  <a:pt x="0" y="347"/>
                </a:moveTo>
                <a:lnTo>
                  <a:pt x="316" y="347"/>
                </a:lnTo>
                <a:lnTo>
                  <a:pt x="317" y="0"/>
                </a:lnTo>
                <a:lnTo>
                  <a:pt x="829" y="0"/>
                </a:lnTo>
                <a:lnTo>
                  <a:pt x="829" y="347"/>
                </a:lnTo>
                <a:lnTo>
                  <a:pt x="1240" y="347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7909" name="Freeform 85"/>
          <p:cNvSpPr>
            <a:spLocks/>
          </p:cNvSpPr>
          <p:nvPr/>
        </p:nvSpPr>
        <p:spPr bwMode="auto">
          <a:xfrm>
            <a:off x="7707313" y="4778383"/>
            <a:ext cx="1968500" cy="550863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316" y="347"/>
              </a:cxn>
              <a:cxn ang="0">
                <a:pos x="317" y="0"/>
              </a:cxn>
              <a:cxn ang="0">
                <a:pos x="829" y="0"/>
              </a:cxn>
              <a:cxn ang="0">
                <a:pos x="829" y="347"/>
              </a:cxn>
              <a:cxn ang="0">
                <a:pos x="1240" y="347"/>
              </a:cxn>
            </a:cxnLst>
            <a:rect l="0" t="0" r="r" b="b"/>
            <a:pathLst>
              <a:path w="1240" h="347">
                <a:moveTo>
                  <a:pt x="0" y="347"/>
                </a:moveTo>
                <a:lnTo>
                  <a:pt x="316" y="347"/>
                </a:lnTo>
                <a:lnTo>
                  <a:pt x="317" y="0"/>
                </a:lnTo>
                <a:lnTo>
                  <a:pt x="829" y="0"/>
                </a:lnTo>
                <a:lnTo>
                  <a:pt x="829" y="347"/>
                </a:lnTo>
                <a:lnTo>
                  <a:pt x="1240" y="347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7910" name="Freeform 86"/>
          <p:cNvSpPr>
            <a:spLocks/>
          </p:cNvSpPr>
          <p:nvPr/>
        </p:nvSpPr>
        <p:spPr bwMode="auto">
          <a:xfrm>
            <a:off x="7720013" y="4802196"/>
            <a:ext cx="1968500" cy="550862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316" y="347"/>
              </a:cxn>
              <a:cxn ang="0">
                <a:pos x="317" y="0"/>
              </a:cxn>
              <a:cxn ang="0">
                <a:pos x="829" y="0"/>
              </a:cxn>
              <a:cxn ang="0">
                <a:pos x="829" y="347"/>
              </a:cxn>
              <a:cxn ang="0">
                <a:pos x="1240" y="347"/>
              </a:cxn>
            </a:cxnLst>
            <a:rect l="0" t="0" r="r" b="b"/>
            <a:pathLst>
              <a:path w="1240" h="347">
                <a:moveTo>
                  <a:pt x="0" y="347"/>
                </a:moveTo>
                <a:lnTo>
                  <a:pt x="316" y="347"/>
                </a:lnTo>
                <a:lnTo>
                  <a:pt x="317" y="0"/>
                </a:lnTo>
                <a:lnTo>
                  <a:pt x="829" y="0"/>
                </a:lnTo>
                <a:lnTo>
                  <a:pt x="829" y="347"/>
                </a:lnTo>
                <a:lnTo>
                  <a:pt x="1240" y="347"/>
                </a:lnTo>
              </a:path>
            </a:pathLst>
          </a:custGeom>
          <a:noFill/>
          <a:ln w="2857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7911" name="AutoShape 87"/>
          <p:cNvSpPr>
            <a:spLocks noChangeArrowheads="1"/>
          </p:cNvSpPr>
          <p:nvPr/>
        </p:nvSpPr>
        <p:spPr bwMode="auto">
          <a:xfrm flipV="1">
            <a:off x="8507412" y="4241808"/>
            <a:ext cx="266701" cy="361868"/>
          </a:xfrm>
          <a:prstGeom prst="upArrow">
            <a:avLst>
              <a:gd name="adj1" fmla="val 45960"/>
              <a:gd name="adj2" fmla="val 51515"/>
            </a:avLst>
          </a:prstGeom>
          <a:solidFill>
            <a:srgbClr val="FF3300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 dirty="0" smtClean="0"/>
          </a:p>
          <a:p>
            <a:endParaRPr lang="it-IT" dirty="0"/>
          </a:p>
        </p:txBody>
      </p:sp>
      <p:sp>
        <p:nvSpPr>
          <p:cNvPr id="77912" name="Rectangle 88"/>
          <p:cNvSpPr>
            <a:spLocks noChangeArrowheads="1"/>
          </p:cNvSpPr>
          <p:nvPr/>
        </p:nvSpPr>
        <p:spPr bwMode="auto">
          <a:xfrm>
            <a:off x="2144713" y="3898909"/>
            <a:ext cx="990600" cy="685800"/>
          </a:xfrm>
          <a:prstGeom prst="rect">
            <a:avLst/>
          </a:prstGeom>
          <a:solidFill>
            <a:srgbClr val="CCFFCC">
              <a:alpha val="43922"/>
            </a:srgbClr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it-IT"/>
          </a:p>
        </p:txBody>
      </p:sp>
      <p:sp>
        <p:nvSpPr>
          <p:cNvPr id="77913" name="Rectangle 68"/>
          <p:cNvSpPr>
            <a:spLocks noChangeArrowheads="1"/>
          </p:cNvSpPr>
          <p:nvPr/>
        </p:nvSpPr>
        <p:spPr bwMode="auto">
          <a:xfrm>
            <a:off x="8680449" y="4250325"/>
            <a:ext cx="1382713" cy="39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000" b="1" dirty="0" err="1" smtClean="0">
                <a:solidFill>
                  <a:srgbClr val="800000"/>
                </a:solidFill>
                <a:latin typeface="Comic Sans MS" pitchFamily="66" charset="0"/>
              </a:rPr>
              <a:t>Damiano</a:t>
            </a:r>
            <a:r>
              <a:rPr lang="en-US" sz="1000" b="1" dirty="0" smtClean="0">
                <a:solidFill>
                  <a:srgbClr val="800000"/>
                </a:solidFill>
                <a:latin typeface="Comic Sans MS" pitchFamily="66" charset="0"/>
              </a:rPr>
              <a:t> &amp; Diego algorithm</a:t>
            </a:r>
            <a:endParaRPr lang="en-US" sz="1000" b="1" dirty="0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72" name="Left Brace 71"/>
          <p:cNvSpPr/>
          <p:nvPr/>
        </p:nvSpPr>
        <p:spPr bwMode="auto">
          <a:xfrm rot="16200000">
            <a:off x="4662487" y="3164733"/>
            <a:ext cx="222250" cy="1511300"/>
          </a:xfrm>
          <a:prstGeom prst="leftBrace">
            <a:avLst>
              <a:gd name="adj1" fmla="val 39982"/>
              <a:gd name="adj2" fmla="val 50000"/>
            </a:avLst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Rectangle 68"/>
          <p:cNvSpPr>
            <a:spLocks noChangeArrowheads="1"/>
          </p:cNvSpPr>
          <p:nvPr/>
        </p:nvSpPr>
        <p:spPr bwMode="auto">
          <a:xfrm>
            <a:off x="4320349" y="4564908"/>
            <a:ext cx="918936" cy="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400" b="1" dirty="0" smtClean="0">
                <a:latin typeface="Comic Sans MS" pitchFamily="66" charset="0"/>
              </a:rPr>
              <a:t>I2C I/O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76" name="Rectangle 68"/>
          <p:cNvSpPr>
            <a:spLocks noChangeArrowheads="1"/>
          </p:cNvSpPr>
          <p:nvPr/>
        </p:nvSpPr>
        <p:spPr bwMode="auto">
          <a:xfrm>
            <a:off x="8640762" y="3130558"/>
            <a:ext cx="1200150" cy="54542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41473" rIns="0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000" b="1" dirty="0" smtClean="0">
                <a:latin typeface="Comic Sans MS" pitchFamily="66" charset="0"/>
              </a:rPr>
              <a:t>Ch by </a:t>
            </a:r>
            <a:r>
              <a:rPr lang="en-US" sz="1000" b="1" dirty="0" err="1" smtClean="0">
                <a:latin typeface="Comic Sans MS" pitchFamily="66" charset="0"/>
              </a:rPr>
              <a:t>ch</a:t>
            </a:r>
            <a:r>
              <a:rPr lang="en-US" sz="1000" b="1" dirty="0" smtClean="0">
                <a:latin typeface="Comic Sans MS" pitchFamily="66" charset="0"/>
              </a:rPr>
              <a:t> latency distribution due to JESD204A</a:t>
            </a:r>
            <a:endParaRPr lang="en-US" sz="1000" b="1" dirty="0">
              <a:latin typeface="Comic Sans MS" pitchFamily="66" charset="0"/>
            </a:endParaRPr>
          </a:p>
        </p:txBody>
      </p:sp>
      <p:sp>
        <p:nvSpPr>
          <p:cNvPr id="77868" name="Rectangle 68"/>
          <p:cNvSpPr>
            <a:spLocks noChangeArrowheads="1"/>
          </p:cNvSpPr>
          <p:nvPr/>
        </p:nvSpPr>
        <p:spPr bwMode="auto">
          <a:xfrm>
            <a:off x="2122939" y="4038609"/>
            <a:ext cx="1036637" cy="5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400" b="1" dirty="0" smtClean="0">
                <a:solidFill>
                  <a:srgbClr val="800000"/>
                </a:solidFill>
                <a:latin typeface="Comic Sans MS" pitchFamily="66" charset="0"/>
              </a:rPr>
              <a:t>Sync test signal</a:t>
            </a:r>
            <a:endParaRPr lang="en-US" sz="1400" b="1" dirty="0">
              <a:solidFill>
                <a:srgbClr val="800000"/>
              </a:solidFill>
              <a:latin typeface="Comic Sans MS" pitchFamily="66" charset="0"/>
            </a:endParaRPr>
          </a:p>
        </p:txBody>
      </p:sp>
      <p:cxnSp>
        <p:nvCxnSpPr>
          <p:cNvPr id="79" name="Straight Arrow Connector 78"/>
          <p:cNvCxnSpPr>
            <a:stCxn id="74" idx="0"/>
          </p:cNvCxnSpPr>
          <p:nvPr/>
        </p:nvCxnSpPr>
        <p:spPr bwMode="auto">
          <a:xfrm rot="16200000" flipV="1">
            <a:off x="4546950" y="4332041"/>
            <a:ext cx="465208" cy="52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7" name="Rectangle 68"/>
          <p:cNvSpPr>
            <a:spLocks noChangeArrowheads="1"/>
          </p:cNvSpPr>
          <p:nvPr/>
        </p:nvSpPr>
        <p:spPr bwMode="auto">
          <a:xfrm>
            <a:off x="728662" y="890587"/>
            <a:ext cx="8312150" cy="3608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82945" tIns="72000" rIns="82945" bIns="72000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400" dirty="0" smtClean="0">
                <a:latin typeface="Comic Sans MS" pitchFamily="66" charset="0"/>
              </a:rPr>
              <a:t>Our approach to stochastic latency of the ADC’s brought about by JESD204A encoding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47" name="TextBox 53"/>
          <p:cNvSpPr txBox="1">
            <a:spLocks noChangeArrowheads="1"/>
          </p:cNvSpPr>
          <p:nvPr/>
        </p:nvSpPr>
        <p:spPr bwMode="auto">
          <a:xfrm>
            <a:off x="0" y="-3016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 parts and connections (1 AGATA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crystal)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3617912" y="2446338"/>
            <a:ext cx="3056164" cy="4167413"/>
            <a:chOff x="3617912" y="2446338"/>
            <a:chExt cx="3056164" cy="4167413"/>
          </a:xfrm>
        </p:grpSpPr>
        <p:sp>
          <p:nvSpPr>
            <p:cNvPr id="32816" name="Rectangle 48"/>
            <p:cNvSpPr>
              <a:spLocks noChangeArrowheads="1"/>
            </p:cNvSpPr>
            <p:nvPr/>
          </p:nvSpPr>
          <p:spPr bwMode="auto">
            <a:xfrm>
              <a:off x="3617912" y="4446587"/>
              <a:ext cx="3045278" cy="2167164"/>
            </a:xfrm>
            <a:prstGeom prst="rect">
              <a:avLst/>
            </a:prstGeom>
            <a:solidFill>
              <a:srgbClr val="FFFF99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8" name="Rectangle 51"/>
            <p:cNvSpPr>
              <a:spLocks noChangeArrowheads="1"/>
            </p:cNvSpPr>
            <p:nvPr/>
          </p:nvSpPr>
          <p:spPr bwMode="auto">
            <a:xfrm>
              <a:off x="3617912" y="2446338"/>
              <a:ext cx="3056164" cy="1911349"/>
            </a:xfrm>
            <a:prstGeom prst="rect">
              <a:avLst/>
            </a:prstGeom>
            <a:solidFill>
              <a:srgbClr val="FFFF99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32781" name="Picture 15" descr="Z:\cloudedge-category-149x149.jpg"/>
          <p:cNvPicPr>
            <a:picLocks noChangeAspect="1" noChangeArrowheads="1"/>
          </p:cNvPicPr>
          <p:nvPr/>
        </p:nvPicPr>
        <p:blipFill>
          <a:blip r:embed="rId2" cstate="print"/>
          <a:srcRect t="30243" b="26553"/>
          <a:stretch>
            <a:fillRect/>
          </a:stretch>
        </p:blipFill>
        <p:spPr bwMode="auto">
          <a:xfrm>
            <a:off x="7688260" y="3467100"/>
            <a:ext cx="17637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5" name="Oval 48"/>
          <p:cNvSpPr>
            <a:spLocks noChangeArrowheads="1"/>
          </p:cNvSpPr>
          <p:nvPr/>
        </p:nvSpPr>
        <p:spPr bwMode="auto">
          <a:xfrm>
            <a:off x="7661272" y="3157537"/>
            <a:ext cx="152400" cy="152400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801" name="Freeform 33"/>
          <p:cNvSpPr>
            <a:spLocks noChangeArrowheads="1"/>
          </p:cNvSpPr>
          <p:nvPr/>
        </p:nvSpPr>
        <p:spPr bwMode="auto">
          <a:xfrm>
            <a:off x="6373812" y="2557758"/>
            <a:ext cx="1593257" cy="2511129"/>
          </a:xfrm>
          <a:custGeom>
            <a:avLst/>
            <a:gdLst>
              <a:gd name="T0" fmla="*/ 0 w 1457303"/>
              <a:gd name="T1" fmla="*/ 3898899 h 3896521"/>
              <a:gd name="T2" fmla="*/ 639564 w 1457303"/>
              <a:gd name="T3" fmla="*/ 3219827 h 3896521"/>
              <a:gd name="T4" fmla="*/ 1212327 w 1457303"/>
              <a:gd name="T5" fmla="*/ 913370 h 3896521"/>
              <a:gd name="T6" fmla="*/ 1403248 w 1457303"/>
              <a:gd name="T7" fmla="*/ 141374 h 3896521"/>
              <a:gd name="T8" fmla="*/ 1460524 w 1457303"/>
              <a:gd name="T9" fmla="*/ 65126 h 38965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7303"/>
              <a:gd name="T16" fmla="*/ 0 h 3896521"/>
              <a:gd name="T17" fmla="*/ 1457303 w 1457303"/>
              <a:gd name="T18" fmla="*/ 3896521 h 3896521"/>
              <a:gd name="connsiteX0" fmla="*/ 0 w 1541348"/>
              <a:gd name="connsiteY0" fmla="*/ 2479171 h 3478922"/>
              <a:gd name="connsiteX1" fmla="*/ 722198 w 1541348"/>
              <a:gd name="connsiteY1" fmla="*/ 3217862 h 3478922"/>
              <a:gd name="connsiteX2" fmla="*/ 1293698 w 1541348"/>
              <a:gd name="connsiteY2" fmla="*/ 912812 h 3478922"/>
              <a:gd name="connsiteX3" fmla="*/ 1484198 w 1541348"/>
              <a:gd name="connsiteY3" fmla="*/ 141287 h 3478922"/>
              <a:gd name="connsiteX4" fmla="*/ 1541348 w 1541348"/>
              <a:gd name="connsiteY4" fmla="*/ 65087 h 3478922"/>
              <a:gd name="connsiteX0" fmla="*/ 0 w 1541348"/>
              <a:gd name="connsiteY0" fmla="*/ 2479171 h 2479171"/>
              <a:gd name="connsiteX1" fmla="*/ 666014 w 1541348"/>
              <a:gd name="connsiteY1" fmla="*/ 1812556 h 2479171"/>
              <a:gd name="connsiteX2" fmla="*/ 1293698 w 1541348"/>
              <a:gd name="connsiteY2" fmla="*/ 912812 h 2479171"/>
              <a:gd name="connsiteX3" fmla="*/ 1484198 w 1541348"/>
              <a:gd name="connsiteY3" fmla="*/ 141287 h 2479171"/>
              <a:gd name="connsiteX4" fmla="*/ 1541348 w 1541348"/>
              <a:gd name="connsiteY4" fmla="*/ 65087 h 2479171"/>
              <a:gd name="connsiteX0" fmla="*/ 0 w 1548685"/>
              <a:gd name="connsiteY0" fmla="*/ 2466179 h 2466179"/>
              <a:gd name="connsiteX1" fmla="*/ 666014 w 1548685"/>
              <a:gd name="connsiteY1" fmla="*/ 1799564 h 2466179"/>
              <a:gd name="connsiteX2" fmla="*/ 1154425 w 1548685"/>
              <a:gd name="connsiteY2" fmla="*/ 821863 h 2466179"/>
              <a:gd name="connsiteX3" fmla="*/ 1484198 w 1548685"/>
              <a:gd name="connsiteY3" fmla="*/ 128295 h 2466179"/>
              <a:gd name="connsiteX4" fmla="*/ 1541348 w 1548685"/>
              <a:gd name="connsiteY4" fmla="*/ 52095 h 2466179"/>
              <a:gd name="connsiteX0" fmla="*/ 0 w 1504285"/>
              <a:gd name="connsiteY0" fmla="*/ 2421738 h 2421738"/>
              <a:gd name="connsiteX1" fmla="*/ 621614 w 1504285"/>
              <a:gd name="connsiteY1" fmla="*/ 1799564 h 2421738"/>
              <a:gd name="connsiteX2" fmla="*/ 1110025 w 1504285"/>
              <a:gd name="connsiteY2" fmla="*/ 821863 h 2421738"/>
              <a:gd name="connsiteX3" fmla="*/ 1439798 w 1504285"/>
              <a:gd name="connsiteY3" fmla="*/ 128295 h 2421738"/>
              <a:gd name="connsiteX4" fmla="*/ 1496948 w 1504285"/>
              <a:gd name="connsiteY4" fmla="*/ 52095 h 2421738"/>
              <a:gd name="connsiteX0" fmla="*/ 0 w 1591499"/>
              <a:gd name="connsiteY0" fmla="*/ 2510620 h 2510620"/>
              <a:gd name="connsiteX1" fmla="*/ 708828 w 1591499"/>
              <a:gd name="connsiteY1" fmla="*/ 1799564 h 2510620"/>
              <a:gd name="connsiteX2" fmla="*/ 1197239 w 1591499"/>
              <a:gd name="connsiteY2" fmla="*/ 821863 h 2510620"/>
              <a:gd name="connsiteX3" fmla="*/ 1527012 w 1591499"/>
              <a:gd name="connsiteY3" fmla="*/ 128295 h 2510620"/>
              <a:gd name="connsiteX4" fmla="*/ 1584162 w 1591499"/>
              <a:gd name="connsiteY4" fmla="*/ 52095 h 2510620"/>
              <a:gd name="connsiteX0" fmla="*/ 0 w 1591499"/>
              <a:gd name="connsiteY0" fmla="*/ 2510620 h 2510620"/>
              <a:gd name="connsiteX1" fmla="*/ 708828 w 1591499"/>
              <a:gd name="connsiteY1" fmla="*/ 1799564 h 2510620"/>
              <a:gd name="connsiteX2" fmla="*/ 1197239 w 1591499"/>
              <a:gd name="connsiteY2" fmla="*/ 821863 h 2510620"/>
              <a:gd name="connsiteX3" fmla="*/ 1527012 w 1591499"/>
              <a:gd name="connsiteY3" fmla="*/ 128295 h 2510620"/>
              <a:gd name="connsiteX4" fmla="*/ 1584162 w 1591499"/>
              <a:gd name="connsiteY4" fmla="*/ 52095 h 2510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1499" h="2510620">
                <a:moveTo>
                  <a:pt x="0" y="2510620"/>
                </a:moveTo>
                <a:cubicBezTo>
                  <a:pt x="306969" y="2316351"/>
                  <a:pt x="509288" y="2081023"/>
                  <a:pt x="708828" y="1799564"/>
                </a:cubicBezTo>
                <a:cubicBezTo>
                  <a:pt x="908368" y="1518105"/>
                  <a:pt x="1060875" y="1100408"/>
                  <a:pt x="1197239" y="821863"/>
                </a:cubicBezTo>
                <a:cubicBezTo>
                  <a:pt x="1333603" y="543318"/>
                  <a:pt x="1462525" y="256590"/>
                  <a:pt x="1527012" y="128295"/>
                </a:cubicBezTo>
                <a:cubicBezTo>
                  <a:pt x="1591499" y="0"/>
                  <a:pt x="1576224" y="19551"/>
                  <a:pt x="1584162" y="52095"/>
                </a:cubicBezTo>
              </a:path>
            </a:pathLst>
          </a:cu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800" name="Freeform 29"/>
          <p:cNvSpPr>
            <a:spLocks noChangeArrowheads="1"/>
          </p:cNvSpPr>
          <p:nvPr/>
        </p:nvSpPr>
        <p:spPr bwMode="auto">
          <a:xfrm>
            <a:off x="6329362" y="2468563"/>
            <a:ext cx="1630361" cy="2378074"/>
          </a:xfrm>
          <a:custGeom>
            <a:avLst/>
            <a:gdLst>
              <a:gd name="T0" fmla="*/ 0 w 1456511"/>
              <a:gd name="T1" fmla="*/ 2607157 h 2871258"/>
              <a:gd name="T2" fmla="*/ 333114 w 1456511"/>
              <a:gd name="T3" fmla="*/ 2515064 h 2871258"/>
              <a:gd name="T4" fmla="*/ 991433 w 1456511"/>
              <a:gd name="T5" fmla="*/ 466811 h 2871258"/>
              <a:gd name="T6" fmla="*/ 1458934 w 1456511"/>
              <a:gd name="T7" fmla="*/ 0 h 2871258"/>
              <a:gd name="T8" fmla="*/ 0 60000 65536"/>
              <a:gd name="T9" fmla="*/ 0 60000 65536"/>
              <a:gd name="T10" fmla="*/ 0 60000 65536"/>
              <a:gd name="T11" fmla="*/ 0 60000 65536"/>
              <a:gd name="T12" fmla="*/ 0 w 1456511"/>
              <a:gd name="T13" fmla="*/ 0 h 2871258"/>
              <a:gd name="T14" fmla="*/ 1456511 w 1456511"/>
              <a:gd name="T15" fmla="*/ 2871258 h 2871258"/>
              <a:gd name="connsiteX0" fmla="*/ 0 w 1497764"/>
              <a:gd name="connsiteY0" fmla="*/ 2422078 h 2840492"/>
              <a:gd name="connsiteX1" fmla="*/ 373814 w 1497764"/>
              <a:gd name="connsiteY1" fmla="*/ 2514600 h 2840492"/>
              <a:gd name="connsiteX2" fmla="*/ 1031039 w 1497764"/>
              <a:gd name="connsiteY2" fmla="*/ 466725 h 2840492"/>
              <a:gd name="connsiteX3" fmla="*/ 1497764 w 1497764"/>
              <a:gd name="connsiteY3" fmla="*/ 0 h 2840492"/>
              <a:gd name="connsiteX0" fmla="*/ 0 w 1497764"/>
              <a:gd name="connsiteY0" fmla="*/ 2422078 h 2564953"/>
              <a:gd name="connsiteX1" fmla="*/ 444252 w 1497764"/>
              <a:gd name="connsiteY1" fmla="*/ 1799893 h 2564953"/>
              <a:gd name="connsiteX2" fmla="*/ 1031039 w 1497764"/>
              <a:gd name="connsiteY2" fmla="*/ 466725 h 2564953"/>
              <a:gd name="connsiteX3" fmla="*/ 1497764 w 1497764"/>
              <a:gd name="connsiteY3" fmla="*/ 0 h 2564953"/>
              <a:gd name="connsiteX0" fmla="*/ 0 w 1497764"/>
              <a:gd name="connsiteY0" fmla="*/ 2422078 h 2422078"/>
              <a:gd name="connsiteX1" fmla="*/ 444252 w 1497764"/>
              <a:gd name="connsiteY1" fmla="*/ 1799893 h 2422078"/>
              <a:gd name="connsiteX2" fmla="*/ 1031039 w 1497764"/>
              <a:gd name="connsiteY2" fmla="*/ 466725 h 2422078"/>
              <a:gd name="connsiteX3" fmla="*/ 1497764 w 1497764"/>
              <a:gd name="connsiteY3" fmla="*/ 0 h 2422078"/>
              <a:gd name="connsiteX0" fmla="*/ 0 w 1762726"/>
              <a:gd name="connsiteY0" fmla="*/ 2333194 h 2333194"/>
              <a:gd name="connsiteX1" fmla="*/ 709214 w 1762726"/>
              <a:gd name="connsiteY1" fmla="*/ 1799893 h 2333194"/>
              <a:gd name="connsiteX2" fmla="*/ 1296001 w 1762726"/>
              <a:gd name="connsiteY2" fmla="*/ 466725 h 2333194"/>
              <a:gd name="connsiteX3" fmla="*/ 1762726 w 1762726"/>
              <a:gd name="connsiteY3" fmla="*/ 0 h 2333194"/>
              <a:gd name="connsiteX0" fmla="*/ 0 w 1762726"/>
              <a:gd name="connsiteY0" fmla="*/ 2333194 h 2333194"/>
              <a:gd name="connsiteX1" fmla="*/ 709214 w 1762726"/>
              <a:gd name="connsiteY1" fmla="*/ 1799893 h 2333194"/>
              <a:gd name="connsiteX2" fmla="*/ 1296001 w 1762726"/>
              <a:gd name="connsiteY2" fmla="*/ 466725 h 2333194"/>
              <a:gd name="connsiteX3" fmla="*/ 1762726 w 1762726"/>
              <a:gd name="connsiteY3" fmla="*/ 0 h 2333194"/>
              <a:gd name="connsiteX0" fmla="*/ 0 w 1629450"/>
              <a:gd name="connsiteY0" fmla="*/ 2377636 h 2377636"/>
              <a:gd name="connsiteX1" fmla="*/ 575938 w 1629450"/>
              <a:gd name="connsiteY1" fmla="*/ 1799893 h 2377636"/>
              <a:gd name="connsiteX2" fmla="*/ 1162725 w 1629450"/>
              <a:gd name="connsiteY2" fmla="*/ 466725 h 2377636"/>
              <a:gd name="connsiteX3" fmla="*/ 1629450 w 1629450"/>
              <a:gd name="connsiteY3" fmla="*/ 0 h 2377636"/>
              <a:gd name="connsiteX0" fmla="*/ 0 w 1629450"/>
              <a:gd name="connsiteY0" fmla="*/ 2377636 h 2377636"/>
              <a:gd name="connsiteX1" fmla="*/ 575938 w 1629450"/>
              <a:gd name="connsiteY1" fmla="*/ 1799893 h 2377636"/>
              <a:gd name="connsiteX2" fmla="*/ 1162725 w 1629450"/>
              <a:gd name="connsiteY2" fmla="*/ 466725 h 2377636"/>
              <a:gd name="connsiteX3" fmla="*/ 1629450 w 1629450"/>
              <a:gd name="connsiteY3" fmla="*/ 0 h 2377636"/>
              <a:gd name="connsiteX0" fmla="*/ 0 w 1629450"/>
              <a:gd name="connsiteY0" fmla="*/ 2377636 h 2377636"/>
              <a:gd name="connsiteX1" fmla="*/ 575938 w 1629450"/>
              <a:gd name="connsiteY1" fmla="*/ 1799893 h 2377636"/>
              <a:gd name="connsiteX2" fmla="*/ 1162725 w 1629450"/>
              <a:gd name="connsiteY2" fmla="*/ 466725 h 2377636"/>
              <a:gd name="connsiteX3" fmla="*/ 1629450 w 1629450"/>
              <a:gd name="connsiteY3" fmla="*/ 0 h 2377636"/>
              <a:gd name="connsiteX0" fmla="*/ 0 w 1629450"/>
              <a:gd name="connsiteY0" fmla="*/ 2377636 h 2377636"/>
              <a:gd name="connsiteX1" fmla="*/ 710803 w 1629450"/>
              <a:gd name="connsiteY1" fmla="*/ 1577683 h 2377636"/>
              <a:gd name="connsiteX2" fmla="*/ 1162725 w 1629450"/>
              <a:gd name="connsiteY2" fmla="*/ 466725 h 2377636"/>
              <a:gd name="connsiteX3" fmla="*/ 1629450 w 1629450"/>
              <a:gd name="connsiteY3" fmla="*/ 0 h 237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9450" h="2377636">
                <a:moveTo>
                  <a:pt x="0" y="2377636"/>
                </a:moveTo>
                <a:cubicBezTo>
                  <a:pt x="532415" y="1907593"/>
                  <a:pt x="517016" y="1896168"/>
                  <a:pt x="710803" y="1577683"/>
                </a:cubicBezTo>
                <a:cubicBezTo>
                  <a:pt x="904590" y="1259198"/>
                  <a:pt x="1009617" y="729672"/>
                  <a:pt x="1162725" y="466725"/>
                </a:cubicBezTo>
                <a:cubicBezTo>
                  <a:pt x="1315833" y="203778"/>
                  <a:pt x="1489750" y="23812"/>
                  <a:pt x="1629450" y="0"/>
                </a:cubicBezTo>
              </a:path>
            </a:pathLst>
          </a:cu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99" name="Freeform 30"/>
          <p:cNvSpPr>
            <a:spLocks noChangeArrowheads="1"/>
          </p:cNvSpPr>
          <p:nvPr/>
        </p:nvSpPr>
        <p:spPr bwMode="auto">
          <a:xfrm>
            <a:off x="6062662" y="2278064"/>
            <a:ext cx="1866898" cy="2479673"/>
          </a:xfrm>
          <a:custGeom>
            <a:avLst/>
            <a:gdLst>
              <a:gd name="T0" fmla="*/ 0 w 1409700"/>
              <a:gd name="T1" fmla="*/ 1381125 h 1647825"/>
              <a:gd name="T2" fmla="*/ 200025 w 1409700"/>
              <a:gd name="T3" fmla="*/ 1457325 h 1647825"/>
              <a:gd name="T4" fmla="*/ 952500 w 1409700"/>
              <a:gd name="T5" fmla="*/ 238125 h 1647825"/>
              <a:gd name="T6" fmla="*/ 1409700 w 1409700"/>
              <a:gd name="T7" fmla="*/ 28575 h 1647825"/>
              <a:gd name="T8" fmla="*/ 0 60000 65536"/>
              <a:gd name="T9" fmla="*/ 0 60000 65536"/>
              <a:gd name="T10" fmla="*/ 0 60000 65536"/>
              <a:gd name="T11" fmla="*/ 0 60000 65536"/>
              <a:gd name="T12" fmla="*/ 0 w 1409700"/>
              <a:gd name="T13" fmla="*/ 0 h 1647825"/>
              <a:gd name="T14" fmla="*/ 1409700 w 1409700"/>
              <a:gd name="T15" fmla="*/ 1647825 h 1647825"/>
              <a:gd name="connsiteX0" fmla="*/ 0 w 1468438"/>
              <a:gd name="connsiteY0" fmla="*/ 2397124 h 2530474"/>
              <a:gd name="connsiteX1" fmla="*/ 258763 w 1468438"/>
              <a:gd name="connsiteY1" fmla="*/ 1457325 h 2530474"/>
              <a:gd name="connsiteX2" fmla="*/ 1011238 w 1468438"/>
              <a:gd name="connsiteY2" fmla="*/ 238125 h 2530474"/>
              <a:gd name="connsiteX3" fmla="*/ 1468438 w 1468438"/>
              <a:gd name="connsiteY3" fmla="*/ 28575 h 2530474"/>
              <a:gd name="connsiteX0" fmla="*/ 0 w 1468438"/>
              <a:gd name="connsiteY0" fmla="*/ 2435224 h 2568574"/>
              <a:gd name="connsiteX1" fmla="*/ 444500 w 1468438"/>
              <a:gd name="connsiteY1" fmla="*/ 1724023 h 2568574"/>
              <a:gd name="connsiteX2" fmla="*/ 1011238 w 1468438"/>
              <a:gd name="connsiteY2" fmla="*/ 276225 h 2568574"/>
              <a:gd name="connsiteX3" fmla="*/ 1468438 w 1468438"/>
              <a:gd name="connsiteY3" fmla="*/ 66675 h 2568574"/>
              <a:gd name="connsiteX0" fmla="*/ 0 w 1468438"/>
              <a:gd name="connsiteY0" fmla="*/ 2435224 h 2435224"/>
              <a:gd name="connsiteX1" fmla="*/ 444500 w 1468438"/>
              <a:gd name="connsiteY1" fmla="*/ 1724023 h 2435224"/>
              <a:gd name="connsiteX2" fmla="*/ 1011238 w 1468438"/>
              <a:gd name="connsiteY2" fmla="*/ 276225 h 2435224"/>
              <a:gd name="connsiteX3" fmla="*/ 1468438 w 1468438"/>
              <a:gd name="connsiteY3" fmla="*/ 66675 h 2435224"/>
              <a:gd name="connsiteX0" fmla="*/ 0 w 1866898"/>
              <a:gd name="connsiteY0" fmla="*/ 2479673 h 2479673"/>
              <a:gd name="connsiteX1" fmla="*/ 842960 w 1866898"/>
              <a:gd name="connsiteY1" fmla="*/ 1724023 h 2479673"/>
              <a:gd name="connsiteX2" fmla="*/ 1409698 w 1866898"/>
              <a:gd name="connsiteY2" fmla="*/ 276225 h 2479673"/>
              <a:gd name="connsiteX3" fmla="*/ 1866898 w 1866898"/>
              <a:gd name="connsiteY3" fmla="*/ 66675 h 2479673"/>
              <a:gd name="connsiteX0" fmla="*/ 0 w 1866898"/>
              <a:gd name="connsiteY0" fmla="*/ 2479673 h 2479673"/>
              <a:gd name="connsiteX1" fmla="*/ 842960 w 1866898"/>
              <a:gd name="connsiteY1" fmla="*/ 1724023 h 2479673"/>
              <a:gd name="connsiteX2" fmla="*/ 1409698 w 1866898"/>
              <a:gd name="connsiteY2" fmla="*/ 276225 h 2479673"/>
              <a:gd name="connsiteX3" fmla="*/ 1866898 w 1866898"/>
              <a:gd name="connsiteY3" fmla="*/ 66675 h 247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6898" h="2479673">
                <a:moveTo>
                  <a:pt x="0" y="2479673"/>
                </a:moveTo>
                <a:cubicBezTo>
                  <a:pt x="464291" y="2193284"/>
                  <a:pt x="608010" y="2091264"/>
                  <a:pt x="842960" y="1724023"/>
                </a:cubicBezTo>
                <a:cubicBezTo>
                  <a:pt x="1077910" y="1356782"/>
                  <a:pt x="1239042" y="552450"/>
                  <a:pt x="1409698" y="276225"/>
                </a:cubicBezTo>
                <a:cubicBezTo>
                  <a:pt x="1580354" y="0"/>
                  <a:pt x="1739104" y="52387"/>
                  <a:pt x="1866898" y="66675"/>
                </a:cubicBezTo>
              </a:path>
            </a:pathLst>
          </a:cu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pic>
        <p:nvPicPr>
          <p:cNvPr id="32770" name="Picture 17" descr="Z:\precn_t3400_right_500.jpg"/>
          <p:cNvPicPr>
            <a:picLocks noChangeAspect="1" noChangeArrowheads="1"/>
          </p:cNvPicPr>
          <p:nvPr/>
        </p:nvPicPr>
        <p:blipFill>
          <a:blip r:embed="rId3" cstate="print"/>
          <a:srcRect l="22433" t="21567" r="21567" b="3233"/>
          <a:stretch>
            <a:fillRect/>
          </a:stretch>
        </p:blipFill>
        <p:spPr bwMode="auto">
          <a:xfrm>
            <a:off x="7826373" y="4402137"/>
            <a:ext cx="609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12"/>
          <p:cNvPicPr>
            <a:picLocks noChangeAspect="1" noChangeArrowheads="1"/>
          </p:cNvPicPr>
          <p:nvPr/>
        </p:nvPicPr>
        <p:blipFill>
          <a:blip r:embed="rId4" cstate="print"/>
          <a:srcRect l="13718" t="3493" r="14957" b="2219"/>
          <a:stretch>
            <a:fillRect/>
          </a:stretch>
        </p:blipFill>
        <p:spPr bwMode="auto">
          <a:xfrm>
            <a:off x="608010" y="3695700"/>
            <a:ext cx="154146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2783" name="Picture 16" descr="Z:\30fp_front_120x1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6923" y="4443412"/>
            <a:ext cx="933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Curved Connector 41"/>
          <p:cNvCxnSpPr/>
          <p:nvPr/>
        </p:nvCxnSpPr>
        <p:spPr bwMode="auto">
          <a:xfrm rot="5400000">
            <a:off x="8131173" y="4033837"/>
            <a:ext cx="533400" cy="381000"/>
          </a:xfrm>
          <a:prstGeom prst="curvedConnector3">
            <a:avLst>
              <a:gd name="adj1" fmla="val 50000"/>
            </a:avLst>
          </a:prstGeom>
          <a:solidFill>
            <a:srgbClr val="00B8FF"/>
          </a:solidFill>
          <a:ln w="31750" cap="flat" cmpd="sng" algn="ctr">
            <a:solidFill>
              <a:srgbClr val="FF66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pic>
        <p:nvPicPr>
          <p:cNvPr id="32785" name="Picture 18" descr="Z:\Gammaspektrum_Uraner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12173" y="46863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1" name="Freeform 44"/>
          <p:cNvSpPr>
            <a:spLocks/>
          </p:cNvSpPr>
          <p:nvPr/>
        </p:nvSpPr>
        <p:spPr bwMode="auto">
          <a:xfrm>
            <a:off x="6196066" y="1865291"/>
            <a:ext cx="1731930" cy="1381160"/>
          </a:xfrm>
          <a:custGeom>
            <a:avLst/>
            <a:gdLst>
              <a:gd name="T0" fmla="*/ 0 w 725"/>
              <a:gd name="T1" fmla="*/ 793849975 h 410"/>
              <a:gd name="T2" fmla="*/ 546872889 w 725"/>
              <a:gd name="T3" fmla="*/ 924898259 h 410"/>
              <a:gd name="T4" fmla="*/ 1020662097 w 725"/>
              <a:gd name="T5" fmla="*/ 146169069 h 410"/>
              <a:gd name="T6" fmla="*/ 1827111872 w 725"/>
              <a:gd name="T7" fmla="*/ 45362811 h 410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410"/>
              <a:gd name="T14" fmla="*/ 725 w 725"/>
              <a:gd name="T15" fmla="*/ 410 h 410"/>
              <a:gd name="connsiteX0" fmla="*/ 0 w 12262"/>
              <a:gd name="connsiteY0" fmla="*/ 14537 h 14830"/>
              <a:gd name="connsiteX1" fmla="*/ 5255 w 12262"/>
              <a:gd name="connsiteY1" fmla="*/ 8951 h 14830"/>
              <a:gd name="connsiteX2" fmla="*/ 7848 w 12262"/>
              <a:gd name="connsiteY2" fmla="*/ 1415 h 14830"/>
              <a:gd name="connsiteX3" fmla="*/ 12262 w 12262"/>
              <a:gd name="connsiteY3" fmla="*/ 439 h 14830"/>
              <a:gd name="connsiteX0" fmla="*/ 0 w 12262"/>
              <a:gd name="connsiteY0" fmla="*/ 14537 h 15282"/>
              <a:gd name="connsiteX1" fmla="*/ 5255 w 12262"/>
              <a:gd name="connsiteY1" fmla="*/ 8951 h 15282"/>
              <a:gd name="connsiteX2" fmla="*/ 7848 w 12262"/>
              <a:gd name="connsiteY2" fmla="*/ 1415 h 15282"/>
              <a:gd name="connsiteX3" fmla="*/ 12262 w 12262"/>
              <a:gd name="connsiteY3" fmla="*/ 439 h 15282"/>
              <a:gd name="connsiteX0" fmla="*/ 0 w 12262"/>
              <a:gd name="connsiteY0" fmla="*/ 14537 h 14537"/>
              <a:gd name="connsiteX1" fmla="*/ 5255 w 12262"/>
              <a:gd name="connsiteY1" fmla="*/ 8951 h 14537"/>
              <a:gd name="connsiteX2" fmla="*/ 7848 w 12262"/>
              <a:gd name="connsiteY2" fmla="*/ 1415 h 14537"/>
              <a:gd name="connsiteX3" fmla="*/ 12262 w 12262"/>
              <a:gd name="connsiteY3" fmla="*/ 439 h 14537"/>
              <a:gd name="connsiteX0" fmla="*/ 0 w 11876"/>
              <a:gd name="connsiteY0" fmla="*/ 15219 h 15219"/>
              <a:gd name="connsiteX1" fmla="*/ 4869 w 11876"/>
              <a:gd name="connsiteY1" fmla="*/ 8951 h 15219"/>
              <a:gd name="connsiteX2" fmla="*/ 7462 w 11876"/>
              <a:gd name="connsiteY2" fmla="*/ 1415 h 15219"/>
              <a:gd name="connsiteX3" fmla="*/ 11876 w 11876"/>
              <a:gd name="connsiteY3" fmla="*/ 439 h 15219"/>
              <a:gd name="connsiteX0" fmla="*/ 0 w 11876"/>
              <a:gd name="connsiteY0" fmla="*/ 15219 h 15219"/>
              <a:gd name="connsiteX1" fmla="*/ 4869 w 11876"/>
              <a:gd name="connsiteY1" fmla="*/ 8951 h 15219"/>
              <a:gd name="connsiteX2" fmla="*/ 7462 w 11876"/>
              <a:gd name="connsiteY2" fmla="*/ 1415 h 15219"/>
              <a:gd name="connsiteX3" fmla="*/ 11876 w 11876"/>
              <a:gd name="connsiteY3" fmla="*/ 439 h 15219"/>
              <a:gd name="connsiteX0" fmla="*/ 0 w 14290"/>
              <a:gd name="connsiteY0" fmla="*/ 15219 h 15219"/>
              <a:gd name="connsiteX1" fmla="*/ 4869 w 14290"/>
              <a:gd name="connsiteY1" fmla="*/ 8951 h 15219"/>
              <a:gd name="connsiteX2" fmla="*/ 7462 w 14290"/>
              <a:gd name="connsiteY2" fmla="*/ 1415 h 15219"/>
              <a:gd name="connsiteX3" fmla="*/ 14290 w 14290"/>
              <a:gd name="connsiteY3" fmla="*/ 5658 h 15219"/>
              <a:gd name="connsiteX0" fmla="*/ 0 w 14290"/>
              <a:gd name="connsiteY0" fmla="*/ 13707 h 13707"/>
              <a:gd name="connsiteX1" fmla="*/ 4869 w 14290"/>
              <a:gd name="connsiteY1" fmla="*/ 7439 h 13707"/>
              <a:gd name="connsiteX2" fmla="*/ 8497 w 14290"/>
              <a:gd name="connsiteY2" fmla="*/ 1415 h 13707"/>
              <a:gd name="connsiteX3" fmla="*/ 14290 w 14290"/>
              <a:gd name="connsiteY3" fmla="*/ 4146 h 13707"/>
              <a:gd name="connsiteX0" fmla="*/ 0 w 14290"/>
              <a:gd name="connsiteY0" fmla="*/ 15073 h 15073"/>
              <a:gd name="connsiteX1" fmla="*/ 4869 w 14290"/>
              <a:gd name="connsiteY1" fmla="*/ 8805 h 15073"/>
              <a:gd name="connsiteX2" fmla="*/ 9269 w 14290"/>
              <a:gd name="connsiteY2" fmla="*/ 1415 h 15073"/>
              <a:gd name="connsiteX3" fmla="*/ 14290 w 14290"/>
              <a:gd name="connsiteY3" fmla="*/ 5512 h 15073"/>
              <a:gd name="connsiteX0" fmla="*/ 0 w 14290"/>
              <a:gd name="connsiteY0" fmla="*/ 15073 h 15073"/>
              <a:gd name="connsiteX1" fmla="*/ 5021 w 14290"/>
              <a:gd name="connsiteY1" fmla="*/ 9610 h 15073"/>
              <a:gd name="connsiteX2" fmla="*/ 9269 w 14290"/>
              <a:gd name="connsiteY2" fmla="*/ 1415 h 15073"/>
              <a:gd name="connsiteX3" fmla="*/ 14290 w 14290"/>
              <a:gd name="connsiteY3" fmla="*/ 5512 h 15073"/>
              <a:gd name="connsiteX0" fmla="*/ 0 w 14662"/>
              <a:gd name="connsiteY0" fmla="*/ 21220 h 21220"/>
              <a:gd name="connsiteX1" fmla="*/ 5393 w 14662"/>
              <a:gd name="connsiteY1" fmla="*/ 9610 h 21220"/>
              <a:gd name="connsiteX2" fmla="*/ 9641 w 14662"/>
              <a:gd name="connsiteY2" fmla="*/ 1415 h 21220"/>
              <a:gd name="connsiteX3" fmla="*/ 14662 w 14662"/>
              <a:gd name="connsiteY3" fmla="*/ 5512 h 21220"/>
              <a:gd name="connsiteX0" fmla="*/ 0 w 14662"/>
              <a:gd name="connsiteY0" fmla="*/ 21220 h 21220"/>
              <a:gd name="connsiteX1" fmla="*/ 5407 w 14662"/>
              <a:gd name="connsiteY1" fmla="*/ 11659 h 21220"/>
              <a:gd name="connsiteX2" fmla="*/ 9641 w 14662"/>
              <a:gd name="connsiteY2" fmla="*/ 1415 h 21220"/>
              <a:gd name="connsiteX3" fmla="*/ 14662 w 14662"/>
              <a:gd name="connsiteY3" fmla="*/ 5512 h 21220"/>
              <a:gd name="connsiteX0" fmla="*/ 0 w 14662"/>
              <a:gd name="connsiteY0" fmla="*/ 21220 h 21220"/>
              <a:gd name="connsiteX1" fmla="*/ 9641 w 14662"/>
              <a:gd name="connsiteY1" fmla="*/ 1415 h 21220"/>
              <a:gd name="connsiteX2" fmla="*/ 14662 w 14662"/>
              <a:gd name="connsiteY2" fmla="*/ 5512 h 21220"/>
              <a:gd name="connsiteX0" fmla="*/ 0 w 14662"/>
              <a:gd name="connsiteY0" fmla="*/ 21220 h 21220"/>
              <a:gd name="connsiteX1" fmla="*/ 9641 w 14662"/>
              <a:gd name="connsiteY1" fmla="*/ 1415 h 21220"/>
              <a:gd name="connsiteX2" fmla="*/ 14662 w 14662"/>
              <a:gd name="connsiteY2" fmla="*/ 5512 h 21220"/>
              <a:gd name="connsiteX0" fmla="*/ 0 w 14662"/>
              <a:gd name="connsiteY0" fmla="*/ 21220 h 21220"/>
              <a:gd name="connsiteX1" fmla="*/ 9641 w 14662"/>
              <a:gd name="connsiteY1" fmla="*/ 1415 h 21220"/>
              <a:gd name="connsiteX2" fmla="*/ 14662 w 14662"/>
              <a:gd name="connsiteY2" fmla="*/ 5512 h 21220"/>
              <a:gd name="connsiteX0" fmla="*/ 0 w 15048"/>
              <a:gd name="connsiteY0" fmla="*/ 21220 h 21220"/>
              <a:gd name="connsiteX1" fmla="*/ 10027 w 15048"/>
              <a:gd name="connsiteY1" fmla="*/ 1415 h 21220"/>
              <a:gd name="connsiteX2" fmla="*/ 15048 w 15048"/>
              <a:gd name="connsiteY2" fmla="*/ 5512 h 21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48" h="21220">
                <a:moveTo>
                  <a:pt x="0" y="21220"/>
                </a:moveTo>
                <a:cubicBezTo>
                  <a:pt x="5092" y="16893"/>
                  <a:pt x="7583" y="4033"/>
                  <a:pt x="10027" y="1415"/>
                </a:cubicBezTo>
                <a:cubicBezTo>
                  <a:pt x="11200" y="0"/>
                  <a:pt x="14124" y="5707"/>
                  <a:pt x="15048" y="5512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2792" name="Oval 45"/>
          <p:cNvSpPr>
            <a:spLocks noChangeArrowheads="1"/>
          </p:cNvSpPr>
          <p:nvPr/>
        </p:nvSpPr>
        <p:spPr bwMode="auto">
          <a:xfrm>
            <a:off x="7064373" y="1485900"/>
            <a:ext cx="152400" cy="152400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793" name="Oval 46"/>
          <p:cNvSpPr>
            <a:spLocks noChangeArrowheads="1"/>
          </p:cNvSpPr>
          <p:nvPr/>
        </p:nvSpPr>
        <p:spPr bwMode="auto">
          <a:xfrm>
            <a:off x="7394572" y="2643188"/>
            <a:ext cx="153987" cy="152400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794" name="Oval 47"/>
          <p:cNvSpPr>
            <a:spLocks noChangeArrowheads="1"/>
          </p:cNvSpPr>
          <p:nvPr/>
        </p:nvSpPr>
        <p:spPr bwMode="auto">
          <a:xfrm>
            <a:off x="7475535" y="2909888"/>
            <a:ext cx="150813" cy="152400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796" name="Oval 51"/>
          <p:cNvSpPr>
            <a:spLocks noChangeArrowheads="1"/>
          </p:cNvSpPr>
          <p:nvPr/>
        </p:nvSpPr>
        <p:spPr bwMode="auto">
          <a:xfrm>
            <a:off x="7077073" y="1968500"/>
            <a:ext cx="152400" cy="152400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2812" name="Picture 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64373" y="5922963"/>
            <a:ext cx="2297112" cy="1354137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</p:pic>
      <p:sp>
        <p:nvSpPr>
          <p:cNvPr id="32838" name="TextBox 61"/>
          <p:cNvSpPr txBox="1">
            <a:spLocks noChangeArrowheads="1"/>
          </p:cNvSpPr>
          <p:nvPr/>
        </p:nvSpPr>
        <p:spPr bwMode="auto">
          <a:xfrm>
            <a:off x="6692898" y="931863"/>
            <a:ext cx="436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800" b="1" dirty="0">
                <a:solidFill>
                  <a:schemeClr val="accent2"/>
                </a:solidFill>
                <a:latin typeface="Comic Sans MS" pitchFamily="66" charset="0"/>
              </a:rPr>
              <a:t>GTS 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800" b="1" dirty="0">
                <a:solidFill>
                  <a:schemeClr val="accent2"/>
                </a:solidFill>
                <a:latin typeface="Comic Sans MS" pitchFamily="66" charset="0"/>
              </a:rPr>
              <a:t>link</a:t>
            </a:r>
          </a:p>
        </p:txBody>
      </p:sp>
      <p:sp>
        <p:nvSpPr>
          <p:cNvPr id="32839" name="Oval 51"/>
          <p:cNvSpPr>
            <a:spLocks noChangeArrowheads="1"/>
          </p:cNvSpPr>
          <p:nvPr/>
        </p:nvSpPr>
        <p:spPr bwMode="auto">
          <a:xfrm>
            <a:off x="7185023" y="1157288"/>
            <a:ext cx="152400" cy="152400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850" name="Line 82"/>
          <p:cNvSpPr>
            <a:spLocks noChangeShapeType="1"/>
          </p:cNvSpPr>
          <p:nvPr/>
        </p:nvSpPr>
        <p:spPr bwMode="auto">
          <a:xfrm flipV="1">
            <a:off x="7445373" y="1951038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2849" name="TextBox 61"/>
          <p:cNvSpPr txBox="1">
            <a:spLocks noChangeArrowheads="1"/>
          </p:cNvSpPr>
          <p:nvPr/>
        </p:nvSpPr>
        <p:spPr bwMode="auto">
          <a:xfrm>
            <a:off x="7218360" y="2154238"/>
            <a:ext cx="476250" cy="1635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54000" tIns="10800" rIns="54000" bIns="108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="1" dirty="0">
                <a:solidFill>
                  <a:schemeClr val="accent2"/>
                </a:solidFill>
                <a:latin typeface="Comic Sans MS" pitchFamily="66" charset="0"/>
              </a:rPr>
              <a:t>fibers</a:t>
            </a:r>
          </a:p>
        </p:txBody>
      </p:sp>
      <p:cxnSp>
        <p:nvCxnSpPr>
          <p:cNvPr id="39" name="Curved Connector 38"/>
          <p:cNvCxnSpPr/>
          <p:nvPr/>
        </p:nvCxnSpPr>
        <p:spPr bwMode="auto">
          <a:xfrm rot="16200000" flipH="1">
            <a:off x="8054973" y="3009900"/>
            <a:ext cx="838200" cy="228600"/>
          </a:xfrm>
          <a:prstGeom prst="curvedConnector3">
            <a:avLst>
              <a:gd name="adj1" fmla="val 50000"/>
            </a:avLst>
          </a:prstGeom>
          <a:solidFill>
            <a:srgbClr val="00B8FF"/>
          </a:solidFill>
          <a:ln w="31750" cap="flat" cmpd="sng" algn="ctr">
            <a:solidFill>
              <a:srgbClr val="FF66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32797" name="Freeform 131"/>
          <p:cNvSpPr>
            <a:spLocks/>
          </p:cNvSpPr>
          <p:nvPr/>
        </p:nvSpPr>
        <p:spPr bwMode="auto">
          <a:xfrm>
            <a:off x="6196010" y="1246211"/>
            <a:ext cx="1733549" cy="936602"/>
          </a:xfrm>
          <a:custGeom>
            <a:avLst/>
            <a:gdLst>
              <a:gd name="T0" fmla="*/ 0 w 881"/>
              <a:gd name="T1" fmla="*/ 0 h 631"/>
              <a:gd name="T2" fmla="*/ 333375 w 881"/>
              <a:gd name="T3" fmla="*/ 114300 h 631"/>
              <a:gd name="T4" fmla="*/ 512762 w 881"/>
              <a:gd name="T5" fmla="*/ 403225 h 631"/>
              <a:gd name="T6" fmla="*/ 788987 w 881"/>
              <a:gd name="T7" fmla="*/ 574675 h 631"/>
              <a:gd name="T8" fmla="*/ 1065212 w 881"/>
              <a:gd name="T9" fmla="*/ 650875 h 631"/>
              <a:gd name="T10" fmla="*/ 1398587 w 881"/>
              <a:gd name="T11" fmla="*/ 1001712 h 6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81"/>
              <a:gd name="T19" fmla="*/ 0 h 631"/>
              <a:gd name="T20" fmla="*/ 881 w 881"/>
              <a:gd name="T21" fmla="*/ 631 h 631"/>
              <a:gd name="connsiteX0" fmla="*/ 0 w 12089"/>
              <a:gd name="connsiteY0" fmla="*/ 0 h 11125"/>
              <a:gd name="connsiteX1" fmla="*/ 4473 w 12089"/>
              <a:gd name="connsiteY1" fmla="*/ 2266 h 11125"/>
              <a:gd name="connsiteX2" fmla="*/ 5755 w 12089"/>
              <a:gd name="connsiteY2" fmla="*/ 5150 h 11125"/>
              <a:gd name="connsiteX3" fmla="*/ 7730 w 12089"/>
              <a:gd name="connsiteY3" fmla="*/ 6862 h 11125"/>
              <a:gd name="connsiteX4" fmla="*/ 9705 w 12089"/>
              <a:gd name="connsiteY4" fmla="*/ 7623 h 11125"/>
              <a:gd name="connsiteX5" fmla="*/ 12089 w 12089"/>
              <a:gd name="connsiteY5" fmla="*/ 11125 h 11125"/>
              <a:gd name="connsiteX0" fmla="*/ 0 w 12089"/>
              <a:gd name="connsiteY0" fmla="*/ 0 h 11125"/>
              <a:gd name="connsiteX1" fmla="*/ 3179 w 12089"/>
              <a:gd name="connsiteY1" fmla="*/ 1331 h 11125"/>
              <a:gd name="connsiteX2" fmla="*/ 5755 w 12089"/>
              <a:gd name="connsiteY2" fmla="*/ 5150 h 11125"/>
              <a:gd name="connsiteX3" fmla="*/ 7730 w 12089"/>
              <a:gd name="connsiteY3" fmla="*/ 6862 h 11125"/>
              <a:gd name="connsiteX4" fmla="*/ 9705 w 12089"/>
              <a:gd name="connsiteY4" fmla="*/ 7623 h 11125"/>
              <a:gd name="connsiteX5" fmla="*/ 12089 w 12089"/>
              <a:gd name="connsiteY5" fmla="*/ 11125 h 11125"/>
              <a:gd name="connsiteX0" fmla="*/ 0 w 12395"/>
              <a:gd name="connsiteY0" fmla="*/ 1006 h 10356"/>
              <a:gd name="connsiteX1" fmla="*/ 3485 w 12395"/>
              <a:gd name="connsiteY1" fmla="*/ 562 h 10356"/>
              <a:gd name="connsiteX2" fmla="*/ 6061 w 12395"/>
              <a:gd name="connsiteY2" fmla="*/ 4381 h 10356"/>
              <a:gd name="connsiteX3" fmla="*/ 8036 w 12395"/>
              <a:gd name="connsiteY3" fmla="*/ 6093 h 10356"/>
              <a:gd name="connsiteX4" fmla="*/ 10011 w 12395"/>
              <a:gd name="connsiteY4" fmla="*/ 6854 h 10356"/>
              <a:gd name="connsiteX5" fmla="*/ 12395 w 12395"/>
              <a:gd name="connsiteY5" fmla="*/ 10356 h 10356"/>
              <a:gd name="connsiteX0" fmla="*/ 0 w 12395"/>
              <a:gd name="connsiteY0" fmla="*/ 0 h 9350"/>
              <a:gd name="connsiteX1" fmla="*/ 4767 w 12395"/>
              <a:gd name="connsiteY1" fmla="*/ 2218 h 9350"/>
              <a:gd name="connsiteX2" fmla="*/ 6061 w 12395"/>
              <a:gd name="connsiteY2" fmla="*/ 3375 h 9350"/>
              <a:gd name="connsiteX3" fmla="*/ 8036 w 12395"/>
              <a:gd name="connsiteY3" fmla="*/ 5087 h 9350"/>
              <a:gd name="connsiteX4" fmla="*/ 10011 w 12395"/>
              <a:gd name="connsiteY4" fmla="*/ 5848 h 9350"/>
              <a:gd name="connsiteX5" fmla="*/ 12395 w 12395"/>
              <a:gd name="connsiteY5" fmla="*/ 9350 h 9350"/>
              <a:gd name="connsiteX0" fmla="*/ 0 w 10000"/>
              <a:gd name="connsiteY0" fmla="*/ 0 h 10000"/>
              <a:gd name="connsiteX1" fmla="*/ 3846 w 10000"/>
              <a:gd name="connsiteY1" fmla="*/ 2372 h 10000"/>
              <a:gd name="connsiteX2" fmla="*/ 4890 w 10000"/>
              <a:gd name="connsiteY2" fmla="*/ 3610 h 10000"/>
              <a:gd name="connsiteX3" fmla="*/ 6483 w 10000"/>
              <a:gd name="connsiteY3" fmla="*/ 5441 h 10000"/>
              <a:gd name="connsiteX4" fmla="*/ 10000 w 10000"/>
              <a:gd name="connsiteY4" fmla="*/ 10000 h 10000"/>
              <a:gd name="connsiteX0" fmla="*/ 0 w 10000"/>
              <a:gd name="connsiteY0" fmla="*/ 0 h 10000"/>
              <a:gd name="connsiteX1" fmla="*/ 3846 w 10000"/>
              <a:gd name="connsiteY1" fmla="*/ 2372 h 10000"/>
              <a:gd name="connsiteX2" fmla="*/ 4890 w 10000"/>
              <a:gd name="connsiteY2" fmla="*/ 3610 h 10000"/>
              <a:gd name="connsiteX3" fmla="*/ 6483 w 10000"/>
              <a:gd name="connsiteY3" fmla="*/ 5441 h 10000"/>
              <a:gd name="connsiteX4" fmla="*/ 10000 w 10000"/>
              <a:gd name="connsiteY4" fmla="*/ 10000 h 10000"/>
              <a:gd name="connsiteX0" fmla="*/ 0 w 10000"/>
              <a:gd name="connsiteY0" fmla="*/ 0 h 10000"/>
              <a:gd name="connsiteX1" fmla="*/ 3846 w 10000"/>
              <a:gd name="connsiteY1" fmla="*/ 2372 h 10000"/>
              <a:gd name="connsiteX2" fmla="*/ 6483 w 10000"/>
              <a:gd name="connsiteY2" fmla="*/ 5441 h 10000"/>
              <a:gd name="connsiteX3" fmla="*/ 10000 w 10000"/>
              <a:gd name="connsiteY3" fmla="*/ 10000 h 10000"/>
              <a:gd name="connsiteX0" fmla="*/ 0 w 10000"/>
              <a:gd name="connsiteY0" fmla="*/ 0 h 10000"/>
              <a:gd name="connsiteX1" fmla="*/ 6483 w 10000"/>
              <a:gd name="connsiteY1" fmla="*/ 5441 h 10000"/>
              <a:gd name="connsiteX2" fmla="*/ 10000 w 10000"/>
              <a:gd name="connsiteY2" fmla="*/ 10000 h 10000"/>
              <a:gd name="connsiteX0" fmla="*/ 0 w 10000"/>
              <a:gd name="connsiteY0" fmla="*/ 0 h 10000"/>
              <a:gd name="connsiteX1" fmla="*/ 6483 w 10000"/>
              <a:gd name="connsiteY1" fmla="*/ 5441 h 10000"/>
              <a:gd name="connsiteX2" fmla="*/ 10000 w 10000"/>
              <a:gd name="connsiteY2" fmla="*/ 10000 h 10000"/>
              <a:gd name="connsiteX0" fmla="*/ 0 w 10000"/>
              <a:gd name="connsiteY0" fmla="*/ 0 h 10000"/>
              <a:gd name="connsiteX1" fmla="*/ 5385 w 10000"/>
              <a:gd name="connsiteY1" fmla="*/ 4271 h 10000"/>
              <a:gd name="connsiteX2" fmla="*/ 10000 w 10000"/>
              <a:gd name="connsiteY2" fmla="*/ 10000 h 10000"/>
              <a:gd name="connsiteX0" fmla="*/ 0 w 10000"/>
              <a:gd name="connsiteY0" fmla="*/ 0 h 10000"/>
              <a:gd name="connsiteX1" fmla="*/ 5385 w 10000"/>
              <a:gd name="connsiteY1" fmla="*/ 4271 h 10000"/>
              <a:gd name="connsiteX2" fmla="*/ 10000 w 10000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0" y="0"/>
                </a:moveTo>
                <a:cubicBezTo>
                  <a:pt x="3334" y="926"/>
                  <a:pt x="3718" y="2604"/>
                  <a:pt x="5385" y="4271"/>
                </a:cubicBezTo>
                <a:cubicBezTo>
                  <a:pt x="6237" y="5336"/>
                  <a:pt x="7590" y="5959"/>
                  <a:pt x="10000" y="1000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2837" name="Freeform 69"/>
          <p:cNvSpPr>
            <a:spLocks/>
          </p:cNvSpPr>
          <p:nvPr/>
        </p:nvSpPr>
        <p:spPr bwMode="auto">
          <a:xfrm>
            <a:off x="6989760" y="1104900"/>
            <a:ext cx="965200" cy="908050"/>
          </a:xfrm>
          <a:custGeom>
            <a:avLst/>
            <a:gdLst/>
            <a:ahLst/>
            <a:cxnLst>
              <a:cxn ang="0">
                <a:pos x="608" y="572"/>
              </a:cxn>
              <a:cxn ang="0">
                <a:pos x="380" y="360"/>
              </a:cxn>
              <a:cxn ang="0">
                <a:pos x="188" y="268"/>
              </a:cxn>
              <a:cxn ang="0">
                <a:pos x="160" y="152"/>
              </a:cxn>
              <a:cxn ang="0">
                <a:pos x="0" y="0"/>
              </a:cxn>
            </a:cxnLst>
            <a:rect l="0" t="0" r="r" b="b"/>
            <a:pathLst>
              <a:path w="608" h="572">
                <a:moveTo>
                  <a:pt x="608" y="572"/>
                </a:moveTo>
                <a:cubicBezTo>
                  <a:pt x="532" y="544"/>
                  <a:pt x="432" y="372"/>
                  <a:pt x="380" y="360"/>
                </a:cubicBezTo>
                <a:cubicBezTo>
                  <a:pt x="328" y="348"/>
                  <a:pt x="199" y="317"/>
                  <a:pt x="188" y="268"/>
                </a:cubicBezTo>
                <a:cubicBezTo>
                  <a:pt x="177" y="219"/>
                  <a:pt x="186" y="191"/>
                  <a:pt x="160" y="152"/>
                </a:cubicBezTo>
                <a:cubicBezTo>
                  <a:pt x="118" y="104"/>
                  <a:pt x="56" y="16"/>
                  <a:pt x="0" y="0"/>
                </a:cubicBezTo>
              </a:path>
            </a:pathLst>
          </a:custGeom>
          <a:noFill/>
          <a:ln w="1905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51202" name="Picture 2" descr="D:\alpullia\Documenti\Alberto\Ricerca\AGATA\Digital preamp group\Foto\digitizer_top_1_scaled_01.png"/>
          <p:cNvPicPr>
            <a:picLocks noChangeAspect="1" noChangeArrowheads="1"/>
          </p:cNvPicPr>
          <p:nvPr/>
        </p:nvPicPr>
        <p:blipFill>
          <a:blip r:embed="rId8" cstate="print">
            <a:lum bright="4000" contrast="32000"/>
          </a:blip>
          <a:srcRect/>
          <a:stretch>
            <a:fillRect/>
          </a:stretch>
        </p:blipFill>
        <p:spPr bwMode="auto">
          <a:xfrm>
            <a:off x="3974387" y="2624137"/>
            <a:ext cx="2336882" cy="1555750"/>
          </a:xfrm>
          <a:prstGeom prst="rect">
            <a:avLst/>
          </a:prstGeom>
          <a:noFill/>
        </p:spPr>
      </p:pic>
      <p:pic>
        <p:nvPicPr>
          <p:cNvPr id="51203" name="Picture 3" descr="D:\alpullia\Documenti\Alberto\Ricerca\AGATA\Digital preamp group\Foto\control_card_scaled.png"/>
          <p:cNvPicPr>
            <a:picLocks noChangeAspect="1" noChangeArrowheads="1"/>
          </p:cNvPicPr>
          <p:nvPr/>
        </p:nvPicPr>
        <p:blipFill>
          <a:blip r:embed="rId9" cstate="print">
            <a:lum bright="14000" contrast="14000"/>
          </a:blip>
          <a:srcRect l="16670" t="5696" r="13220" b="20464"/>
          <a:stretch>
            <a:fillRect/>
          </a:stretch>
        </p:blipFill>
        <p:spPr bwMode="auto">
          <a:xfrm>
            <a:off x="4062412" y="623886"/>
            <a:ext cx="2265360" cy="1584167"/>
          </a:xfrm>
          <a:prstGeom prst="rect">
            <a:avLst/>
          </a:prstGeom>
          <a:noFill/>
        </p:spPr>
      </p:pic>
      <p:sp>
        <p:nvSpPr>
          <p:cNvPr id="73" name="Freeform 72"/>
          <p:cNvSpPr/>
          <p:nvPr/>
        </p:nvSpPr>
        <p:spPr bwMode="auto">
          <a:xfrm>
            <a:off x="6062661" y="846136"/>
            <a:ext cx="403047" cy="5689601"/>
          </a:xfrm>
          <a:custGeom>
            <a:avLst/>
            <a:gdLst>
              <a:gd name="connsiteX0" fmla="*/ 0 w 319489"/>
              <a:gd name="connsiteY0" fmla="*/ 0 h 3899971"/>
              <a:gd name="connsiteX1" fmla="*/ 319489 w 319489"/>
              <a:gd name="connsiteY1" fmla="*/ 0 h 3899971"/>
              <a:gd name="connsiteX2" fmla="*/ 297455 w 319489"/>
              <a:gd name="connsiteY2" fmla="*/ 3899971 h 3899971"/>
              <a:gd name="connsiteX0" fmla="*/ 0 w 319489"/>
              <a:gd name="connsiteY0" fmla="*/ 0 h 5753539"/>
              <a:gd name="connsiteX1" fmla="*/ 319489 w 319489"/>
              <a:gd name="connsiteY1" fmla="*/ 0 h 5753539"/>
              <a:gd name="connsiteX2" fmla="*/ 297474 w 319489"/>
              <a:gd name="connsiteY2" fmla="*/ 5753539 h 5753539"/>
              <a:gd name="connsiteX0" fmla="*/ 0 w 368163"/>
              <a:gd name="connsiteY0" fmla="*/ 0 h 6490212"/>
              <a:gd name="connsiteX1" fmla="*/ 319489 w 368163"/>
              <a:gd name="connsiteY1" fmla="*/ 0 h 6490212"/>
              <a:gd name="connsiteX2" fmla="*/ 297474 w 368163"/>
              <a:gd name="connsiteY2" fmla="*/ 5531289 h 6490212"/>
              <a:gd name="connsiteX3" fmla="*/ 297474 w 368163"/>
              <a:gd name="connsiteY3" fmla="*/ 5753539 h 6490212"/>
              <a:gd name="connsiteX0" fmla="*/ 0 w 368163"/>
              <a:gd name="connsiteY0" fmla="*/ 0 h 5753539"/>
              <a:gd name="connsiteX1" fmla="*/ 319489 w 368163"/>
              <a:gd name="connsiteY1" fmla="*/ 0 h 5753539"/>
              <a:gd name="connsiteX2" fmla="*/ 297474 w 368163"/>
              <a:gd name="connsiteY2" fmla="*/ 5531289 h 5753539"/>
              <a:gd name="connsiteX3" fmla="*/ 297474 w 368163"/>
              <a:gd name="connsiteY3" fmla="*/ 5753539 h 5753539"/>
              <a:gd name="connsiteX0" fmla="*/ 0 w 369068"/>
              <a:gd name="connsiteY0" fmla="*/ 0 h 5753539"/>
              <a:gd name="connsiteX1" fmla="*/ 319489 w 369068"/>
              <a:gd name="connsiteY1" fmla="*/ 0 h 5753539"/>
              <a:gd name="connsiteX2" fmla="*/ 297474 w 369068"/>
              <a:gd name="connsiteY2" fmla="*/ 5753539 h 5753539"/>
              <a:gd name="connsiteX0" fmla="*/ 0 w 470055"/>
              <a:gd name="connsiteY0" fmla="*/ 63939 h 5753539"/>
              <a:gd name="connsiteX1" fmla="*/ 420476 w 470055"/>
              <a:gd name="connsiteY1" fmla="*/ 0 h 5753539"/>
              <a:gd name="connsiteX2" fmla="*/ 398461 w 470055"/>
              <a:gd name="connsiteY2" fmla="*/ 5753539 h 5753539"/>
              <a:gd name="connsiteX0" fmla="*/ 0 w 494080"/>
              <a:gd name="connsiteY0" fmla="*/ 0 h 5689600"/>
              <a:gd name="connsiteX1" fmla="*/ 444501 w 494080"/>
              <a:gd name="connsiteY1" fmla="*/ 0 h 5689600"/>
              <a:gd name="connsiteX2" fmla="*/ 398461 w 494080"/>
              <a:gd name="connsiteY2" fmla="*/ 5689600 h 5689600"/>
              <a:gd name="connsiteX0" fmla="*/ 0 w 450424"/>
              <a:gd name="connsiteY0" fmla="*/ 0 h 5689600"/>
              <a:gd name="connsiteX1" fmla="*/ 444501 w 450424"/>
              <a:gd name="connsiteY1" fmla="*/ 0 h 5689600"/>
              <a:gd name="connsiteX2" fmla="*/ 398461 w 450424"/>
              <a:gd name="connsiteY2" fmla="*/ 5689600 h 5689600"/>
              <a:gd name="connsiteX0" fmla="*/ 0 w 444501"/>
              <a:gd name="connsiteY0" fmla="*/ 0 h 5689600"/>
              <a:gd name="connsiteX1" fmla="*/ 444501 w 444501"/>
              <a:gd name="connsiteY1" fmla="*/ 0 h 5689600"/>
              <a:gd name="connsiteX2" fmla="*/ 398461 w 444501"/>
              <a:gd name="connsiteY2" fmla="*/ 5689600 h 5689600"/>
              <a:gd name="connsiteX0" fmla="*/ 0 w 403047"/>
              <a:gd name="connsiteY0" fmla="*/ 1 h 5689601"/>
              <a:gd name="connsiteX1" fmla="*/ 400051 w 403047"/>
              <a:gd name="connsiteY1" fmla="*/ 0 h 5689601"/>
              <a:gd name="connsiteX2" fmla="*/ 398461 w 403047"/>
              <a:gd name="connsiteY2" fmla="*/ 5689601 h 568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3047" h="5689601">
                <a:moveTo>
                  <a:pt x="0" y="1"/>
                </a:moveTo>
                <a:lnTo>
                  <a:pt x="400051" y="0"/>
                </a:lnTo>
                <a:cubicBezTo>
                  <a:pt x="399625" y="977180"/>
                  <a:pt x="403047" y="4490947"/>
                  <a:pt x="398461" y="5689601"/>
                </a:cubicBezTo>
              </a:path>
            </a:pathLst>
          </a:custGeom>
          <a:noFill/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  <a:prstDash val="lgDash"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Freeform 73"/>
          <p:cNvSpPr/>
          <p:nvPr/>
        </p:nvSpPr>
        <p:spPr bwMode="auto">
          <a:xfrm>
            <a:off x="6018211" y="1912937"/>
            <a:ext cx="450000" cy="0"/>
          </a:xfrm>
          <a:custGeom>
            <a:avLst/>
            <a:gdLst>
              <a:gd name="connsiteX0" fmla="*/ 0 w 363557"/>
              <a:gd name="connsiteY0" fmla="*/ 0 h 0"/>
              <a:gd name="connsiteX1" fmla="*/ 363557 w 36355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3557">
                <a:moveTo>
                  <a:pt x="0" y="0"/>
                </a:moveTo>
                <a:lnTo>
                  <a:pt x="363557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Freeform 76"/>
          <p:cNvSpPr/>
          <p:nvPr/>
        </p:nvSpPr>
        <p:spPr bwMode="auto">
          <a:xfrm>
            <a:off x="6074874" y="2855531"/>
            <a:ext cx="414000" cy="0"/>
          </a:xfrm>
          <a:custGeom>
            <a:avLst/>
            <a:gdLst>
              <a:gd name="connsiteX0" fmla="*/ 0 w 330506"/>
              <a:gd name="connsiteY0" fmla="*/ 0 h 0"/>
              <a:gd name="connsiteX1" fmla="*/ 330506 w 3305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506">
                <a:moveTo>
                  <a:pt x="0" y="0"/>
                </a:moveTo>
                <a:lnTo>
                  <a:pt x="330506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6004262" y="3913187"/>
            <a:ext cx="468000" cy="0"/>
          </a:xfrm>
          <a:custGeom>
            <a:avLst/>
            <a:gdLst>
              <a:gd name="connsiteX0" fmla="*/ 0 w 330506"/>
              <a:gd name="connsiteY0" fmla="*/ 0 h 0"/>
              <a:gd name="connsiteX1" fmla="*/ 330506 w 3305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506">
                <a:moveTo>
                  <a:pt x="0" y="0"/>
                </a:moveTo>
                <a:lnTo>
                  <a:pt x="330506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TextBox 61"/>
          <p:cNvSpPr txBox="1">
            <a:spLocks noChangeArrowheads="1"/>
          </p:cNvSpPr>
          <p:nvPr/>
        </p:nvSpPr>
        <p:spPr bwMode="auto">
          <a:xfrm rot="16200000">
            <a:off x="6165761" y="3319548"/>
            <a:ext cx="844550" cy="164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4000" tIns="10800" rIns="54000" bIns="10800">
            <a:spAutoFit/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="1" dirty="0" smtClean="0">
                <a:solidFill>
                  <a:srgbClr val="006600"/>
                </a:solidFill>
                <a:latin typeface="Comic Sans MS" pitchFamily="66" charset="0"/>
              </a:rPr>
              <a:t>backplane</a:t>
            </a:r>
            <a:endParaRPr lang="en-US" sz="10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92" name="TextBox 61"/>
          <p:cNvSpPr txBox="1">
            <a:spLocks noChangeArrowheads="1"/>
          </p:cNvSpPr>
          <p:nvPr/>
        </p:nvSpPr>
        <p:spPr bwMode="auto">
          <a:xfrm rot="16200000">
            <a:off x="6167351" y="1719348"/>
            <a:ext cx="844550" cy="164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4000" tIns="10800" rIns="54000" bIns="10800">
            <a:spAutoFit/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="1" dirty="0" smtClean="0">
                <a:solidFill>
                  <a:srgbClr val="006600"/>
                </a:solidFill>
                <a:latin typeface="Comic Sans MS" pitchFamily="66" charset="0"/>
              </a:rPr>
              <a:t>backplane</a:t>
            </a:r>
            <a:endParaRPr lang="en-US" sz="10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93" name="Rounded Rectangle 92"/>
          <p:cNvSpPr/>
          <p:nvPr/>
        </p:nvSpPr>
        <p:spPr bwMode="auto">
          <a:xfrm>
            <a:off x="7073374" y="5913437"/>
            <a:ext cx="1644650" cy="1333500"/>
          </a:xfrm>
          <a:prstGeom prst="roundRect">
            <a:avLst>
              <a:gd name="adj" fmla="val 11070"/>
            </a:avLst>
          </a:prstGeom>
          <a:solidFill>
            <a:srgbClr val="00B050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PS Module, backplane, cooling</a:t>
            </a: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Freeform 93"/>
          <p:cNvSpPr/>
          <p:nvPr/>
        </p:nvSpPr>
        <p:spPr bwMode="auto">
          <a:xfrm>
            <a:off x="6462919" y="6535737"/>
            <a:ext cx="572756" cy="0"/>
          </a:xfrm>
          <a:custGeom>
            <a:avLst/>
            <a:gdLst>
              <a:gd name="connsiteX0" fmla="*/ 0 w 572756"/>
              <a:gd name="connsiteY0" fmla="*/ 0 h 0"/>
              <a:gd name="connsiteX1" fmla="*/ 572756 w 57275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2756">
                <a:moveTo>
                  <a:pt x="0" y="0"/>
                </a:moveTo>
                <a:lnTo>
                  <a:pt x="572756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6" name="TextBox 61"/>
          <p:cNvSpPr txBox="1">
            <a:spLocks noChangeArrowheads="1"/>
          </p:cNvSpPr>
          <p:nvPr/>
        </p:nvSpPr>
        <p:spPr bwMode="auto">
          <a:xfrm>
            <a:off x="9083672" y="6370810"/>
            <a:ext cx="488950" cy="164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4000" tIns="10800" rIns="54000" bIns="10800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="1" dirty="0" smtClean="0">
                <a:latin typeface="Comic Sans MS" pitchFamily="66" charset="0"/>
              </a:rPr>
              <a:t>48V</a:t>
            </a:r>
            <a:endParaRPr lang="en-US" sz="1000" b="1" dirty="0">
              <a:latin typeface="Comic Sans MS" pitchFamily="66" charset="0"/>
            </a:endParaRPr>
          </a:p>
        </p:txBody>
      </p: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6737684" y="4367463"/>
            <a:ext cx="830134" cy="553453"/>
            <a:chOff x="2631837" y="4651430"/>
            <a:chExt cx="2498963" cy="1265084"/>
          </a:xfrm>
        </p:grpSpPr>
        <p:pic>
          <p:nvPicPr>
            <p:cNvPr id="88" name="Picture 4556" descr="occhio_ch1"/>
            <p:cNvPicPr>
              <a:picLocks noChangeAspect="1" noChangeArrowheads="1"/>
            </p:cNvPicPr>
            <p:nvPr/>
          </p:nvPicPr>
          <p:blipFill>
            <a:blip r:embed="rId10" cstate="print"/>
            <a:srcRect l="7620" t="15833" b="21713"/>
            <a:stretch>
              <a:fillRect/>
            </a:stretch>
          </p:blipFill>
          <p:spPr bwMode="auto">
            <a:xfrm>
              <a:off x="2631837" y="4651430"/>
              <a:ext cx="2498963" cy="1265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Rectangle 4557"/>
            <p:cNvSpPr>
              <a:spLocks noChangeArrowheads="1"/>
            </p:cNvSpPr>
            <p:nvPr/>
          </p:nvSpPr>
          <p:spPr bwMode="auto">
            <a:xfrm>
              <a:off x="3409786" y="5028414"/>
              <a:ext cx="954417" cy="28098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it-IT" sz="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500 ps</a:t>
              </a:r>
              <a:endParaRPr kumimoji="0" lang="it-IT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7" name="AutoShape 4558"/>
            <p:cNvCxnSpPr>
              <a:cxnSpLocks noChangeShapeType="1"/>
            </p:cNvCxnSpPr>
            <p:nvPr/>
          </p:nvCxnSpPr>
          <p:spPr bwMode="auto">
            <a:xfrm flipH="1">
              <a:off x="3121025" y="5313363"/>
              <a:ext cx="1441450" cy="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 type="arrow" w="sm" len="sm"/>
              <a:tailEnd type="arrow" w="sm" len="sm"/>
            </a:ln>
            <a:effectLst/>
          </p:spPr>
        </p:cxnSp>
      </p:grpSp>
      <p:sp>
        <p:nvSpPr>
          <p:cNvPr id="98" name="Text Box 3771"/>
          <p:cNvSpPr txBox="1">
            <a:spLocks noChangeArrowheads="1"/>
          </p:cNvSpPr>
          <p:nvPr/>
        </p:nvSpPr>
        <p:spPr bwMode="auto">
          <a:xfrm>
            <a:off x="6752464" y="4891087"/>
            <a:ext cx="796068" cy="380480"/>
          </a:xfrm>
          <a:prstGeom prst="rect">
            <a:avLst/>
          </a:prstGeom>
          <a:solidFill>
            <a:srgbClr val="CCCCCC">
              <a:alpha val="47843"/>
            </a:srgb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36000" tIns="36000" rIns="36000" bIns="36000">
            <a:spAutoFit/>
          </a:bodyPr>
          <a:lstStyle/>
          <a:p>
            <a:pPr algn="ctr" defTabSz="792163" eaLnBrk="1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baseline="0" dirty="0" smtClean="0">
                <a:solidFill>
                  <a:srgbClr val="990000"/>
                </a:solidFill>
                <a:latin typeface="Calibri" pitchFamily="34" charset="0"/>
                <a:cs typeface="Calibri" pitchFamily="34" charset="0"/>
              </a:rPr>
              <a:t>Eye diagram @ 2Gb/s</a:t>
            </a:r>
            <a:endParaRPr lang="en-US" sz="1000" b="1" baseline="0" dirty="0">
              <a:solidFill>
                <a:srgbClr val="99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9" name="Picture 1" descr="D:\alpullia\Documenti\Alberto\Ricerca\AGATA\Digital preamp group\Foto\DSC00199_.png"/>
          <p:cNvPicPr>
            <a:picLocks noChangeAspect="1" noChangeArrowheads="1"/>
          </p:cNvPicPr>
          <p:nvPr/>
        </p:nvPicPr>
        <p:blipFill>
          <a:blip r:embed="rId11" cstate="print">
            <a:lum bright="2000" contrast="6000"/>
          </a:blip>
          <a:srcRect l="5046" t="2468" r="5363" b="8415"/>
          <a:stretch>
            <a:fillRect/>
          </a:stretch>
        </p:blipFill>
        <p:spPr bwMode="auto">
          <a:xfrm>
            <a:off x="3795712" y="4569282"/>
            <a:ext cx="2635886" cy="1966455"/>
          </a:xfrm>
          <a:prstGeom prst="rect">
            <a:avLst/>
          </a:prstGeom>
          <a:noFill/>
        </p:spPr>
      </p:pic>
      <p:sp>
        <p:nvSpPr>
          <p:cNvPr id="80" name="Freeform 79"/>
          <p:cNvSpPr/>
          <p:nvPr/>
        </p:nvSpPr>
        <p:spPr bwMode="auto">
          <a:xfrm>
            <a:off x="5529262" y="4624387"/>
            <a:ext cx="936000" cy="0"/>
          </a:xfrm>
          <a:custGeom>
            <a:avLst/>
            <a:gdLst>
              <a:gd name="connsiteX0" fmla="*/ 0 w 330506"/>
              <a:gd name="connsiteY0" fmla="*/ 0 h 0"/>
              <a:gd name="connsiteX1" fmla="*/ 330506 w 3305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506">
                <a:moveTo>
                  <a:pt x="0" y="0"/>
                </a:moveTo>
                <a:lnTo>
                  <a:pt x="330506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Box 61"/>
          <p:cNvSpPr txBox="1">
            <a:spLocks noChangeArrowheads="1"/>
          </p:cNvSpPr>
          <p:nvPr/>
        </p:nvSpPr>
        <p:spPr bwMode="auto">
          <a:xfrm rot="16200000">
            <a:off x="6147805" y="5675399"/>
            <a:ext cx="844550" cy="164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4000" tIns="10800" rIns="54000" bIns="10800">
            <a:spAutoFit/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="1" dirty="0" smtClean="0">
                <a:solidFill>
                  <a:srgbClr val="006600"/>
                </a:solidFill>
                <a:latin typeface="Comic Sans MS" pitchFamily="66" charset="0"/>
              </a:rPr>
              <a:t>backplane</a:t>
            </a:r>
            <a:endParaRPr lang="en-US" sz="10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2772" name="Freeform 13"/>
          <p:cNvSpPr>
            <a:spLocks noChangeArrowheads="1"/>
          </p:cNvSpPr>
          <p:nvPr/>
        </p:nvSpPr>
        <p:spPr bwMode="auto">
          <a:xfrm>
            <a:off x="1360117" y="2468036"/>
            <a:ext cx="2702295" cy="2737892"/>
          </a:xfrm>
          <a:custGeom>
            <a:avLst/>
            <a:gdLst>
              <a:gd name="T0" fmla="*/ 3903662 w 3903662"/>
              <a:gd name="T1" fmla="*/ 1639887 h 2449512"/>
              <a:gd name="T2" fmla="*/ 617537 w 3903662"/>
              <a:gd name="T3" fmla="*/ 134937 h 2449512"/>
              <a:gd name="T4" fmla="*/ 198437 w 3903662"/>
              <a:gd name="T5" fmla="*/ 2449512 h 2449512"/>
              <a:gd name="T6" fmla="*/ 0 60000 65536"/>
              <a:gd name="T7" fmla="*/ 0 60000 65536"/>
              <a:gd name="T8" fmla="*/ 0 60000 65536"/>
              <a:gd name="T9" fmla="*/ 0 w 3903662"/>
              <a:gd name="T10" fmla="*/ 0 h 2449512"/>
              <a:gd name="T11" fmla="*/ 3903662 w 3903662"/>
              <a:gd name="T12" fmla="*/ 2449512 h 2449512"/>
              <a:gd name="connsiteX0" fmla="*/ 4046272 w 4046272"/>
              <a:gd name="connsiteY0" fmla="*/ 2992436 h 2992436"/>
              <a:gd name="connsiteX1" fmla="*/ 637910 w 4046272"/>
              <a:gd name="connsiteY1" fmla="*/ 96837 h 2992436"/>
              <a:gd name="connsiteX2" fmla="*/ 218810 w 4046272"/>
              <a:gd name="connsiteY2" fmla="*/ 2411412 h 2992436"/>
              <a:gd name="connsiteX0" fmla="*/ 3926681 w 3926681"/>
              <a:gd name="connsiteY0" fmla="*/ 2586036 h 2586036"/>
              <a:gd name="connsiteX1" fmla="*/ 1037431 w 3926681"/>
              <a:gd name="connsiteY1" fmla="*/ 96837 h 2586036"/>
              <a:gd name="connsiteX2" fmla="*/ 99219 w 3926681"/>
              <a:gd name="connsiteY2" fmla="*/ 2005012 h 2586036"/>
              <a:gd name="connsiteX0" fmla="*/ 3334914 w 3334914"/>
              <a:gd name="connsiteY0" fmla="*/ 2567517 h 2567517"/>
              <a:gd name="connsiteX1" fmla="*/ 1037431 w 3334914"/>
              <a:gd name="connsiteY1" fmla="*/ 94192 h 2567517"/>
              <a:gd name="connsiteX2" fmla="*/ 99219 w 3334914"/>
              <a:gd name="connsiteY2" fmla="*/ 2002367 h 2567517"/>
              <a:gd name="connsiteX0" fmla="*/ 3334914 w 3334914"/>
              <a:gd name="connsiteY0" fmla="*/ 2538942 h 2538942"/>
              <a:gd name="connsiteX1" fmla="*/ 1290214 w 3334914"/>
              <a:gd name="connsiteY1" fmla="*/ 94192 h 2538942"/>
              <a:gd name="connsiteX2" fmla="*/ 99219 w 3334914"/>
              <a:gd name="connsiteY2" fmla="*/ 1973792 h 2538942"/>
              <a:gd name="connsiteX0" fmla="*/ 3334914 w 3334914"/>
              <a:gd name="connsiteY0" fmla="*/ 2538942 h 2538942"/>
              <a:gd name="connsiteX1" fmla="*/ 1290214 w 3334914"/>
              <a:gd name="connsiteY1" fmla="*/ 94192 h 2538942"/>
              <a:gd name="connsiteX2" fmla="*/ 99219 w 3334914"/>
              <a:gd name="connsiteY2" fmla="*/ 1973792 h 2538942"/>
              <a:gd name="connsiteX0" fmla="*/ 2801514 w 2801514"/>
              <a:gd name="connsiteY0" fmla="*/ 2850090 h 2850090"/>
              <a:gd name="connsiteX1" fmla="*/ 1290214 w 2801514"/>
              <a:gd name="connsiteY1" fmla="*/ 138641 h 2850090"/>
              <a:gd name="connsiteX2" fmla="*/ 99219 w 2801514"/>
              <a:gd name="connsiteY2" fmla="*/ 2018241 h 2850090"/>
              <a:gd name="connsiteX0" fmla="*/ 2801514 w 2801514"/>
              <a:gd name="connsiteY0" fmla="*/ 2792939 h 2792939"/>
              <a:gd name="connsiteX1" fmla="*/ 1290214 w 2801514"/>
              <a:gd name="connsiteY1" fmla="*/ 81490 h 2792939"/>
              <a:gd name="connsiteX2" fmla="*/ 99219 w 2801514"/>
              <a:gd name="connsiteY2" fmla="*/ 1961090 h 2792939"/>
              <a:gd name="connsiteX0" fmla="*/ 2702295 w 2702295"/>
              <a:gd name="connsiteY0" fmla="*/ 2792939 h 2792939"/>
              <a:gd name="connsiteX1" fmla="*/ 1190995 w 2702295"/>
              <a:gd name="connsiteY1" fmla="*/ 81490 h 2792939"/>
              <a:gd name="connsiteX2" fmla="*/ 0 w 2702295"/>
              <a:gd name="connsiteY2" fmla="*/ 1961090 h 2792939"/>
              <a:gd name="connsiteX0" fmla="*/ 2702295 w 2702295"/>
              <a:gd name="connsiteY0" fmla="*/ 2792939 h 2792939"/>
              <a:gd name="connsiteX1" fmla="*/ 1190995 w 2702295"/>
              <a:gd name="connsiteY1" fmla="*/ 81490 h 2792939"/>
              <a:gd name="connsiteX2" fmla="*/ 0 w 2702295"/>
              <a:gd name="connsiteY2" fmla="*/ 1961090 h 2792939"/>
              <a:gd name="connsiteX0" fmla="*/ 2702295 w 2702295"/>
              <a:gd name="connsiteY0" fmla="*/ 2823101 h 2823101"/>
              <a:gd name="connsiteX1" fmla="*/ 1190995 w 2702295"/>
              <a:gd name="connsiteY1" fmla="*/ 111652 h 2823101"/>
              <a:gd name="connsiteX2" fmla="*/ 0 w 2702295"/>
              <a:gd name="connsiteY2" fmla="*/ 1991252 h 2823101"/>
              <a:gd name="connsiteX0" fmla="*/ 2702295 w 2702295"/>
              <a:gd name="connsiteY0" fmla="*/ 2734202 h 2734202"/>
              <a:gd name="connsiteX1" fmla="*/ 1324345 w 2702295"/>
              <a:gd name="connsiteY1" fmla="*/ 111652 h 2734202"/>
              <a:gd name="connsiteX2" fmla="*/ 0 w 2702295"/>
              <a:gd name="connsiteY2" fmla="*/ 1902353 h 2734202"/>
              <a:gd name="connsiteX0" fmla="*/ 2702295 w 2702295"/>
              <a:gd name="connsiteY0" fmla="*/ 2734202 h 2737891"/>
              <a:gd name="connsiteX1" fmla="*/ 1324345 w 2702295"/>
              <a:gd name="connsiteY1" fmla="*/ 111652 h 2737891"/>
              <a:gd name="connsiteX2" fmla="*/ 0 w 2702295"/>
              <a:gd name="connsiteY2" fmla="*/ 1902353 h 273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2295" h="2737891">
                <a:moveTo>
                  <a:pt x="2702295" y="2734202"/>
                </a:moveTo>
                <a:cubicBezTo>
                  <a:pt x="1559270" y="2737891"/>
                  <a:pt x="1774727" y="250293"/>
                  <a:pt x="1324345" y="111652"/>
                </a:cubicBezTo>
                <a:cubicBezTo>
                  <a:pt x="949371" y="0"/>
                  <a:pt x="80963" y="1066535"/>
                  <a:pt x="0" y="1902353"/>
                </a:cubicBezTo>
              </a:path>
            </a:pathLst>
          </a:custGeom>
          <a:noFill/>
          <a:ln w="25400" algn="ctr">
            <a:solidFill>
              <a:srgbClr val="47FFD1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73" name="Freeform 16"/>
          <p:cNvSpPr>
            <a:spLocks noChangeArrowheads="1"/>
          </p:cNvSpPr>
          <p:nvPr/>
        </p:nvSpPr>
        <p:spPr bwMode="auto">
          <a:xfrm>
            <a:off x="1445842" y="2788762"/>
            <a:ext cx="3061070" cy="2635726"/>
          </a:xfrm>
          <a:custGeom>
            <a:avLst/>
            <a:gdLst>
              <a:gd name="T0" fmla="*/ 3835400 w 3835400"/>
              <a:gd name="T1" fmla="*/ 1658937 h 2182812"/>
              <a:gd name="T2" fmla="*/ 606425 w 3835400"/>
              <a:gd name="T3" fmla="*/ 87312 h 2182812"/>
              <a:gd name="T4" fmla="*/ 196850 w 3835400"/>
              <a:gd name="T5" fmla="*/ 2182812 h 2182812"/>
              <a:gd name="T6" fmla="*/ 0 60000 65536"/>
              <a:gd name="T7" fmla="*/ 0 60000 65536"/>
              <a:gd name="T8" fmla="*/ 0 60000 65536"/>
              <a:gd name="T9" fmla="*/ 0 w 3835400"/>
              <a:gd name="T10" fmla="*/ 0 h 2182812"/>
              <a:gd name="T11" fmla="*/ 3835400 w 3835400"/>
              <a:gd name="T12" fmla="*/ 2182812 h 2182812"/>
              <a:gd name="connsiteX0" fmla="*/ 4422510 w 4422510"/>
              <a:gd name="connsiteY0" fmla="*/ 2999315 h 2999315"/>
              <a:gd name="connsiteX1" fmla="*/ 690298 w 4422510"/>
              <a:gd name="connsiteY1" fmla="*/ 129116 h 2999315"/>
              <a:gd name="connsiteX2" fmla="*/ 280723 w 4422510"/>
              <a:gd name="connsiteY2" fmla="*/ 2224616 h 2999315"/>
              <a:gd name="connsiteX0" fmla="*/ 4422510 w 4422510"/>
              <a:gd name="connsiteY0" fmla="*/ 2999315 h 2999315"/>
              <a:gd name="connsiteX1" fmla="*/ 690298 w 4422510"/>
              <a:gd name="connsiteY1" fmla="*/ 129116 h 2999315"/>
              <a:gd name="connsiteX2" fmla="*/ 280723 w 4422510"/>
              <a:gd name="connsiteY2" fmla="*/ 2224616 h 2999315"/>
              <a:gd name="connsiteX0" fmla="*/ 4422510 w 4422510"/>
              <a:gd name="connsiteY0" fmla="*/ 2999315 h 2999315"/>
              <a:gd name="connsiteX1" fmla="*/ 690298 w 4422510"/>
              <a:gd name="connsiteY1" fmla="*/ 129116 h 2999315"/>
              <a:gd name="connsiteX2" fmla="*/ 280723 w 4422510"/>
              <a:gd name="connsiteY2" fmla="*/ 2224616 h 2999315"/>
              <a:gd name="connsiteX0" fmla="*/ 4240212 w 4240212"/>
              <a:gd name="connsiteY0" fmla="*/ 2885016 h 2885016"/>
              <a:gd name="connsiteX1" fmla="*/ 862012 w 4240212"/>
              <a:gd name="connsiteY1" fmla="*/ 129116 h 2885016"/>
              <a:gd name="connsiteX2" fmla="*/ 98425 w 4240212"/>
              <a:gd name="connsiteY2" fmla="*/ 2110317 h 2885016"/>
              <a:gd name="connsiteX0" fmla="*/ 4240212 w 4240212"/>
              <a:gd name="connsiteY0" fmla="*/ 2885016 h 2885016"/>
              <a:gd name="connsiteX1" fmla="*/ 862012 w 4240212"/>
              <a:gd name="connsiteY1" fmla="*/ 129116 h 2885016"/>
              <a:gd name="connsiteX2" fmla="*/ 98425 w 4240212"/>
              <a:gd name="connsiteY2" fmla="*/ 2110317 h 2885016"/>
              <a:gd name="connsiteX0" fmla="*/ 4240212 w 4240212"/>
              <a:gd name="connsiteY0" fmla="*/ 2440516 h 2440516"/>
              <a:gd name="connsiteX1" fmla="*/ 1262062 w 4240212"/>
              <a:gd name="connsiteY1" fmla="*/ 129116 h 2440516"/>
              <a:gd name="connsiteX2" fmla="*/ 98425 w 4240212"/>
              <a:gd name="connsiteY2" fmla="*/ 1665817 h 2440516"/>
              <a:gd name="connsiteX0" fmla="*/ 4240212 w 4240212"/>
              <a:gd name="connsiteY0" fmla="*/ 2311400 h 2311400"/>
              <a:gd name="connsiteX1" fmla="*/ 1262062 w 4240212"/>
              <a:gd name="connsiteY1" fmla="*/ 0 h 2311400"/>
              <a:gd name="connsiteX2" fmla="*/ 98425 w 4240212"/>
              <a:gd name="connsiteY2" fmla="*/ 1536701 h 2311400"/>
              <a:gd name="connsiteX0" fmla="*/ 4240212 w 4240212"/>
              <a:gd name="connsiteY0" fmla="*/ 2311400 h 2311400"/>
              <a:gd name="connsiteX1" fmla="*/ 1262062 w 4240212"/>
              <a:gd name="connsiteY1" fmla="*/ 0 h 2311400"/>
              <a:gd name="connsiteX2" fmla="*/ 98425 w 4240212"/>
              <a:gd name="connsiteY2" fmla="*/ 1536701 h 2311400"/>
              <a:gd name="connsiteX0" fmla="*/ 4240212 w 4240212"/>
              <a:gd name="connsiteY0" fmla="*/ 2337653 h 2337653"/>
              <a:gd name="connsiteX1" fmla="*/ 1262062 w 4240212"/>
              <a:gd name="connsiteY1" fmla="*/ 26253 h 2337653"/>
              <a:gd name="connsiteX2" fmla="*/ 98425 w 4240212"/>
              <a:gd name="connsiteY2" fmla="*/ 1562954 h 2337653"/>
              <a:gd name="connsiteX0" fmla="*/ 4240212 w 4240212"/>
              <a:gd name="connsiteY0" fmla="*/ 2293203 h 2293203"/>
              <a:gd name="connsiteX1" fmla="*/ 1173162 w 4240212"/>
              <a:gd name="connsiteY1" fmla="*/ 26253 h 2293203"/>
              <a:gd name="connsiteX2" fmla="*/ 98425 w 4240212"/>
              <a:gd name="connsiteY2" fmla="*/ 1518504 h 2293203"/>
              <a:gd name="connsiteX0" fmla="*/ 4240212 w 4240212"/>
              <a:gd name="connsiteY0" fmla="*/ 2293203 h 2293203"/>
              <a:gd name="connsiteX1" fmla="*/ 1173162 w 4240212"/>
              <a:gd name="connsiteY1" fmla="*/ 26253 h 2293203"/>
              <a:gd name="connsiteX2" fmla="*/ 98425 w 4240212"/>
              <a:gd name="connsiteY2" fmla="*/ 1518504 h 2293203"/>
              <a:gd name="connsiteX0" fmla="*/ 4240212 w 4240212"/>
              <a:gd name="connsiteY0" fmla="*/ 2293203 h 2293203"/>
              <a:gd name="connsiteX1" fmla="*/ 1262062 w 4240212"/>
              <a:gd name="connsiteY1" fmla="*/ 26253 h 2293203"/>
              <a:gd name="connsiteX2" fmla="*/ 98425 w 4240212"/>
              <a:gd name="connsiteY2" fmla="*/ 1518504 h 2293203"/>
              <a:gd name="connsiteX0" fmla="*/ 3692895 w 3692895"/>
              <a:gd name="connsiteY0" fmla="*/ 2277328 h 2277328"/>
              <a:gd name="connsiteX1" fmla="*/ 1262062 w 3692895"/>
              <a:gd name="connsiteY1" fmla="*/ 26253 h 2277328"/>
              <a:gd name="connsiteX2" fmla="*/ 98425 w 3692895"/>
              <a:gd name="connsiteY2" fmla="*/ 1518504 h 2277328"/>
              <a:gd name="connsiteX0" fmla="*/ 3692895 w 3692895"/>
              <a:gd name="connsiteY0" fmla="*/ 2277328 h 2277328"/>
              <a:gd name="connsiteX1" fmla="*/ 1262062 w 3692895"/>
              <a:gd name="connsiteY1" fmla="*/ 26253 h 2277328"/>
              <a:gd name="connsiteX2" fmla="*/ 98425 w 3692895"/>
              <a:gd name="connsiteY2" fmla="*/ 1518504 h 2277328"/>
              <a:gd name="connsiteX0" fmla="*/ 3692895 w 3692895"/>
              <a:gd name="connsiteY0" fmla="*/ 2293201 h 2293201"/>
              <a:gd name="connsiteX1" fmla="*/ 892546 w 3692895"/>
              <a:gd name="connsiteY1" fmla="*/ 26253 h 2293201"/>
              <a:gd name="connsiteX2" fmla="*/ 98425 w 3692895"/>
              <a:gd name="connsiteY2" fmla="*/ 1534377 h 2293201"/>
              <a:gd name="connsiteX0" fmla="*/ 3692895 w 3692895"/>
              <a:gd name="connsiteY0" fmla="*/ 2266948 h 2266948"/>
              <a:gd name="connsiteX1" fmla="*/ 892546 w 3692895"/>
              <a:gd name="connsiteY1" fmla="*/ 0 h 2266948"/>
              <a:gd name="connsiteX2" fmla="*/ 98425 w 3692895"/>
              <a:gd name="connsiteY2" fmla="*/ 1508124 h 2266948"/>
              <a:gd name="connsiteX0" fmla="*/ 3692895 w 3692895"/>
              <a:gd name="connsiteY0" fmla="*/ 2266948 h 2266948"/>
              <a:gd name="connsiteX1" fmla="*/ 892546 w 3692895"/>
              <a:gd name="connsiteY1" fmla="*/ 0 h 2266948"/>
              <a:gd name="connsiteX2" fmla="*/ 98425 w 3692895"/>
              <a:gd name="connsiteY2" fmla="*/ 1508124 h 2266948"/>
              <a:gd name="connsiteX0" fmla="*/ 3692895 w 3692895"/>
              <a:gd name="connsiteY0" fmla="*/ 2271978 h 2271978"/>
              <a:gd name="connsiteX1" fmla="*/ 892546 w 3692895"/>
              <a:gd name="connsiteY1" fmla="*/ 5030 h 2271978"/>
              <a:gd name="connsiteX2" fmla="*/ 98425 w 3692895"/>
              <a:gd name="connsiteY2" fmla="*/ 1513154 h 2271978"/>
              <a:gd name="connsiteX0" fmla="*/ 3692895 w 3692895"/>
              <a:gd name="connsiteY0" fmla="*/ 2287268 h 2287268"/>
              <a:gd name="connsiteX1" fmla="*/ 892546 w 3692895"/>
              <a:gd name="connsiteY1" fmla="*/ 20320 h 2287268"/>
              <a:gd name="connsiteX2" fmla="*/ 98425 w 3692895"/>
              <a:gd name="connsiteY2" fmla="*/ 1528444 h 2287268"/>
              <a:gd name="connsiteX0" fmla="*/ 3594470 w 3594470"/>
              <a:gd name="connsiteY0" fmla="*/ 2287268 h 2287268"/>
              <a:gd name="connsiteX1" fmla="*/ 794121 w 3594470"/>
              <a:gd name="connsiteY1" fmla="*/ 20320 h 2287268"/>
              <a:gd name="connsiteX2" fmla="*/ 0 w 3594470"/>
              <a:gd name="connsiteY2" fmla="*/ 1528444 h 2287268"/>
              <a:gd name="connsiteX0" fmla="*/ 3594470 w 3594470"/>
              <a:gd name="connsiteY0" fmla="*/ 2287268 h 2287268"/>
              <a:gd name="connsiteX1" fmla="*/ 1105270 w 3594470"/>
              <a:gd name="connsiteY1" fmla="*/ 20320 h 2287268"/>
              <a:gd name="connsiteX2" fmla="*/ 0 w 3594470"/>
              <a:gd name="connsiteY2" fmla="*/ 1528444 h 2287268"/>
              <a:gd name="connsiteX0" fmla="*/ 3594470 w 3594470"/>
              <a:gd name="connsiteY0" fmla="*/ 2287268 h 2287268"/>
              <a:gd name="connsiteX1" fmla="*/ 1105270 w 3594470"/>
              <a:gd name="connsiteY1" fmla="*/ 20320 h 2287268"/>
              <a:gd name="connsiteX2" fmla="*/ 0 w 3594470"/>
              <a:gd name="connsiteY2" fmla="*/ 1528444 h 2287268"/>
              <a:gd name="connsiteX0" fmla="*/ 3594470 w 3594470"/>
              <a:gd name="connsiteY0" fmla="*/ 2287268 h 2287268"/>
              <a:gd name="connsiteX1" fmla="*/ 1105270 w 3594470"/>
              <a:gd name="connsiteY1" fmla="*/ 20320 h 2287268"/>
              <a:gd name="connsiteX2" fmla="*/ 0 w 3594470"/>
              <a:gd name="connsiteY2" fmla="*/ 1528444 h 2287268"/>
              <a:gd name="connsiteX0" fmla="*/ 3061070 w 3061070"/>
              <a:gd name="connsiteY0" fmla="*/ 2553969 h 2553969"/>
              <a:gd name="connsiteX1" fmla="*/ 1105270 w 3061070"/>
              <a:gd name="connsiteY1" fmla="*/ 20320 h 2553969"/>
              <a:gd name="connsiteX2" fmla="*/ 0 w 3061070"/>
              <a:gd name="connsiteY2" fmla="*/ 1528444 h 2553969"/>
              <a:gd name="connsiteX0" fmla="*/ 3061070 w 3061070"/>
              <a:gd name="connsiteY0" fmla="*/ 2635725 h 2635725"/>
              <a:gd name="connsiteX1" fmla="*/ 1105270 w 3061070"/>
              <a:gd name="connsiteY1" fmla="*/ 102076 h 2635725"/>
              <a:gd name="connsiteX2" fmla="*/ 0 w 3061070"/>
              <a:gd name="connsiteY2" fmla="*/ 1610200 h 2635725"/>
              <a:gd name="connsiteX0" fmla="*/ 3061070 w 3061070"/>
              <a:gd name="connsiteY0" fmla="*/ 2635725 h 2635725"/>
              <a:gd name="connsiteX1" fmla="*/ 1105270 w 3061070"/>
              <a:gd name="connsiteY1" fmla="*/ 102076 h 2635725"/>
              <a:gd name="connsiteX2" fmla="*/ 0 w 3061070"/>
              <a:gd name="connsiteY2" fmla="*/ 1610200 h 2635725"/>
              <a:gd name="connsiteX0" fmla="*/ 3061070 w 3061070"/>
              <a:gd name="connsiteY0" fmla="*/ 2635725 h 2635725"/>
              <a:gd name="connsiteX1" fmla="*/ 1105270 w 3061070"/>
              <a:gd name="connsiteY1" fmla="*/ 102076 h 2635725"/>
              <a:gd name="connsiteX2" fmla="*/ 0 w 3061070"/>
              <a:gd name="connsiteY2" fmla="*/ 1610200 h 263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61070" h="2635725">
                <a:moveTo>
                  <a:pt x="3061070" y="2635725"/>
                </a:moveTo>
                <a:cubicBezTo>
                  <a:pt x="984158" y="2621416"/>
                  <a:pt x="1873293" y="451999"/>
                  <a:pt x="1105270" y="102076"/>
                </a:cubicBezTo>
                <a:cubicBezTo>
                  <a:pt x="723105" y="0"/>
                  <a:pt x="190292" y="896494"/>
                  <a:pt x="0" y="1610200"/>
                </a:cubicBezTo>
              </a:path>
            </a:pathLst>
          </a:custGeom>
          <a:noFill/>
          <a:ln w="25400" algn="ctr">
            <a:solidFill>
              <a:srgbClr val="47FFD1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74" name="Freeform 17"/>
          <p:cNvSpPr>
            <a:spLocks noChangeArrowheads="1"/>
          </p:cNvSpPr>
          <p:nvPr/>
        </p:nvSpPr>
        <p:spPr bwMode="auto">
          <a:xfrm>
            <a:off x="1531568" y="3173588"/>
            <a:ext cx="2619744" cy="2381676"/>
          </a:xfrm>
          <a:custGeom>
            <a:avLst/>
            <a:gdLst>
              <a:gd name="T0" fmla="*/ 3571875 w 3571875"/>
              <a:gd name="T1" fmla="*/ 2092325 h 2092325"/>
              <a:gd name="T2" fmla="*/ 1162053 w 3571875"/>
              <a:gd name="T3" fmla="*/ 92075 h 2092325"/>
              <a:gd name="T4" fmla="*/ 0 w 3571875"/>
              <a:gd name="T5" fmla="*/ 1539875 h 2092325"/>
              <a:gd name="T6" fmla="*/ 0 60000 65536"/>
              <a:gd name="T7" fmla="*/ 0 60000 65536"/>
              <a:gd name="T8" fmla="*/ 0 60000 65536"/>
              <a:gd name="T9" fmla="*/ 0 w 3571875"/>
              <a:gd name="T10" fmla="*/ 0 h 2092325"/>
              <a:gd name="T11" fmla="*/ 3571875 w 3571875"/>
              <a:gd name="T12" fmla="*/ 2092325 h 2092325"/>
              <a:gd name="connsiteX0" fmla="*/ 3700462 w 3700462"/>
              <a:gd name="connsiteY0" fmla="*/ 2340503 h 2340503"/>
              <a:gd name="connsiteX1" fmla="*/ 1162050 w 3700462"/>
              <a:gd name="connsiteY1" fmla="*/ 127529 h 2340503"/>
              <a:gd name="connsiteX2" fmla="*/ 0 w 3700462"/>
              <a:gd name="connsiteY2" fmla="*/ 1575329 h 2340503"/>
              <a:gd name="connsiteX0" fmla="*/ 3700462 w 3700462"/>
              <a:gd name="connsiteY0" fmla="*/ 2340503 h 2340503"/>
              <a:gd name="connsiteX1" fmla="*/ 1162050 w 3700462"/>
              <a:gd name="connsiteY1" fmla="*/ 127529 h 2340503"/>
              <a:gd name="connsiteX2" fmla="*/ 0 w 3700462"/>
              <a:gd name="connsiteY2" fmla="*/ 1575329 h 2340503"/>
              <a:gd name="connsiteX0" fmla="*/ 3700462 w 3700462"/>
              <a:gd name="connsiteY0" fmla="*/ 1905529 h 1905529"/>
              <a:gd name="connsiteX1" fmla="*/ 1522411 w 3700462"/>
              <a:gd name="connsiteY1" fmla="*/ 127529 h 1905529"/>
              <a:gd name="connsiteX2" fmla="*/ 0 w 3700462"/>
              <a:gd name="connsiteY2" fmla="*/ 1140355 h 1905529"/>
              <a:gd name="connsiteX0" fmla="*/ 3108694 w 3108694"/>
              <a:gd name="connsiteY0" fmla="*/ 1887009 h 1887009"/>
              <a:gd name="connsiteX1" fmla="*/ 1522411 w 3108694"/>
              <a:gd name="connsiteY1" fmla="*/ 124883 h 1887009"/>
              <a:gd name="connsiteX2" fmla="*/ 0 w 3108694"/>
              <a:gd name="connsiteY2" fmla="*/ 1137709 h 1887009"/>
              <a:gd name="connsiteX0" fmla="*/ 3137322 w 3137322"/>
              <a:gd name="connsiteY0" fmla="*/ 1874757 h 1874757"/>
              <a:gd name="connsiteX1" fmla="*/ 1522411 w 3137322"/>
              <a:gd name="connsiteY1" fmla="*/ 123133 h 1874757"/>
              <a:gd name="connsiteX2" fmla="*/ 0 w 3137322"/>
              <a:gd name="connsiteY2" fmla="*/ 1135959 h 1874757"/>
              <a:gd name="connsiteX0" fmla="*/ 3137322 w 3137322"/>
              <a:gd name="connsiteY0" fmla="*/ 1874757 h 1961084"/>
              <a:gd name="connsiteX1" fmla="*/ 1522411 w 3137322"/>
              <a:gd name="connsiteY1" fmla="*/ 123133 h 1961084"/>
              <a:gd name="connsiteX2" fmla="*/ 0 w 3137322"/>
              <a:gd name="connsiteY2" fmla="*/ 1135959 h 1961084"/>
              <a:gd name="connsiteX0" fmla="*/ 3137322 w 3137322"/>
              <a:gd name="connsiteY0" fmla="*/ 1890632 h 1976959"/>
              <a:gd name="connsiteX1" fmla="*/ 1419594 w 3137322"/>
              <a:gd name="connsiteY1" fmla="*/ 123133 h 1976959"/>
              <a:gd name="connsiteX2" fmla="*/ 0 w 3137322"/>
              <a:gd name="connsiteY2" fmla="*/ 1151834 h 1976959"/>
              <a:gd name="connsiteX0" fmla="*/ 3137322 w 3137322"/>
              <a:gd name="connsiteY0" fmla="*/ 1890631 h 1976958"/>
              <a:gd name="connsiteX1" fmla="*/ 1330694 w 3137322"/>
              <a:gd name="connsiteY1" fmla="*/ 123133 h 1976958"/>
              <a:gd name="connsiteX2" fmla="*/ 0 w 3137322"/>
              <a:gd name="connsiteY2" fmla="*/ 1151833 h 1976958"/>
              <a:gd name="connsiteX0" fmla="*/ 3137322 w 3137322"/>
              <a:gd name="connsiteY0" fmla="*/ 1890631 h 1976958"/>
              <a:gd name="connsiteX1" fmla="*/ 1330694 w 3137322"/>
              <a:gd name="connsiteY1" fmla="*/ 123133 h 1976958"/>
              <a:gd name="connsiteX2" fmla="*/ 0 w 3137322"/>
              <a:gd name="connsiteY2" fmla="*/ 1151833 h 1976958"/>
              <a:gd name="connsiteX0" fmla="*/ 3137322 w 3137322"/>
              <a:gd name="connsiteY0" fmla="*/ 1818583 h 1904910"/>
              <a:gd name="connsiteX1" fmla="*/ 1330694 w 3137322"/>
              <a:gd name="connsiteY1" fmla="*/ 51085 h 1904910"/>
              <a:gd name="connsiteX2" fmla="*/ 0 w 3137322"/>
              <a:gd name="connsiteY2" fmla="*/ 1079785 h 1904910"/>
              <a:gd name="connsiteX0" fmla="*/ 3137322 w 3137322"/>
              <a:gd name="connsiteY0" fmla="*/ 1818583 h 1904910"/>
              <a:gd name="connsiteX1" fmla="*/ 1330694 w 3137322"/>
              <a:gd name="connsiteY1" fmla="*/ 51085 h 1904910"/>
              <a:gd name="connsiteX2" fmla="*/ 0 w 3137322"/>
              <a:gd name="connsiteY2" fmla="*/ 1079785 h 1904910"/>
              <a:gd name="connsiteX0" fmla="*/ 3137322 w 3137322"/>
              <a:gd name="connsiteY0" fmla="*/ 1863034 h 1949361"/>
              <a:gd name="connsiteX1" fmla="*/ 1063994 w 3137322"/>
              <a:gd name="connsiteY1" fmla="*/ 51085 h 1949361"/>
              <a:gd name="connsiteX2" fmla="*/ 0 w 3137322"/>
              <a:gd name="connsiteY2" fmla="*/ 1124236 h 1949361"/>
              <a:gd name="connsiteX0" fmla="*/ 3137322 w 3137322"/>
              <a:gd name="connsiteY0" fmla="*/ 1833205 h 1919532"/>
              <a:gd name="connsiteX1" fmla="*/ 1063994 w 3137322"/>
              <a:gd name="connsiteY1" fmla="*/ 21256 h 1919532"/>
              <a:gd name="connsiteX2" fmla="*/ 0 w 3137322"/>
              <a:gd name="connsiteY2" fmla="*/ 1094407 h 1919532"/>
              <a:gd name="connsiteX0" fmla="*/ 3137322 w 3137322"/>
              <a:gd name="connsiteY0" fmla="*/ 1833205 h 1919532"/>
              <a:gd name="connsiteX1" fmla="*/ 1063994 w 3137322"/>
              <a:gd name="connsiteY1" fmla="*/ 21256 h 1919532"/>
              <a:gd name="connsiteX2" fmla="*/ 0 w 3137322"/>
              <a:gd name="connsiteY2" fmla="*/ 1094407 h 1919532"/>
              <a:gd name="connsiteX0" fmla="*/ 3137322 w 3137322"/>
              <a:gd name="connsiteY0" fmla="*/ 1833205 h 1919532"/>
              <a:gd name="connsiteX1" fmla="*/ 1063994 w 3137322"/>
              <a:gd name="connsiteY1" fmla="*/ 21256 h 1919532"/>
              <a:gd name="connsiteX2" fmla="*/ 0 w 3137322"/>
              <a:gd name="connsiteY2" fmla="*/ 1094407 h 1919532"/>
              <a:gd name="connsiteX0" fmla="*/ 2619744 w 2619744"/>
              <a:gd name="connsiteY0" fmla="*/ 2154856 h 2241183"/>
              <a:gd name="connsiteX1" fmla="*/ 1063994 w 2619744"/>
              <a:gd name="connsiteY1" fmla="*/ 21256 h 2241183"/>
              <a:gd name="connsiteX2" fmla="*/ 0 w 2619744"/>
              <a:gd name="connsiteY2" fmla="*/ 1094407 h 2241183"/>
              <a:gd name="connsiteX0" fmla="*/ 2619744 w 2619744"/>
              <a:gd name="connsiteY0" fmla="*/ 2154856 h 2241183"/>
              <a:gd name="connsiteX1" fmla="*/ 1063994 w 2619744"/>
              <a:gd name="connsiteY1" fmla="*/ 21256 h 2241183"/>
              <a:gd name="connsiteX2" fmla="*/ 0 w 2619744"/>
              <a:gd name="connsiteY2" fmla="*/ 1094407 h 2241183"/>
              <a:gd name="connsiteX0" fmla="*/ 2619744 w 2619744"/>
              <a:gd name="connsiteY0" fmla="*/ 2295349 h 2381676"/>
              <a:gd name="connsiteX1" fmla="*/ 1063994 w 2619744"/>
              <a:gd name="connsiteY1" fmla="*/ 161749 h 2381676"/>
              <a:gd name="connsiteX2" fmla="*/ 0 w 2619744"/>
              <a:gd name="connsiteY2" fmla="*/ 1234900 h 238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19744" h="2381676">
                <a:moveTo>
                  <a:pt x="2619744" y="2295349"/>
                </a:moveTo>
                <a:cubicBezTo>
                  <a:pt x="1214764" y="2381676"/>
                  <a:pt x="1528236" y="388750"/>
                  <a:pt x="1063994" y="161749"/>
                </a:cubicBezTo>
                <a:cubicBezTo>
                  <a:pt x="761123" y="0"/>
                  <a:pt x="160295" y="821314"/>
                  <a:pt x="0" y="1234900"/>
                </a:cubicBezTo>
              </a:path>
            </a:pathLst>
          </a:custGeom>
          <a:noFill/>
          <a:ln w="25400" algn="ctr">
            <a:solidFill>
              <a:srgbClr val="47FFD1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75" name="Freeform 19"/>
          <p:cNvSpPr>
            <a:spLocks noChangeArrowheads="1"/>
          </p:cNvSpPr>
          <p:nvPr/>
        </p:nvSpPr>
        <p:spPr bwMode="auto">
          <a:xfrm>
            <a:off x="1596656" y="3504024"/>
            <a:ext cx="2954706" cy="2515400"/>
          </a:xfrm>
          <a:custGeom>
            <a:avLst/>
            <a:gdLst>
              <a:gd name="T0" fmla="*/ 3489324 w 3486150"/>
              <a:gd name="T1" fmla="*/ 1960562 h 1960562"/>
              <a:gd name="T2" fmla="*/ 1172643 w 3486150"/>
              <a:gd name="T3" fmla="*/ 131762 h 1960562"/>
              <a:gd name="T4" fmla="*/ 0 w 3486150"/>
              <a:gd name="T5" fmla="*/ 1169987 h 1960562"/>
              <a:gd name="T6" fmla="*/ 0 60000 65536"/>
              <a:gd name="T7" fmla="*/ 0 60000 65536"/>
              <a:gd name="T8" fmla="*/ 0 60000 65536"/>
              <a:gd name="T9" fmla="*/ 0 w 3486150"/>
              <a:gd name="T10" fmla="*/ 0 h 1960562"/>
              <a:gd name="T11" fmla="*/ 3486150 w 3486150"/>
              <a:gd name="T12" fmla="*/ 1960562 h 1960562"/>
              <a:gd name="connsiteX0" fmla="*/ 3989158 w 3989158"/>
              <a:gd name="connsiteY0" fmla="*/ 2156882 h 2156882"/>
              <a:gd name="connsiteX1" fmla="*/ 1171575 w 3989158"/>
              <a:gd name="connsiteY1" fmla="*/ 159808 h 2156882"/>
              <a:gd name="connsiteX2" fmla="*/ 0 w 3989158"/>
              <a:gd name="connsiteY2" fmla="*/ 1198033 h 2156882"/>
              <a:gd name="connsiteX0" fmla="*/ 3989158 w 3989158"/>
              <a:gd name="connsiteY0" fmla="*/ 2156882 h 2156882"/>
              <a:gd name="connsiteX1" fmla="*/ 1171575 w 3989158"/>
              <a:gd name="connsiteY1" fmla="*/ 159808 h 2156882"/>
              <a:gd name="connsiteX2" fmla="*/ 0 w 3989158"/>
              <a:gd name="connsiteY2" fmla="*/ 1198033 h 2156882"/>
              <a:gd name="connsiteX0" fmla="*/ 3989158 w 3989158"/>
              <a:gd name="connsiteY0" fmla="*/ 1893357 h 1893357"/>
              <a:gd name="connsiteX1" fmla="*/ 1501090 w 3989158"/>
              <a:gd name="connsiteY1" fmla="*/ 159808 h 1893357"/>
              <a:gd name="connsiteX2" fmla="*/ 0 w 3989158"/>
              <a:gd name="connsiteY2" fmla="*/ 934508 h 1893357"/>
              <a:gd name="connsiteX0" fmla="*/ 3989158 w 3989158"/>
              <a:gd name="connsiteY0" fmla="*/ 1893357 h 1893357"/>
              <a:gd name="connsiteX1" fmla="*/ 1501090 w 3989158"/>
              <a:gd name="connsiteY1" fmla="*/ 159808 h 1893357"/>
              <a:gd name="connsiteX2" fmla="*/ 0 w 3989158"/>
              <a:gd name="connsiteY2" fmla="*/ 934508 h 1893357"/>
              <a:gd name="connsiteX0" fmla="*/ 3989158 w 3989158"/>
              <a:gd name="connsiteY0" fmla="*/ 1893357 h 1893357"/>
              <a:gd name="connsiteX1" fmla="*/ 1501090 w 3989158"/>
              <a:gd name="connsiteY1" fmla="*/ 159808 h 1893357"/>
              <a:gd name="connsiteX2" fmla="*/ 0 w 3989158"/>
              <a:gd name="connsiteY2" fmla="*/ 934508 h 1893357"/>
              <a:gd name="connsiteX0" fmla="*/ 3989158 w 3989158"/>
              <a:gd name="connsiteY0" fmla="*/ 1935798 h 1935798"/>
              <a:gd name="connsiteX1" fmla="*/ 1501090 w 3989158"/>
              <a:gd name="connsiteY1" fmla="*/ 202249 h 1935798"/>
              <a:gd name="connsiteX2" fmla="*/ 0 w 3989158"/>
              <a:gd name="connsiteY2" fmla="*/ 976949 h 1935798"/>
              <a:gd name="connsiteX0" fmla="*/ 3989158 w 3989158"/>
              <a:gd name="connsiteY0" fmla="*/ 1935798 h 1935798"/>
              <a:gd name="connsiteX1" fmla="*/ 1367800 w 3989158"/>
              <a:gd name="connsiteY1" fmla="*/ 202249 h 1935798"/>
              <a:gd name="connsiteX2" fmla="*/ 0 w 3989158"/>
              <a:gd name="connsiteY2" fmla="*/ 976949 h 1935798"/>
              <a:gd name="connsiteX0" fmla="*/ 4033587 w 4033587"/>
              <a:gd name="connsiteY0" fmla="*/ 1891348 h 1891348"/>
              <a:gd name="connsiteX1" fmla="*/ 1367800 w 4033587"/>
              <a:gd name="connsiteY1" fmla="*/ 202249 h 1891348"/>
              <a:gd name="connsiteX2" fmla="*/ 0 w 4033587"/>
              <a:gd name="connsiteY2" fmla="*/ 976949 h 1891348"/>
              <a:gd name="connsiteX0" fmla="*/ 4021945 w 4021945"/>
              <a:gd name="connsiteY0" fmla="*/ 1909958 h 1909958"/>
              <a:gd name="connsiteX1" fmla="*/ 1367800 w 4021945"/>
              <a:gd name="connsiteY1" fmla="*/ 202249 h 1909958"/>
              <a:gd name="connsiteX2" fmla="*/ 0 w 4021945"/>
              <a:gd name="connsiteY2" fmla="*/ 976949 h 1909958"/>
              <a:gd name="connsiteX0" fmla="*/ 3442089 w 3442089"/>
              <a:gd name="connsiteY0" fmla="*/ 1919924 h 1919924"/>
              <a:gd name="connsiteX1" fmla="*/ 1367800 w 3442089"/>
              <a:gd name="connsiteY1" fmla="*/ 202249 h 1919924"/>
              <a:gd name="connsiteX2" fmla="*/ 0 w 3442089"/>
              <a:gd name="connsiteY2" fmla="*/ 976949 h 1919924"/>
              <a:gd name="connsiteX0" fmla="*/ 3442089 w 3442089"/>
              <a:gd name="connsiteY0" fmla="*/ 1919924 h 1919924"/>
              <a:gd name="connsiteX1" fmla="*/ 1367800 w 3442089"/>
              <a:gd name="connsiteY1" fmla="*/ 202249 h 1919924"/>
              <a:gd name="connsiteX2" fmla="*/ 0 w 3442089"/>
              <a:gd name="connsiteY2" fmla="*/ 976949 h 1919924"/>
              <a:gd name="connsiteX0" fmla="*/ 3442089 w 3442089"/>
              <a:gd name="connsiteY0" fmla="*/ 1935798 h 1935798"/>
              <a:gd name="connsiteX1" fmla="*/ 1309460 w 3442089"/>
              <a:gd name="connsiteY1" fmla="*/ 202249 h 1935798"/>
              <a:gd name="connsiteX2" fmla="*/ 0 w 3442089"/>
              <a:gd name="connsiteY2" fmla="*/ 992823 h 1935798"/>
              <a:gd name="connsiteX0" fmla="*/ 3442089 w 3442089"/>
              <a:gd name="connsiteY0" fmla="*/ 1935798 h 1935798"/>
              <a:gd name="connsiteX1" fmla="*/ 2020336 w 3442089"/>
              <a:gd name="connsiteY1" fmla="*/ 1269048 h 1935798"/>
              <a:gd name="connsiteX2" fmla="*/ 1309460 w 3442089"/>
              <a:gd name="connsiteY2" fmla="*/ 202249 h 1935798"/>
              <a:gd name="connsiteX3" fmla="*/ 0 w 3442089"/>
              <a:gd name="connsiteY3" fmla="*/ 992823 h 1935798"/>
              <a:gd name="connsiteX0" fmla="*/ 3442089 w 3442089"/>
              <a:gd name="connsiteY0" fmla="*/ 1935798 h 1935798"/>
              <a:gd name="connsiteX1" fmla="*/ 2020336 w 3442089"/>
              <a:gd name="connsiteY1" fmla="*/ 1269048 h 1935798"/>
              <a:gd name="connsiteX2" fmla="*/ 1309460 w 3442089"/>
              <a:gd name="connsiteY2" fmla="*/ 202249 h 1935798"/>
              <a:gd name="connsiteX3" fmla="*/ 0 w 3442089"/>
              <a:gd name="connsiteY3" fmla="*/ 992823 h 1935798"/>
              <a:gd name="connsiteX0" fmla="*/ 3442089 w 3442089"/>
              <a:gd name="connsiteY0" fmla="*/ 1935798 h 1935798"/>
              <a:gd name="connsiteX1" fmla="*/ 2020336 w 3442089"/>
              <a:gd name="connsiteY1" fmla="*/ 1269048 h 1935798"/>
              <a:gd name="connsiteX2" fmla="*/ 1309460 w 3442089"/>
              <a:gd name="connsiteY2" fmla="*/ 202249 h 1935798"/>
              <a:gd name="connsiteX3" fmla="*/ 0 w 3442089"/>
              <a:gd name="connsiteY3" fmla="*/ 992823 h 1935798"/>
              <a:gd name="connsiteX0" fmla="*/ 3442089 w 3442089"/>
              <a:gd name="connsiteY0" fmla="*/ 1935798 h 1935798"/>
              <a:gd name="connsiteX1" fmla="*/ 2064766 w 3442089"/>
              <a:gd name="connsiteY1" fmla="*/ 1491298 h 1935798"/>
              <a:gd name="connsiteX2" fmla="*/ 1309460 w 3442089"/>
              <a:gd name="connsiteY2" fmla="*/ 202249 h 1935798"/>
              <a:gd name="connsiteX3" fmla="*/ 0 w 3442089"/>
              <a:gd name="connsiteY3" fmla="*/ 992823 h 1935798"/>
              <a:gd name="connsiteX0" fmla="*/ 3442089 w 3442089"/>
              <a:gd name="connsiteY0" fmla="*/ 1935798 h 2065060"/>
              <a:gd name="connsiteX1" fmla="*/ 2064766 w 3442089"/>
              <a:gd name="connsiteY1" fmla="*/ 1491298 h 2065060"/>
              <a:gd name="connsiteX2" fmla="*/ 1309460 w 3442089"/>
              <a:gd name="connsiteY2" fmla="*/ 202249 h 2065060"/>
              <a:gd name="connsiteX3" fmla="*/ 0 w 3442089"/>
              <a:gd name="connsiteY3" fmla="*/ 992823 h 2065060"/>
              <a:gd name="connsiteX0" fmla="*/ 3442089 w 3442089"/>
              <a:gd name="connsiteY0" fmla="*/ 1935798 h 1935798"/>
              <a:gd name="connsiteX1" fmla="*/ 1309460 w 3442089"/>
              <a:gd name="connsiteY1" fmla="*/ 202249 h 1935798"/>
              <a:gd name="connsiteX2" fmla="*/ 0 w 3442089"/>
              <a:gd name="connsiteY2" fmla="*/ 992823 h 1935798"/>
              <a:gd name="connsiteX0" fmla="*/ 3442089 w 3442089"/>
              <a:gd name="connsiteY0" fmla="*/ 1935798 h 2048636"/>
              <a:gd name="connsiteX1" fmla="*/ 1309460 w 3442089"/>
              <a:gd name="connsiteY1" fmla="*/ 202249 h 2048636"/>
              <a:gd name="connsiteX2" fmla="*/ 0 w 3442089"/>
              <a:gd name="connsiteY2" fmla="*/ 992823 h 2048636"/>
              <a:gd name="connsiteX0" fmla="*/ 3442089 w 3442089"/>
              <a:gd name="connsiteY0" fmla="*/ 2024698 h 2137536"/>
              <a:gd name="connsiteX1" fmla="*/ 1176171 w 3442089"/>
              <a:gd name="connsiteY1" fmla="*/ 202249 h 2137536"/>
              <a:gd name="connsiteX2" fmla="*/ 0 w 3442089"/>
              <a:gd name="connsiteY2" fmla="*/ 1081723 h 2137536"/>
              <a:gd name="connsiteX0" fmla="*/ 3442089 w 3442089"/>
              <a:gd name="connsiteY0" fmla="*/ 1822751 h 1935589"/>
              <a:gd name="connsiteX1" fmla="*/ 1176171 w 3442089"/>
              <a:gd name="connsiteY1" fmla="*/ 302 h 1935589"/>
              <a:gd name="connsiteX2" fmla="*/ 0 w 3442089"/>
              <a:gd name="connsiteY2" fmla="*/ 879776 h 1935589"/>
              <a:gd name="connsiteX0" fmla="*/ 3442089 w 3442089"/>
              <a:gd name="connsiteY0" fmla="*/ 1822751 h 1935589"/>
              <a:gd name="connsiteX1" fmla="*/ 1176171 w 3442089"/>
              <a:gd name="connsiteY1" fmla="*/ 302 h 1935589"/>
              <a:gd name="connsiteX2" fmla="*/ 0 w 3442089"/>
              <a:gd name="connsiteY2" fmla="*/ 879776 h 1935589"/>
              <a:gd name="connsiteX0" fmla="*/ 3442089 w 3442089"/>
              <a:gd name="connsiteY0" fmla="*/ 1903212 h 2016050"/>
              <a:gd name="connsiteX1" fmla="*/ 1176171 w 3442089"/>
              <a:gd name="connsiteY1" fmla="*/ 80763 h 2016050"/>
              <a:gd name="connsiteX2" fmla="*/ 0 w 3442089"/>
              <a:gd name="connsiteY2" fmla="*/ 960237 h 2016050"/>
              <a:gd name="connsiteX0" fmla="*/ 3442089 w 3442089"/>
              <a:gd name="connsiteY0" fmla="*/ 1903212 h 2016050"/>
              <a:gd name="connsiteX1" fmla="*/ 1176171 w 3442089"/>
              <a:gd name="connsiteY1" fmla="*/ 80763 h 2016050"/>
              <a:gd name="connsiteX2" fmla="*/ 0 w 3442089"/>
              <a:gd name="connsiteY2" fmla="*/ 960237 h 2016050"/>
              <a:gd name="connsiteX0" fmla="*/ 3442089 w 3442089"/>
              <a:gd name="connsiteY0" fmla="*/ 1903212 h 2016050"/>
              <a:gd name="connsiteX1" fmla="*/ 1176171 w 3442089"/>
              <a:gd name="connsiteY1" fmla="*/ 80763 h 2016050"/>
              <a:gd name="connsiteX2" fmla="*/ 0 w 3442089"/>
              <a:gd name="connsiteY2" fmla="*/ 960237 h 2016050"/>
              <a:gd name="connsiteX0" fmla="*/ 3442089 w 3442089"/>
              <a:gd name="connsiteY0" fmla="*/ 1903212 h 2016050"/>
              <a:gd name="connsiteX1" fmla="*/ 1176171 w 3442089"/>
              <a:gd name="connsiteY1" fmla="*/ 80763 h 2016050"/>
              <a:gd name="connsiteX2" fmla="*/ 0 w 3442089"/>
              <a:gd name="connsiteY2" fmla="*/ 960237 h 2016050"/>
              <a:gd name="connsiteX0" fmla="*/ 3442089 w 3442089"/>
              <a:gd name="connsiteY0" fmla="*/ 1903212 h 2016050"/>
              <a:gd name="connsiteX1" fmla="*/ 1176171 w 3442089"/>
              <a:gd name="connsiteY1" fmla="*/ 80763 h 2016050"/>
              <a:gd name="connsiteX2" fmla="*/ 0 w 3442089"/>
              <a:gd name="connsiteY2" fmla="*/ 960237 h 2016050"/>
              <a:gd name="connsiteX0" fmla="*/ 3442089 w 3442089"/>
              <a:gd name="connsiteY0" fmla="*/ 1903212 h 2016050"/>
              <a:gd name="connsiteX1" fmla="*/ 954022 w 3442089"/>
              <a:gd name="connsiteY1" fmla="*/ 80763 h 2016050"/>
              <a:gd name="connsiteX2" fmla="*/ 0 w 3442089"/>
              <a:gd name="connsiteY2" fmla="*/ 960237 h 2016050"/>
              <a:gd name="connsiteX0" fmla="*/ 3442089 w 3442089"/>
              <a:gd name="connsiteY0" fmla="*/ 1822449 h 1935287"/>
              <a:gd name="connsiteX1" fmla="*/ 954022 w 3442089"/>
              <a:gd name="connsiteY1" fmla="*/ 0 h 1935287"/>
              <a:gd name="connsiteX2" fmla="*/ 0 w 3442089"/>
              <a:gd name="connsiteY2" fmla="*/ 879474 h 1935287"/>
              <a:gd name="connsiteX0" fmla="*/ 3442089 w 3442089"/>
              <a:gd name="connsiteY0" fmla="*/ 1917948 h 2030786"/>
              <a:gd name="connsiteX1" fmla="*/ 954022 w 3442089"/>
              <a:gd name="connsiteY1" fmla="*/ 95499 h 2030786"/>
              <a:gd name="connsiteX2" fmla="*/ 0 w 3442089"/>
              <a:gd name="connsiteY2" fmla="*/ 974973 h 2030786"/>
              <a:gd name="connsiteX0" fmla="*/ 3442089 w 3442089"/>
              <a:gd name="connsiteY0" fmla="*/ 1837319 h 1950157"/>
              <a:gd name="connsiteX1" fmla="*/ 954022 w 3442089"/>
              <a:gd name="connsiteY1" fmla="*/ 14870 h 1950157"/>
              <a:gd name="connsiteX2" fmla="*/ 0 w 3442089"/>
              <a:gd name="connsiteY2" fmla="*/ 894344 h 1950157"/>
              <a:gd name="connsiteX0" fmla="*/ 3442089 w 3442089"/>
              <a:gd name="connsiteY0" fmla="*/ 1837319 h 1950157"/>
              <a:gd name="connsiteX1" fmla="*/ 954022 w 3442089"/>
              <a:gd name="connsiteY1" fmla="*/ 14870 h 1950157"/>
              <a:gd name="connsiteX2" fmla="*/ 0 w 3442089"/>
              <a:gd name="connsiteY2" fmla="*/ 894344 h 1950157"/>
              <a:gd name="connsiteX0" fmla="*/ 3442089 w 3442089"/>
              <a:gd name="connsiteY0" fmla="*/ 1837319 h 1959264"/>
              <a:gd name="connsiteX1" fmla="*/ 954022 w 3442089"/>
              <a:gd name="connsiteY1" fmla="*/ 14870 h 1959264"/>
              <a:gd name="connsiteX2" fmla="*/ 0 w 3442089"/>
              <a:gd name="connsiteY2" fmla="*/ 894344 h 1959264"/>
              <a:gd name="connsiteX0" fmla="*/ 3442089 w 3442089"/>
              <a:gd name="connsiteY0" fmla="*/ 1837320 h 1959265"/>
              <a:gd name="connsiteX1" fmla="*/ 1087311 w 3442089"/>
              <a:gd name="connsiteY1" fmla="*/ 14870 h 1959265"/>
              <a:gd name="connsiteX2" fmla="*/ 0 w 3442089"/>
              <a:gd name="connsiteY2" fmla="*/ 894345 h 1959265"/>
              <a:gd name="connsiteX0" fmla="*/ 3442089 w 3442089"/>
              <a:gd name="connsiteY0" fmla="*/ 1837320 h 2121106"/>
              <a:gd name="connsiteX1" fmla="*/ 1087311 w 3442089"/>
              <a:gd name="connsiteY1" fmla="*/ 14870 h 2121106"/>
              <a:gd name="connsiteX2" fmla="*/ 0 w 3442089"/>
              <a:gd name="connsiteY2" fmla="*/ 894345 h 2121106"/>
              <a:gd name="connsiteX0" fmla="*/ 2953361 w 2953361"/>
              <a:gd name="connsiteY0" fmla="*/ 2192919 h 2476705"/>
              <a:gd name="connsiteX1" fmla="*/ 1087311 w 2953361"/>
              <a:gd name="connsiteY1" fmla="*/ 14870 h 2476705"/>
              <a:gd name="connsiteX2" fmla="*/ 0 w 2953361"/>
              <a:gd name="connsiteY2" fmla="*/ 894345 h 2476705"/>
              <a:gd name="connsiteX0" fmla="*/ 2953361 w 2953361"/>
              <a:gd name="connsiteY0" fmla="*/ 2178049 h 2461835"/>
              <a:gd name="connsiteX1" fmla="*/ 1087311 w 2953361"/>
              <a:gd name="connsiteY1" fmla="*/ 0 h 2461835"/>
              <a:gd name="connsiteX2" fmla="*/ 0 w 2953361"/>
              <a:gd name="connsiteY2" fmla="*/ 879475 h 2461835"/>
              <a:gd name="connsiteX0" fmla="*/ 2953361 w 2953361"/>
              <a:gd name="connsiteY0" fmla="*/ 2289558 h 2573344"/>
              <a:gd name="connsiteX1" fmla="*/ 1087311 w 2953361"/>
              <a:gd name="connsiteY1" fmla="*/ 111509 h 2573344"/>
              <a:gd name="connsiteX2" fmla="*/ 0 w 2953361"/>
              <a:gd name="connsiteY2" fmla="*/ 990984 h 2573344"/>
              <a:gd name="connsiteX0" fmla="*/ 2953361 w 2953361"/>
              <a:gd name="connsiteY0" fmla="*/ 2200658 h 2484444"/>
              <a:gd name="connsiteX1" fmla="*/ 1087311 w 2953361"/>
              <a:gd name="connsiteY1" fmla="*/ 111509 h 2484444"/>
              <a:gd name="connsiteX2" fmla="*/ 0 w 2953361"/>
              <a:gd name="connsiteY2" fmla="*/ 902084 h 2484444"/>
              <a:gd name="connsiteX0" fmla="*/ 2953361 w 2953361"/>
              <a:gd name="connsiteY0" fmla="*/ 2263364 h 2547150"/>
              <a:gd name="connsiteX1" fmla="*/ 1087311 w 2953361"/>
              <a:gd name="connsiteY1" fmla="*/ 174215 h 2547150"/>
              <a:gd name="connsiteX2" fmla="*/ 0 w 2953361"/>
              <a:gd name="connsiteY2" fmla="*/ 964790 h 2547150"/>
              <a:gd name="connsiteX0" fmla="*/ 2953361 w 2953361"/>
              <a:gd name="connsiteY0" fmla="*/ 2263364 h 2547150"/>
              <a:gd name="connsiteX1" fmla="*/ 1087311 w 2953361"/>
              <a:gd name="connsiteY1" fmla="*/ 174215 h 2547150"/>
              <a:gd name="connsiteX2" fmla="*/ 0 w 2953361"/>
              <a:gd name="connsiteY2" fmla="*/ 964790 h 2547150"/>
              <a:gd name="connsiteX0" fmla="*/ 2953361 w 2953361"/>
              <a:gd name="connsiteY0" fmla="*/ 2263364 h 2547150"/>
              <a:gd name="connsiteX1" fmla="*/ 1087311 w 2953361"/>
              <a:gd name="connsiteY1" fmla="*/ 174215 h 2547150"/>
              <a:gd name="connsiteX2" fmla="*/ 0 w 2953361"/>
              <a:gd name="connsiteY2" fmla="*/ 964790 h 2547150"/>
              <a:gd name="connsiteX0" fmla="*/ 2953361 w 2953361"/>
              <a:gd name="connsiteY0" fmla="*/ 2307814 h 2591600"/>
              <a:gd name="connsiteX1" fmla="*/ 954022 w 2953361"/>
              <a:gd name="connsiteY1" fmla="*/ 174215 h 2591600"/>
              <a:gd name="connsiteX2" fmla="*/ 0 w 2953361"/>
              <a:gd name="connsiteY2" fmla="*/ 1009240 h 2591600"/>
              <a:gd name="connsiteX0" fmla="*/ 2953361 w 2953361"/>
              <a:gd name="connsiteY0" fmla="*/ 2231613 h 2515399"/>
              <a:gd name="connsiteX1" fmla="*/ 954022 w 2953361"/>
              <a:gd name="connsiteY1" fmla="*/ 98014 h 2515399"/>
              <a:gd name="connsiteX2" fmla="*/ 0 w 2953361"/>
              <a:gd name="connsiteY2" fmla="*/ 933039 h 2515399"/>
              <a:gd name="connsiteX0" fmla="*/ 2953361 w 2953361"/>
              <a:gd name="connsiteY0" fmla="*/ 2231613 h 2515399"/>
              <a:gd name="connsiteX1" fmla="*/ 954022 w 2953361"/>
              <a:gd name="connsiteY1" fmla="*/ 98014 h 2515399"/>
              <a:gd name="connsiteX2" fmla="*/ 0 w 2953361"/>
              <a:gd name="connsiteY2" fmla="*/ 933039 h 2515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3361" h="2515399">
                <a:moveTo>
                  <a:pt x="2953361" y="2231613"/>
                </a:moveTo>
                <a:cubicBezTo>
                  <a:pt x="1033138" y="2515399"/>
                  <a:pt x="1565220" y="388740"/>
                  <a:pt x="954022" y="98014"/>
                </a:cubicBezTo>
                <a:cubicBezTo>
                  <a:pt x="738937" y="0"/>
                  <a:pt x="366923" y="272013"/>
                  <a:pt x="0" y="933039"/>
                </a:cubicBezTo>
              </a:path>
            </a:pathLst>
          </a:custGeom>
          <a:noFill/>
          <a:ln w="25400" algn="ctr">
            <a:solidFill>
              <a:srgbClr val="47FFD1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76" name="Freeform 20"/>
          <p:cNvSpPr>
            <a:spLocks noChangeArrowheads="1"/>
          </p:cNvSpPr>
          <p:nvPr/>
        </p:nvSpPr>
        <p:spPr bwMode="auto">
          <a:xfrm>
            <a:off x="1655392" y="3696758"/>
            <a:ext cx="2540370" cy="1994430"/>
          </a:xfrm>
          <a:custGeom>
            <a:avLst/>
            <a:gdLst>
              <a:gd name="T0" fmla="*/ 3409950 w 3409950"/>
              <a:gd name="T1" fmla="*/ 2566987 h 2566987"/>
              <a:gd name="T2" fmla="*/ 1943100 w 3409950"/>
              <a:gd name="T3" fmla="*/ 1376365 h 2566987"/>
              <a:gd name="T4" fmla="*/ 1104900 w 3409950"/>
              <a:gd name="T5" fmla="*/ 109537 h 2566987"/>
              <a:gd name="T6" fmla="*/ 0 w 3409950"/>
              <a:gd name="T7" fmla="*/ 719137 h 2566987"/>
              <a:gd name="T8" fmla="*/ 0 60000 65536"/>
              <a:gd name="T9" fmla="*/ 0 60000 65536"/>
              <a:gd name="T10" fmla="*/ 0 60000 65536"/>
              <a:gd name="T11" fmla="*/ 0 60000 65536"/>
              <a:gd name="T12" fmla="*/ 0 w 3409950"/>
              <a:gd name="T13" fmla="*/ 0 h 2566987"/>
              <a:gd name="T14" fmla="*/ 3409950 w 3409950"/>
              <a:gd name="T15" fmla="*/ 2566987 h 2566987"/>
              <a:gd name="connsiteX0" fmla="*/ 3487737 w 3487737"/>
              <a:gd name="connsiteY0" fmla="*/ 1233487 h 1563687"/>
              <a:gd name="connsiteX1" fmla="*/ 1943100 w 3487737"/>
              <a:gd name="connsiteY1" fmla="*/ 1376362 h 1563687"/>
              <a:gd name="connsiteX2" fmla="*/ 1104900 w 3487737"/>
              <a:gd name="connsiteY2" fmla="*/ 109537 h 1563687"/>
              <a:gd name="connsiteX3" fmla="*/ 0 w 3487737"/>
              <a:gd name="connsiteY3" fmla="*/ 719137 h 1563687"/>
              <a:gd name="connsiteX0" fmla="*/ 3665537 w 3665537"/>
              <a:gd name="connsiteY0" fmla="*/ 1677986 h 1677986"/>
              <a:gd name="connsiteX1" fmla="*/ 1943100 w 3665537"/>
              <a:gd name="connsiteY1" fmla="*/ 1376362 h 1677986"/>
              <a:gd name="connsiteX2" fmla="*/ 1104900 w 3665537"/>
              <a:gd name="connsiteY2" fmla="*/ 109537 h 1677986"/>
              <a:gd name="connsiteX3" fmla="*/ 0 w 3665537"/>
              <a:gd name="connsiteY3" fmla="*/ 719137 h 1677986"/>
              <a:gd name="connsiteX0" fmla="*/ 3665537 w 3665537"/>
              <a:gd name="connsiteY0" fmla="*/ 1677986 h 1760822"/>
              <a:gd name="connsiteX1" fmla="*/ 1943100 w 3665537"/>
              <a:gd name="connsiteY1" fmla="*/ 1376362 h 1760822"/>
              <a:gd name="connsiteX2" fmla="*/ 1104900 w 3665537"/>
              <a:gd name="connsiteY2" fmla="*/ 109537 h 1760822"/>
              <a:gd name="connsiteX3" fmla="*/ 0 w 3665537"/>
              <a:gd name="connsiteY3" fmla="*/ 719137 h 1760822"/>
              <a:gd name="connsiteX0" fmla="*/ 3665537 w 3665537"/>
              <a:gd name="connsiteY0" fmla="*/ 1589086 h 1671922"/>
              <a:gd name="connsiteX1" fmla="*/ 1943100 w 3665537"/>
              <a:gd name="connsiteY1" fmla="*/ 1376362 h 1671922"/>
              <a:gd name="connsiteX2" fmla="*/ 1104900 w 3665537"/>
              <a:gd name="connsiteY2" fmla="*/ 109537 h 1671922"/>
              <a:gd name="connsiteX3" fmla="*/ 0 w 3665537"/>
              <a:gd name="connsiteY3" fmla="*/ 719137 h 1671922"/>
              <a:gd name="connsiteX0" fmla="*/ 3665537 w 3665537"/>
              <a:gd name="connsiteY0" fmla="*/ 1565274 h 1648110"/>
              <a:gd name="connsiteX1" fmla="*/ 2065337 w 3665537"/>
              <a:gd name="connsiteY1" fmla="*/ 1209674 h 1648110"/>
              <a:gd name="connsiteX2" fmla="*/ 1104900 w 3665537"/>
              <a:gd name="connsiteY2" fmla="*/ 85725 h 1648110"/>
              <a:gd name="connsiteX3" fmla="*/ 0 w 3665537"/>
              <a:gd name="connsiteY3" fmla="*/ 695325 h 1648110"/>
              <a:gd name="connsiteX0" fmla="*/ 3029320 w 3029320"/>
              <a:gd name="connsiteY0" fmla="*/ 1593850 h 1676686"/>
              <a:gd name="connsiteX1" fmla="*/ 2065337 w 3029320"/>
              <a:gd name="connsiteY1" fmla="*/ 1209674 h 1676686"/>
              <a:gd name="connsiteX2" fmla="*/ 1104900 w 3029320"/>
              <a:gd name="connsiteY2" fmla="*/ 85725 h 1676686"/>
              <a:gd name="connsiteX3" fmla="*/ 0 w 3029320"/>
              <a:gd name="connsiteY3" fmla="*/ 695325 h 1676686"/>
              <a:gd name="connsiteX0" fmla="*/ 3029320 w 3029320"/>
              <a:gd name="connsiteY0" fmla="*/ 1593850 h 1676686"/>
              <a:gd name="connsiteX1" fmla="*/ 2065337 w 3029320"/>
              <a:gd name="connsiteY1" fmla="*/ 1209674 h 1676686"/>
              <a:gd name="connsiteX2" fmla="*/ 1104900 w 3029320"/>
              <a:gd name="connsiteY2" fmla="*/ 85725 h 1676686"/>
              <a:gd name="connsiteX3" fmla="*/ 0 w 3029320"/>
              <a:gd name="connsiteY3" fmla="*/ 695325 h 1676686"/>
              <a:gd name="connsiteX0" fmla="*/ 3029320 w 3029320"/>
              <a:gd name="connsiteY0" fmla="*/ 1593850 h 1676686"/>
              <a:gd name="connsiteX1" fmla="*/ 2065337 w 3029320"/>
              <a:gd name="connsiteY1" fmla="*/ 1209674 h 1676686"/>
              <a:gd name="connsiteX2" fmla="*/ 1104900 w 3029320"/>
              <a:gd name="connsiteY2" fmla="*/ 85725 h 1676686"/>
              <a:gd name="connsiteX3" fmla="*/ 0 w 3029320"/>
              <a:gd name="connsiteY3" fmla="*/ 695325 h 1676686"/>
              <a:gd name="connsiteX0" fmla="*/ 3029320 w 3029320"/>
              <a:gd name="connsiteY0" fmla="*/ 1593850 h 1676686"/>
              <a:gd name="connsiteX1" fmla="*/ 2065337 w 3029320"/>
              <a:gd name="connsiteY1" fmla="*/ 1209674 h 1676686"/>
              <a:gd name="connsiteX2" fmla="*/ 1104900 w 3029320"/>
              <a:gd name="connsiteY2" fmla="*/ 85725 h 1676686"/>
              <a:gd name="connsiteX3" fmla="*/ 0 w 3029320"/>
              <a:gd name="connsiteY3" fmla="*/ 695325 h 1676686"/>
              <a:gd name="connsiteX0" fmla="*/ 3029320 w 3029320"/>
              <a:gd name="connsiteY0" fmla="*/ 1606021 h 1688857"/>
              <a:gd name="connsiteX1" fmla="*/ 2006970 w 3029320"/>
              <a:gd name="connsiteY1" fmla="*/ 1294871 h 1688857"/>
              <a:gd name="connsiteX2" fmla="*/ 1104900 w 3029320"/>
              <a:gd name="connsiteY2" fmla="*/ 97896 h 1688857"/>
              <a:gd name="connsiteX3" fmla="*/ 0 w 3029320"/>
              <a:gd name="connsiteY3" fmla="*/ 707496 h 1688857"/>
              <a:gd name="connsiteX0" fmla="*/ 3029320 w 3029320"/>
              <a:gd name="connsiteY0" fmla="*/ 1606021 h 1720491"/>
              <a:gd name="connsiteX1" fmla="*/ 2006970 w 3029320"/>
              <a:gd name="connsiteY1" fmla="*/ 1294871 h 1720491"/>
              <a:gd name="connsiteX2" fmla="*/ 1104900 w 3029320"/>
              <a:gd name="connsiteY2" fmla="*/ 97896 h 1720491"/>
              <a:gd name="connsiteX3" fmla="*/ 0 w 3029320"/>
              <a:gd name="connsiteY3" fmla="*/ 707496 h 1720491"/>
              <a:gd name="connsiteX0" fmla="*/ 3029320 w 3029320"/>
              <a:gd name="connsiteY0" fmla="*/ 1635654 h 1801650"/>
              <a:gd name="connsiteX1" fmla="*/ 1918070 w 3029320"/>
              <a:gd name="connsiteY1" fmla="*/ 1502304 h 1801650"/>
              <a:gd name="connsiteX2" fmla="*/ 1104900 w 3029320"/>
              <a:gd name="connsiteY2" fmla="*/ 127529 h 1801650"/>
              <a:gd name="connsiteX3" fmla="*/ 0 w 3029320"/>
              <a:gd name="connsiteY3" fmla="*/ 737129 h 1801650"/>
              <a:gd name="connsiteX0" fmla="*/ 3029320 w 3029320"/>
              <a:gd name="connsiteY0" fmla="*/ 1635654 h 1780718"/>
              <a:gd name="connsiteX1" fmla="*/ 1918070 w 3029320"/>
              <a:gd name="connsiteY1" fmla="*/ 1502304 h 1780718"/>
              <a:gd name="connsiteX2" fmla="*/ 1104900 w 3029320"/>
              <a:gd name="connsiteY2" fmla="*/ 127529 h 1780718"/>
              <a:gd name="connsiteX3" fmla="*/ 0 w 3029320"/>
              <a:gd name="connsiteY3" fmla="*/ 737129 h 1780718"/>
              <a:gd name="connsiteX0" fmla="*/ 3029320 w 3029320"/>
              <a:gd name="connsiteY0" fmla="*/ 1635654 h 1635654"/>
              <a:gd name="connsiteX1" fmla="*/ 1104900 w 3029320"/>
              <a:gd name="connsiteY1" fmla="*/ 127529 h 1635654"/>
              <a:gd name="connsiteX2" fmla="*/ 0 w 3029320"/>
              <a:gd name="connsiteY2" fmla="*/ 737129 h 1635654"/>
              <a:gd name="connsiteX0" fmla="*/ 2540370 w 2540370"/>
              <a:gd name="connsiteY0" fmla="*/ 1991255 h 1991255"/>
              <a:gd name="connsiteX1" fmla="*/ 1104900 w 2540370"/>
              <a:gd name="connsiteY1" fmla="*/ 127529 h 1991255"/>
              <a:gd name="connsiteX2" fmla="*/ 0 w 2540370"/>
              <a:gd name="connsiteY2" fmla="*/ 737129 h 1991255"/>
              <a:gd name="connsiteX0" fmla="*/ 2540370 w 2540370"/>
              <a:gd name="connsiteY0" fmla="*/ 1991255 h 1991255"/>
              <a:gd name="connsiteX1" fmla="*/ 1104900 w 2540370"/>
              <a:gd name="connsiteY1" fmla="*/ 127529 h 1991255"/>
              <a:gd name="connsiteX2" fmla="*/ 0 w 2540370"/>
              <a:gd name="connsiteY2" fmla="*/ 737129 h 1991255"/>
              <a:gd name="connsiteX0" fmla="*/ 2540370 w 2540370"/>
              <a:gd name="connsiteY0" fmla="*/ 1994429 h 1994429"/>
              <a:gd name="connsiteX1" fmla="*/ 940170 w 2540370"/>
              <a:gd name="connsiteY1" fmla="*/ 127529 h 1994429"/>
              <a:gd name="connsiteX2" fmla="*/ 0 w 2540370"/>
              <a:gd name="connsiteY2" fmla="*/ 740303 h 1994429"/>
              <a:gd name="connsiteX0" fmla="*/ 2540370 w 2540370"/>
              <a:gd name="connsiteY0" fmla="*/ 1994429 h 1994429"/>
              <a:gd name="connsiteX1" fmla="*/ 940170 w 2540370"/>
              <a:gd name="connsiteY1" fmla="*/ 127529 h 1994429"/>
              <a:gd name="connsiteX2" fmla="*/ 0 w 2540370"/>
              <a:gd name="connsiteY2" fmla="*/ 740303 h 1994429"/>
              <a:gd name="connsiteX0" fmla="*/ 2540370 w 2540370"/>
              <a:gd name="connsiteY0" fmla="*/ 1994429 h 1994429"/>
              <a:gd name="connsiteX1" fmla="*/ 940170 w 2540370"/>
              <a:gd name="connsiteY1" fmla="*/ 127529 h 1994429"/>
              <a:gd name="connsiteX2" fmla="*/ 0 w 2540370"/>
              <a:gd name="connsiteY2" fmla="*/ 740303 h 1994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0370" h="1994429">
                <a:moveTo>
                  <a:pt x="2540370" y="1994429"/>
                </a:moveTo>
                <a:cubicBezTo>
                  <a:pt x="994068" y="1972336"/>
                  <a:pt x="1387908" y="368566"/>
                  <a:pt x="940170" y="127529"/>
                </a:cubicBezTo>
                <a:cubicBezTo>
                  <a:pt x="620492" y="0"/>
                  <a:pt x="390525" y="380734"/>
                  <a:pt x="0" y="740303"/>
                </a:cubicBezTo>
              </a:path>
            </a:pathLst>
          </a:custGeom>
          <a:noFill/>
          <a:ln w="25400" algn="ctr">
            <a:solidFill>
              <a:srgbClr val="47FFD1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77" name="Freeform 21"/>
          <p:cNvSpPr>
            <a:spLocks noChangeArrowheads="1"/>
          </p:cNvSpPr>
          <p:nvPr/>
        </p:nvSpPr>
        <p:spPr bwMode="auto">
          <a:xfrm>
            <a:off x="1720478" y="4008642"/>
            <a:ext cx="2875334" cy="1993695"/>
          </a:xfrm>
          <a:custGeom>
            <a:avLst/>
            <a:gdLst>
              <a:gd name="T0" fmla="*/ 3362325 w 3362325"/>
              <a:gd name="T1" fmla="*/ 2530475 h 2530475"/>
              <a:gd name="T2" fmla="*/ 1276353 w 3362325"/>
              <a:gd name="T3" fmla="*/ 720725 h 2530475"/>
              <a:gd name="T4" fmla="*/ 781050 w 3362325"/>
              <a:gd name="T5" fmla="*/ 53975 h 2530475"/>
              <a:gd name="T6" fmla="*/ 0 w 3362325"/>
              <a:gd name="T7" fmla="*/ 396875 h 2530475"/>
              <a:gd name="T8" fmla="*/ 0 60000 65536"/>
              <a:gd name="T9" fmla="*/ 0 60000 65536"/>
              <a:gd name="T10" fmla="*/ 0 60000 65536"/>
              <a:gd name="T11" fmla="*/ 0 60000 65536"/>
              <a:gd name="T12" fmla="*/ 0 w 3362325"/>
              <a:gd name="T13" fmla="*/ 0 h 2530475"/>
              <a:gd name="T14" fmla="*/ 3362325 w 3362325"/>
              <a:gd name="T15" fmla="*/ 2530475 h 2530475"/>
              <a:gd name="connsiteX0" fmla="*/ 3954462 w 3954462"/>
              <a:gd name="connsiteY0" fmla="*/ 1539874 h 1539874"/>
              <a:gd name="connsiteX1" fmla="*/ 1276350 w 3954462"/>
              <a:gd name="connsiteY1" fmla="*/ 720725 h 1539874"/>
              <a:gd name="connsiteX2" fmla="*/ 781050 w 3954462"/>
              <a:gd name="connsiteY2" fmla="*/ 53975 h 1539874"/>
              <a:gd name="connsiteX3" fmla="*/ 0 w 3954462"/>
              <a:gd name="connsiteY3" fmla="*/ 396875 h 1539874"/>
              <a:gd name="connsiteX0" fmla="*/ 3954462 w 3954462"/>
              <a:gd name="connsiteY0" fmla="*/ 1539874 h 1623974"/>
              <a:gd name="connsiteX1" fmla="*/ 1276350 w 3954462"/>
              <a:gd name="connsiteY1" fmla="*/ 720725 h 1623974"/>
              <a:gd name="connsiteX2" fmla="*/ 781050 w 3954462"/>
              <a:gd name="connsiteY2" fmla="*/ 53975 h 1623974"/>
              <a:gd name="connsiteX3" fmla="*/ 0 w 3954462"/>
              <a:gd name="connsiteY3" fmla="*/ 396875 h 1623974"/>
              <a:gd name="connsiteX0" fmla="*/ 3910011 w 3910011"/>
              <a:gd name="connsiteY0" fmla="*/ 1495424 h 1579524"/>
              <a:gd name="connsiteX1" fmla="*/ 1276350 w 3910011"/>
              <a:gd name="connsiteY1" fmla="*/ 720725 h 1579524"/>
              <a:gd name="connsiteX2" fmla="*/ 781050 w 3910011"/>
              <a:gd name="connsiteY2" fmla="*/ 53975 h 1579524"/>
              <a:gd name="connsiteX3" fmla="*/ 0 w 3910011"/>
              <a:gd name="connsiteY3" fmla="*/ 396875 h 1579524"/>
              <a:gd name="connsiteX0" fmla="*/ 3910011 w 3910011"/>
              <a:gd name="connsiteY0" fmla="*/ 1557865 h 1641965"/>
              <a:gd name="connsiteX1" fmla="*/ 1776412 w 3910011"/>
              <a:gd name="connsiteY1" fmla="*/ 1157815 h 1641965"/>
              <a:gd name="connsiteX2" fmla="*/ 781050 w 3910011"/>
              <a:gd name="connsiteY2" fmla="*/ 116416 h 1641965"/>
              <a:gd name="connsiteX3" fmla="*/ 0 w 3910011"/>
              <a:gd name="connsiteY3" fmla="*/ 459316 h 1641965"/>
              <a:gd name="connsiteX0" fmla="*/ 3910011 w 3910011"/>
              <a:gd name="connsiteY0" fmla="*/ 1557865 h 1641965"/>
              <a:gd name="connsiteX1" fmla="*/ 1776412 w 3910011"/>
              <a:gd name="connsiteY1" fmla="*/ 1157815 h 1641965"/>
              <a:gd name="connsiteX2" fmla="*/ 781050 w 3910011"/>
              <a:gd name="connsiteY2" fmla="*/ 116416 h 1641965"/>
              <a:gd name="connsiteX3" fmla="*/ 0 w 3910011"/>
              <a:gd name="connsiteY3" fmla="*/ 459316 h 1641965"/>
              <a:gd name="connsiteX0" fmla="*/ 3910011 w 3910011"/>
              <a:gd name="connsiteY0" fmla="*/ 1557865 h 1641965"/>
              <a:gd name="connsiteX1" fmla="*/ 1776412 w 3910011"/>
              <a:gd name="connsiteY1" fmla="*/ 1157815 h 1641965"/>
              <a:gd name="connsiteX2" fmla="*/ 781050 w 3910011"/>
              <a:gd name="connsiteY2" fmla="*/ 116416 h 1641965"/>
              <a:gd name="connsiteX3" fmla="*/ 0 w 3910011"/>
              <a:gd name="connsiteY3" fmla="*/ 459316 h 1641965"/>
              <a:gd name="connsiteX0" fmla="*/ 3910011 w 3910011"/>
              <a:gd name="connsiteY0" fmla="*/ 1557865 h 1641965"/>
              <a:gd name="connsiteX1" fmla="*/ 1776412 w 3910011"/>
              <a:gd name="connsiteY1" fmla="*/ 1157815 h 1641965"/>
              <a:gd name="connsiteX2" fmla="*/ 781050 w 3910011"/>
              <a:gd name="connsiteY2" fmla="*/ 116416 h 1641965"/>
              <a:gd name="connsiteX3" fmla="*/ 0 w 3910011"/>
              <a:gd name="connsiteY3" fmla="*/ 459316 h 1641965"/>
              <a:gd name="connsiteX0" fmla="*/ 3910011 w 3910011"/>
              <a:gd name="connsiteY0" fmla="*/ 1557865 h 1641965"/>
              <a:gd name="connsiteX1" fmla="*/ 1776412 w 3910011"/>
              <a:gd name="connsiteY1" fmla="*/ 1157815 h 1641965"/>
              <a:gd name="connsiteX2" fmla="*/ 781050 w 3910011"/>
              <a:gd name="connsiteY2" fmla="*/ 116416 h 1641965"/>
              <a:gd name="connsiteX3" fmla="*/ 0 w 3910011"/>
              <a:gd name="connsiteY3" fmla="*/ 459316 h 1641965"/>
              <a:gd name="connsiteX0" fmla="*/ 3910011 w 3910011"/>
              <a:gd name="connsiteY0" fmla="*/ 1557865 h 1641965"/>
              <a:gd name="connsiteX1" fmla="*/ 1776412 w 3910011"/>
              <a:gd name="connsiteY1" fmla="*/ 1157815 h 1641965"/>
              <a:gd name="connsiteX2" fmla="*/ 781050 w 3910011"/>
              <a:gd name="connsiteY2" fmla="*/ 116416 h 1641965"/>
              <a:gd name="connsiteX3" fmla="*/ 0 w 3910011"/>
              <a:gd name="connsiteY3" fmla="*/ 459316 h 1641965"/>
              <a:gd name="connsiteX0" fmla="*/ 3910011 w 3910011"/>
              <a:gd name="connsiteY0" fmla="*/ 1557865 h 1641965"/>
              <a:gd name="connsiteX1" fmla="*/ 1776412 w 3910011"/>
              <a:gd name="connsiteY1" fmla="*/ 1157815 h 1641965"/>
              <a:gd name="connsiteX2" fmla="*/ 781050 w 3910011"/>
              <a:gd name="connsiteY2" fmla="*/ 116416 h 1641965"/>
              <a:gd name="connsiteX3" fmla="*/ 0 w 3910011"/>
              <a:gd name="connsiteY3" fmla="*/ 459316 h 1641965"/>
              <a:gd name="connsiteX0" fmla="*/ 3325131 w 3325131"/>
              <a:gd name="connsiteY0" fmla="*/ 1625676 h 1709776"/>
              <a:gd name="connsiteX1" fmla="*/ 1776412 w 3325131"/>
              <a:gd name="connsiteY1" fmla="*/ 1157815 h 1709776"/>
              <a:gd name="connsiteX2" fmla="*/ 781050 w 3325131"/>
              <a:gd name="connsiteY2" fmla="*/ 116416 h 1709776"/>
              <a:gd name="connsiteX3" fmla="*/ 0 w 3325131"/>
              <a:gd name="connsiteY3" fmla="*/ 459316 h 1709776"/>
              <a:gd name="connsiteX0" fmla="*/ 3325131 w 3325131"/>
              <a:gd name="connsiteY0" fmla="*/ 1625676 h 1709776"/>
              <a:gd name="connsiteX1" fmla="*/ 1776412 w 3325131"/>
              <a:gd name="connsiteY1" fmla="*/ 1157815 h 1709776"/>
              <a:gd name="connsiteX2" fmla="*/ 781050 w 3325131"/>
              <a:gd name="connsiteY2" fmla="*/ 116416 h 1709776"/>
              <a:gd name="connsiteX3" fmla="*/ 0 w 3325131"/>
              <a:gd name="connsiteY3" fmla="*/ 459316 h 1709776"/>
              <a:gd name="connsiteX0" fmla="*/ 3325131 w 3325131"/>
              <a:gd name="connsiteY0" fmla="*/ 1625676 h 1709776"/>
              <a:gd name="connsiteX1" fmla="*/ 1776412 w 3325131"/>
              <a:gd name="connsiteY1" fmla="*/ 1157815 h 1709776"/>
              <a:gd name="connsiteX2" fmla="*/ 781050 w 3325131"/>
              <a:gd name="connsiteY2" fmla="*/ 116416 h 1709776"/>
              <a:gd name="connsiteX3" fmla="*/ 0 w 3325131"/>
              <a:gd name="connsiteY3" fmla="*/ 459316 h 1709776"/>
              <a:gd name="connsiteX0" fmla="*/ 3325131 w 3325131"/>
              <a:gd name="connsiteY0" fmla="*/ 1625676 h 1709776"/>
              <a:gd name="connsiteX1" fmla="*/ 1776412 w 3325131"/>
              <a:gd name="connsiteY1" fmla="*/ 1157815 h 1709776"/>
              <a:gd name="connsiteX2" fmla="*/ 781050 w 3325131"/>
              <a:gd name="connsiteY2" fmla="*/ 116416 h 1709776"/>
              <a:gd name="connsiteX3" fmla="*/ 0 w 3325131"/>
              <a:gd name="connsiteY3" fmla="*/ 459316 h 1709776"/>
              <a:gd name="connsiteX0" fmla="*/ 3325131 w 3325131"/>
              <a:gd name="connsiteY0" fmla="*/ 1625676 h 1709776"/>
              <a:gd name="connsiteX1" fmla="*/ 1776412 w 3325131"/>
              <a:gd name="connsiteY1" fmla="*/ 1157815 h 1709776"/>
              <a:gd name="connsiteX2" fmla="*/ 781050 w 3325131"/>
              <a:gd name="connsiteY2" fmla="*/ 116416 h 1709776"/>
              <a:gd name="connsiteX3" fmla="*/ 0 w 3325131"/>
              <a:gd name="connsiteY3" fmla="*/ 459316 h 1709776"/>
              <a:gd name="connsiteX0" fmla="*/ 3325131 w 3325131"/>
              <a:gd name="connsiteY0" fmla="*/ 1635238 h 1719338"/>
              <a:gd name="connsiteX1" fmla="*/ 1743554 w 3325131"/>
              <a:gd name="connsiteY1" fmla="*/ 1224747 h 1719338"/>
              <a:gd name="connsiteX2" fmla="*/ 781050 w 3325131"/>
              <a:gd name="connsiteY2" fmla="*/ 125978 h 1719338"/>
              <a:gd name="connsiteX3" fmla="*/ 0 w 3325131"/>
              <a:gd name="connsiteY3" fmla="*/ 468878 h 1719338"/>
              <a:gd name="connsiteX0" fmla="*/ 3325131 w 3325131"/>
              <a:gd name="connsiteY0" fmla="*/ 1635238 h 1807463"/>
              <a:gd name="connsiteX1" fmla="*/ 1743554 w 3325131"/>
              <a:gd name="connsiteY1" fmla="*/ 1224747 h 1807463"/>
              <a:gd name="connsiteX2" fmla="*/ 781050 w 3325131"/>
              <a:gd name="connsiteY2" fmla="*/ 125978 h 1807463"/>
              <a:gd name="connsiteX3" fmla="*/ 0 w 3325131"/>
              <a:gd name="connsiteY3" fmla="*/ 468878 h 1807463"/>
              <a:gd name="connsiteX0" fmla="*/ 3273208 w 3273208"/>
              <a:gd name="connsiteY0" fmla="*/ 1609531 h 1781756"/>
              <a:gd name="connsiteX1" fmla="*/ 1743554 w 3273208"/>
              <a:gd name="connsiteY1" fmla="*/ 1224747 h 1781756"/>
              <a:gd name="connsiteX2" fmla="*/ 781050 w 3273208"/>
              <a:gd name="connsiteY2" fmla="*/ 125978 h 1781756"/>
              <a:gd name="connsiteX3" fmla="*/ 0 w 3273208"/>
              <a:gd name="connsiteY3" fmla="*/ 468878 h 1781756"/>
              <a:gd name="connsiteX0" fmla="*/ 3273208 w 3273208"/>
              <a:gd name="connsiteY0" fmla="*/ 1609531 h 1781756"/>
              <a:gd name="connsiteX1" fmla="*/ 1611756 w 3273208"/>
              <a:gd name="connsiteY1" fmla="*/ 1224748 h 1781756"/>
              <a:gd name="connsiteX2" fmla="*/ 781050 w 3273208"/>
              <a:gd name="connsiteY2" fmla="*/ 125978 h 1781756"/>
              <a:gd name="connsiteX3" fmla="*/ 0 w 3273208"/>
              <a:gd name="connsiteY3" fmla="*/ 468878 h 1781756"/>
              <a:gd name="connsiteX0" fmla="*/ 3273208 w 3273208"/>
              <a:gd name="connsiteY0" fmla="*/ 1609531 h 1781756"/>
              <a:gd name="connsiteX1" fmla="*/ 1611756 w 3273208"/>
              <a:gd name="connsiteY1" fmla="*/ 1224748 h 1781756"/>
              <a:gd name="connsiteX2" fmla="*/ 781050 w 3273208"/>
              <a:gd name="connsiteY2" fmla="*/ 125978 h 1781756"/>
              <a:gd name="connsiteX3" fmla="*/ 0 w 3273208"/>
              <a:gd name="connsiteY3" fmla="*/ 468878 h 1781756"/>
              <a:gd name="connsiteX0" fmla="*/ 2841872 w 2841872"/>
              <a:gd name="connsiteY0" fmla="*/ 2045730 h 2217955"/>
              <a:gd name="connsiteX1" fmla="*/ 1611756 w 2841872"/>
              <a:gd name="connsiteY1" fmla="*/ 1224748 h 2217955"/>
              <a:gd name="connsiteX2" fmla="*/ 781050 w 2841872"/>
              <a:gd name="connsiteY2" fmla="*/ 125978 h 2217955"/>
              <a:gd name="connsiteX3" fmla="*/ 0 w 2841872"/>
              <a:gd name="connsiteY3" fmla="*/ 468878 h 2217955"/>
              <a:gd name="connsiteX0" fmla="*/ 2841872 w 2841872"/>
              <a:gd name="connsiteY0" fmla="*/ 2045730 h 2217955"/>
              <a:gd name="connsiteX1" fmla="*/ 1567823 w 2841872"/>
              <a:gd name="connsiteY1" fmla="*/ 1224748 h 2217955"/>
              <a:gd name="connsiteX2" fmla="*/ 781050 w 2841872"/>
              <a:gd name="connsiteY2" fmla="*/ 125978 h 2217955"/>
              <a:gd name="connsiteX3" fmla="*/ 0 w 2841872"/>
              <a:gd name="connsiteY3" fmla="*/ 468878 h 2217955"/>
              <a:gd name="connsiteX0" fmla="*/ 2841872 w 2841872"/>
              <a:gd name="connsiteY0" fmla="*/ 2045730 h 2045730"/>
              <a:gd name="connsiteX1" fmla="*/ 781050 w 2841872"/>
              <a:gd name="connsiteY1" fmla="*/ 125978 h 2045730"/>
              <a:gd name="connsiteX2" fmla="*/ 0 w 2841872"/>
              <a:gd name="connsiteY2" fmla="*/ 468878 h 2045730"/>
              <a:gd name="connsiteX0" fmla="*/ 2841872 w 2841872"/>
              <a:gd name="connsiteY0" fmla="*/ 2045730 h 2045730"/>
              <a:gd name="connsiteX1" fmla="*/ 781050 w 2841872"/>
              <a:gd name="connsiteY1" fmla="*/ 125978 h 2045730"/>
              <a:gd name="connsiteX2" fmla="*/ 0 w 2841872"/>
              <a:gd name="connsiteY2" fmla="*/ 468878 h 204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41872" h="2045730">
                <a:moveTo>
                  <a:pt x="2841872" y="2045730"/>
                </a:moveTo>
                <a:cubicBezTo>
                  <a:pt x="929021" y="2038355"/>
                  <a:pt x="1254695" y="388787"/>
                  <a:pt x="781050" y="125978"/>
                </a:cubicBezTo>
                <a:cubicBezTo>
                  <a:pt x="519746" y="0"/>
                  <a:pt x="284162" y="270440"/>
                  <a:pt x="0" y="468878"/>
                </a:cubicBezTo>
              </a:path>
            </a:pathLst>
          </a:custGeom>
          <a:noFill/>
          <a:ln w="25400" algn="ctr">
            <a:solidFill>
              <a:srgbClr val="47FFD1"/>
            </a:solidFill>
            <a:round/>
            <a:headEnd/>
            <a:tailEnd/>
          </a:ln>
        </p:spPr>
        <p:txBody>
          <a:bodyPr lIns="90892" tIns="45448" rIns="90892" bIns="4544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86" name="Freeform 37"/>
          <p:cNvSpPr>
            <a:spLocks/>
          </p:cNvSpPr>
          <p:nvPr/>
        </p:nvSpPr>
        <p:spPr bwMode="auto">
          <a:xfrm>
            <a:off x="1284321" y="1680819"/>
            <a:ext cx="2733476" cy="2699094"/>
          </a:xfrm>
          <a:custGeom>
            <a:avLst/>
            <a:gdLst>
              <a:gd name="T0" fmla="*/ 88900 w 2450"/>
              <a:gd name="T1" fmla="*/ 2511425 h 1582"/>
              <a:gd name="T2" fmla="*/ 12700 w 2450"/>
              <a:gd name="T3" fmla="*/ 1577975 h 1582"/>
              <a:gd name="T4" fmla="*/ 98425 w 2450"/>
              <a:gd name="T5" fmla="*/ 434975 h 1582"/>
              <a:gd name="T6" fmla="*/ 603250 w 2450"/>
              <a:gd name="T7" fmla="*/ 44450 h 1582"/>
              <a:gd name="T8" fmla="*/ 1870075 w 2450"/>
              <a:gd name="T9" fmla="*/ 168275 h 1582"/>
              <a:gd name="T10" fmla="*/ 3889375 w 2450"/>
              <a:gd name="T11" fmla="*/ 615950 h 15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50"/>
              <a:gd name="T19" fmla="*/ 0 h 1582"/>
              <a:gd name="T20" fmla="*/ 2450 w 2450"/>
              <a:gd name="T21" fmla="*/ 1582 h 1582"/>
              <a:gd name="connsiteX0" fmla="*/ 229 w 10494"/>
              <a:gd name="connsiteY0" fmla="*/ 10000 h 10000"/>
              <a:gd name="connsiteX1" fmla="*/ 33 w 10494"/>
              <a:gd name="connsiteY1" fmla="*/ 6283 h 10000"/>
              <a:gd name="connsiteX2" fmla="*/ 253 w 10494"/>
              <a:gd name="connsiteY2" fmla="*/ 1732 h 10000"/>
              <a:gd name="connsiteX3" fmla="*/ 1551 w 10494"/>
              <a:gd name="connsiteY3" fmla="*/ 177 h 10000"/>
              <a:gd name="connsiteX4" fmla="*/ 4808 w 10494"/>
              <a:gd name="connsiteY4" fmla="*/ 670 h 10000"/>
              <a:gd name="connsiteX5" fmla="*/ 10494 w 10494"/>
              <a:gd name="connsiteY5" fmla="*/ 3780 h 10000"/>
              <a:gd name="connsiteX0" fmla="*/ 229 w 8858"/>
              <a:gd name="connsiteY0" fmla="*/ 10000 h 10000"/>
              <a:gd name="connsiteX1" fmla="*/ 33 w 8858"/>
              <a:gd name="connsiteY1" fmla="*/ 6283 h 10000"/>
              <a:gd name="connsiteX2" fmla="*/ 253 w 8858"/>
              <a:gd name="connsiteY2" fmla="*/ 1732 h 10000"/>
              <a:gd name="connsiteX3" fmla="*/ 1551 w 8858"/>
              <a:gd name="connsiteY3" fmla="*/ 177 h 10000"/>
              <a:gd name="connsiteX4" fmla="*/ 4808 w 8858"/>
              <a:gd name="connsiteY4" fmla="*/ 670 h 10000"/>
              <a:gd name="connsiteX5" fmla="*/ 8858 w 8858"/>
              <a:gd name="connsiteY5" fmla="*/ 3717 h 10000"/>
              <a:gd name="connsiteX0" fmla="*/ 259 w 10129"/>
              <a:gd name="connsiteY0" fmla="*/ 10000 h 10000"/>
              <a:gd name="connsiteX1" fmla="*/ 37 w 10129"/>
              <a:gd name="connsiteY1" fmla="*/ 6283 h 10000"/>
              <a:gd name="connsiteX2" fmla="*/ 286 w 10129"/>
              <a:gd name="connsiteY2" fmla="*/ 1732 h 10000"/>
              <a:gd name="connsiteX3" fmla="*/ 1751 w 10129"/>
              <a:gd name="connsiteY3" fmla="*/ 177 h 10000"/>
              <a:gd name="connsiteX4" fmla="*/ 5428 w 10129"/>
              <a:gd name="connsiteY4" fmla="*/ 670 h 10000"/>
              <a:gd name="connsiteX5" fmla="*/ 10129 w 10129"/>
              <a:gd name="connsiteY5" fmla="*/ 3717 h 10000"/>
              <a:gd name="connsiteX0" fmla="*/ 259 w 10129"/>
              <a:gd name="connsiteY0" fmla="*/ 10000 h 10000"/>
              <a:gd name="connsiteX1" fmla="*/ 37 w 10129"/>
              <a:gd name="connsiteY1" fmla="*/ 6283 h 10000"/>
              <a:gd name="connsiteX2" fmla="*/ 286 w 10129"/>
              <a:gd name="connsiteY2" fmla="*/ 1732 h 10000"/>
              <a:gd name="connsiteX3" fmla="*/ 1751 w 10129"/>
              <a:gd name="connsiteY3" fmla="*/ 177 h 10000"/>
              <a:gd name="connsiteX4" fmla="*/ 5428 w 10129"/>
              <a:gd name="connsiteY4" fmla="*/ 670 h 10000"/>
              <a:gd name="connsiteX5" fmla="*/ 10129 w 10129"/>
              <a:gd name="connsiteY5" fmla="*/ 3717 h 10000"/>
              <a:gd name="connsiteX0" fmla="*/ 259 w 10129"/>
              <a:gd name="connsiteY0" fmla="*/ 9859 h 9859"/>
              <a:gd name="connsiteX1" fmla="*/ 37 w 10129"/>
              <a:gd name="connsiteY1" fmla="*/ 6142 h 9859"/>
              <a:gd name="connsiteX2" fmla="*/ 286 w 10129"/>
              <a:gd name="connsiteY2" fmla="*/ 1591 h 9859"/>
              <a:gd name="connsiteX3" fmla="*/ 1751 w 10129"/>
              <a:gd name="connsiteY3" fmla="*/ 36 h 9859"/>
              <a:gd name="connsiteX4" fmla="*/ 4968 w 10129"/>
              <a:gd name="connsiteY4" fmla="*/ 1806 h 9859"/>
              <a:gd name="connsiteX5" fmla="*/ 10129 w 10129"/>
              <a:gd name="connsiteY5" fmla="*/ 3576 h 9859"/>
              <a:gd name="connsiteX0" fmla="*/ 256 w 10000"/>
              <a:gd name="connsiteY0" fmla="*/ 10000 h 10000"/>
              <a:gd name="connsiteX1" fmla="*/ 37 w 10000"/>
              <a:gd name="connsiteY1" fmla="*/ 6230 h 10000"/>
              <a:gd name="connsiteX2" fmla="*/ 282 w 10000"/>
              <a:gd name="connsiteY2" fmla="*/ 1614 h 10000"/>
              <a:gd name="connsiteX3" fmla="*/ 1729 w 10000"/>
              <a:gd name="connsiteY3" fmla="*/ 37 h 10000"/>
              <a:gd name="connsiteX4" fmla="*/ 4905 w 10000"/>
              <a:gd name="connsiteY4" fmla="*/ 1832 h 10000"/>
              <a:gd name="connsiteX5" fmla="*/ 10000 w 10000"/>
              <a:gd name="connsiteY5" fmla="*/ 3627 h 10000"/>
              <a:gd name="connsiteX0" fmla="*/ 256 w 8089"/>
              <a:gd name="connsiteY0" fmla="*/ 10000 h 10000"/>
              <a:gd name="connsiteX1" fmla="*/ 37 w 8089"/>
              <a:gd name="connsiteY1" fmla="*/ 6230 h 10000"/>
              <a:gd name="connsiteX2" fmla="*/ 282 w 8089"/>
              <a:gd name="connsiteY2" fmla="*/ 1614 h 10000"/>
              <a:gd name="connsiteX3" fmla="*/ 1729 w 8089"/>
              <a:gd name="connsiteY3" fmla="*/ 37 h 10000"/>
              <a:gd name="connsiteX4" fmla="*/ 4905 w 8089"/>
              <a:gd name="connsiteY4" fmla="*/ 1832 h 10000"/>
              <a:gd name="connsiteX5" fmla="*/ 8089 w 8089"/>
              <a:gd name="connsiteY5" fmla="*/ 5243 h 10000"/>
              <a:gd name="connsiteX0" fmla="*/ 316 w 10000"/>
              <a:gd name="connsiteY0" fmla="*/ 10568 h 10568"/>
              <a:gd name="connsiteX1" fmla="*/ 46 w 10000"/>
              <a:gd name="connsiteY1" fmla="*/ 6798 h 10568"/>
              <a:gd name="connsiteX2" fmla="*/ 349 w 10000"/>
              <a:gd name="connsiteY2" fmla="*/ 2182 h 10568"/>
              <a:gd name="connsiteX3" fmla="*/ 2137 w 10000"/>
              <a:gd name="connsiteY3" fmla="*/ 605 h 10568"/>
              <a:gd name="connsiteX4" fmla="*/ 10000 w 10000"/>
              <a:gd name="connsiteY4" fmla="*/ 5811 h 10568"/>
              <a:gd name="connsiteX0" fmla="*/ 427 w 10111"/>
              <a:gd name="connsiteY0" fmla="*/ 10591 h 10591"/>
              <a:gd name="connsiteX1" fmla="*/ 157 w 10111"/>
              <a:gd name="connsiteY1" fmla="*/ 6821 h 10591"/>
              <a:gd name="connsiteX2" fmla="*/ 349 w 10111"/>
              <a:gd name="connsiteY2" fmla="*/ 2064 h 10591"/>
              <a:gd name="connsiteX3" fmla="*/ 2248 w 10111"/>
              <a:gd name="connsiteY3" fmla="*/ 628 h 10591"/>
              <a:gd name="connsiteX4" fmla="*/ 10111 w 10111"/>
              <a:gd name="connsiteY4" fmla="*/ 5834 h 10591"/>
              <a:gd name="connsiteX0" fmla="*/ 573 w 10257"/>
              <a:gd name="connsiteY0" fmla="*/ 9963 h 9963"/>
              <a:gd name="connsiteX1" fmla="*/ 303 w 10257"/>
              <a:gd name="connsiteY1" fmla="*/ 6193 h 9963"/>
              <a:gd name="connsiteX2" fmla="*/ 2394 w 10257"/>
              <a:gd name="connsiteY2" fmla="*/ 0 h 9963"/>
              <a:gd name="connsiteX3" fmla="*/ 10257 w 10257"/>
              <a:gd name="connsiteY3" fmla="*/ 5206 h 9963"/>
              <a:gd name="connsiteX0" fmla="*/ 0 w 9441"/>
              <a:gd name="connsiteY0" fmla="*/ 10000 h 10000"/>
              <a:gd name="connsiteX1" fmla="*/ 1775 w 9441"/>
              <a:gd name="connsiteY1" fmla="*/ 0 h 10000"/>
              <a:gd name="connsiteX2" fmla="*/ 9441 w 9441"/>
              <a:gd name="connsiteY2" fmla="*/ 5225 h 10000"/>
              <a:gd name="connsiteX0" fmla="*/ 0 w 10000"/>
              <a:gd name="connsiteY0" fmla="*/ 10000 h 10000"/>
              <a:gd name="connsiteX1" fmla="*/ 1880 w 10000"/>
              <a:gd name="connsiteY1" fmla="*/ 0 h 10000"/>
              <a:gd name="connsiteX2" fmla="*/ 10000 w 10000"/>
              <a:gd name="connsiteY2" fmla="*/ 5225 h 10000"/>
              <a:gd name="connsiteX0" fmla="*/ 0 w 10000"/>
              <a:gd name="connsiteY0" fmla="*/ 9820 h 9820"/>
              <a:gd name="connsiteX1" fmla="*/ 3496 w 10000"/>
              <a:gd name="connsiteY1" fmla="*/ 0 h 9820"/>
              <a:gd name="connsiteX2" fmla="*/ 10000 w 10000"/>
              <a:gd name="connsiteY2" fmla="*/ 5045 h 9820"/>
              <a:gd name="connsiteX0" fmla="*/ 0 w 10000"/>
              <a:gd name="connsiteY0" fmla="*/ 10513 h 10513"/>
              <a:gd name="connsiteX1" fmla="*/ 3496 w 10000"/>
              <a:gd name="connsiteY1" fmla="*/ 513 h 10513"/>
              <a:gd name="connsiteX2" fmla="*/ 10000 w 10000"/>
              <a:gd name="connsiteY2" fmla="*/ 5650 h 10513"/>
              <a:gd name="connsiteX0" fmla="*/ 0 w 10000"/>
              <a:gd name="connsiteY0" fmla="*/ 10513 h 10513"/>
              <a:gd name="connsiteX1" fmla="*/ 3496 w 10000"/>
              <a:gd name="connsiteY1" fmla="*/ 513 h 10513"/>
              <a:gd name="connsiteX2" fmla="*/ 10000 w 10000"/>
              <a:gd name="connsiteY2" fmla="*/ 5650 h 10513"/>
              <a:gd name="connsiteX0" fmla="*/ 0 w 10000"/>
              <a:gd name="connsiteY0" fmla="*/ 11142 h 11142"/>
              <a:gd name="connsiteX1" fmla="*/ 3496 w 10000"/>
              <a:gd name="connsiteY1" fmla="*/ 1142 h 11142"/>
              <a:gd name="connsiteX2" fmla="*/ 10000 w 10000"/>
              <a:gd name="connsiteY2" fmla="*/ 6279 h 11142"/>
              <a:gd name="connsiteX0" fmla="*/ 0 w 10000"/>
              <a:gd name="connsiteY0" fmla="*/ 11142 h 11142"/>
              <a:gd name="connsiteX1" fmla="*/ 3496 w 10000"/>
              <a:gd name="connsiteY1" fmla="*/ 1142 h 11142"/>
              <a:gd name="connsiteX2" fmla="*/ 10000 w 10000"/>
              <a:gd name="connsiteY2" fmla="*/ 6279 h 1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1142">
                <a:moveTo>
                  <a:pt x="0" y="11142"/>
                </a:moveTo>
                <a:cubicBezTo>
                  <a:pt x="96" y="7825"/>
                  <a:pt x="740" y="0"/>
                  <a:pt x="3496" y="1142"/>
                </a:cubicBezTo>
                <a:cubicBezTo>
                  <a:pt x="5254" y="1823"/>
                  <a:pt x="6844" y="5883"/>
                  <a:pt x="10000" y="6279"/>
                </a:cubicBezTo>
              </a:path>
            </a:pathLst>
          </a:custGeom>
          <a:noFill/>
          <a:ln w="25400">
            <a:solidFill>
              <a:srgbClr val="47FFD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pSp>
        <p:nvGrpSpPr>
          <p:cNvPr id="32815" name="Group 47"/>
          <p:cNvGrpSpPr>
            <a:grpSpLocks/>
          </p:cNvGrpSpPr>
          <p:nvPr/>
        </p:nvGrpSpPr>
        <p:grpSpPr bwMode="auto">
          <a:xfrm>
            <a:off x="736597" y="1946276"/>
            <a:ext cx="1368426" cy="2374900"/>
            <a:chOff x="424" y="1039"/>
            <a:chExt cx="862" cy="1496"/>
          </a:xfrm>
        </p:grpSpPr>
        <p:sp>
          <p:nvSpPr>
            <p:cNvPr id="32813" name="TextBox 61"/>
            <p:cNvSpPr txBox="1">
              <a:spLocks noChangeArrowheads="1"/>
            </p:cNvSpPr>
            <p:nvPr/>
          </p:nvSpPr>
          <p:spPr bwMode="auto">
            <a:xfrm>
              <a:off x="424" y="1039"/>
              <a:ext cx="567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892" tIns="45448" rIns="90892" bIns="45448">
              <a:spAutoFit/>
            </a:bodyPr>
            <a:lstStyle/>
            <a:p>
              <a:pPr algn="ct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 b="1" dirty="0">
                  <a:solidFill>
                    <a:schemeClr val="accent2"/>
                  </a:solidFill>
                  <a:latin typeface="Comic Sans MS" pitchFamily="66" charset="0"/>
                </a:rPr>
                <a:t>MDR cables</a:t>
              </a:r>
            </a:p>
          </p:txBody>
        </p:sp>
        <p:sp>
          <p:nvSpPr>
            <p:cNvPr id="32814" name="Oval 46"/>
            <p:cNvSpPr>
              <a:spLocks noChangeArrowheads="1"/>
            </p:cNvSpPr>
            <p:nvPr/>
          </p:nvSpPr>
          <p:spPr bwMode="auto">
            <a:xfrm rot="20134102">
              <a:off x="1046" y="1147"/>
              <a:ext cx="240" cy="1388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640012" y="3253879"/>
            <a:ext cx="2066925" cy="4017259"/>
            <a:chOff x="2640012" y="3253879"/>
            <a:chExt cx="2066925" cy="4017259"/>
          </a:xfrm>
        </p:grpSpPr>
        <p:sp>
          <p:nvSpPr>
            <p:cNvPr id="32817" name="TextBox 61"/>
            <p:cNvSpPr txBox="1">
              <a:spLocks noChangeArrowheads="1"/>
            </p:cNvSpPr>
            <p:nvPr/>
          </p:nvSpPr>
          <p:spPr bwMode="auto">
            <a:xfrm>
              <a:off x="2817812" y="6709601"/>
              <a:ext cx="1889125" cy="56153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108000" rIns="0" bIns="108000">
              <a:spAutoFit/>
            </a:bodyPr>
            <a:lstStyle/>
            <a:p>
              <a:pPr algn="ct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200" dirty="0">
                  <a:latin typeface="Calibri" pitchFamily="34" charset="0"/>
                  <a:cs typeface="Calibri" pitchFamily="34" charset="0"/>
                </a:rPr>
                <a:t>3 Segment ADC Modules </a:t>
              </a:r>
            </a:p>
            <a:p>
              <a:pPr algn="ct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200" dirty="0">
                  <a:latin typeface="Calibri" pitchFamily="34" charset="0"/>
                  <a:cs typeface="Calibri" pitchFamily="34" charset="0"/>
                </a:rPr>
                <a:t>(12 channels each</a:t>
              </a:r>
              <a:r>
                <a:rPr lang="en-US" sz="1200" dirty="0" smtClean="0">
                  <a:latin typeface="Calibri" pitchFamily="34" charset="0"/>
                  <a:cs typeface="Calibri" pitchFamily="34" charset="0"/>
                </a:rPr>
                <a:t>)</a:t>
              </a:r>
              <a:endParaRPr lang="en-US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7" name="AutoShape 87"/>
            <p:cNvSpPr>
              <a:spLocks noChangeArrowheads="1"/>
            </p:cNvSpPr>
            <p:nvPr/>
          </p:nvSpPr>
          <p:spPr bwMode="auto">
            <a:xfrm>
              <a:off x="2640012" y="3253879"/>
              <a:ext cx="889000" cy="561537"/>
            </a:xfrm>
            <a:prstGeom prst="roundRect">
              <a:avLst>
                <a:gd name="adj" fmla="val 0"/>
              </a:avLst>
            </a:prstGeom>
            <a:solidFill>
              <a:schemeClr val="bg1">
                <a:alpha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0" tIns="108000" rIns="0" bIns="108000" anchor="ctr">
              <a:spAutoFit/>
            </a:bodyPr>
            <a:lstStyle/>
            <a:p>
              <a:pPr algn="ct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200" dirty="0">
                  <a:latin typeface="Calibri" pitchFamily="34" charset="0"/>
                  <a:cs typeface="Calibri" pitchFamily="34" charset="0"/>
                </a:rPr>
                <a:t>Core ADC</a:t>
              </a:r>
            </a:p>
            <a:p>
              <a:pPr algn="ct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200" dirty="0" smtClean="0">
                  <a:latin typeface="Calibri" pitchFamily="34" charset="0"/>
                  <a:cs typeface="Calibri" pitchFamily="34" charset="0"/>
                </a:rPr>
                <a:t>Module</a:t>
              </a:r>
            </a:p>
          </p:txBody>
        </p:sp>
      </p:grpSp>
      <p:sp>
        <p:nvSpPr>
          <p:cNvPr id="102" name="TextBox 61"/>
          <p:cNvSpPr txBox="1">
            <a:spLocks noChangeArrowheads="1"/>
          </p:cNvSpPr>
          <p:nvPr/>
        </p:nvSpPr>
        <p:spPr bwMode="auto">
          <a:xfrm>
            <a:off x="8711582" y="5202237"/>
            <a:ext cx="938574" cy="23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="1" dirty="0" smtClean="0">
                <a:latin typeface="Comic Sans MS" pitchFamily="66" charset="0"/>
              </a:rPr>
              <a:t>Workstation</a:t>
            </a:r>
            <a:endParaRPr lang="en-US" sz="1000" b="1" dirty="0">
              <a:latin typeface="Comic Sans MS" pitchFamily="66" charset="0"/>
            </a:endParaRPr>
          </a:p>
        </p:txBody>
      </p:sp>
      <p:sp>
        <p:nvSpPr>
          <p:cNvPr id="103" name="TextBox 61"/>
          <p:cNvSpPr txBox="1">
            <a:spLocks noChangeArrowheads="1"/>
          </p:cNvSpPr>
          <p:nvPr/>
        </p:nvSpPr>
        <p:spPr bwMode="auto">
          <a:xfrm>
            <a:off x="8494742" y="4211687"/>
            <a:ext cx="1390620" cy="23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92" tIns="45448" rIns="90892" bIns="45448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000" b="1" dirty="0" err="1" smtClean="0">
                <a:latin typeface="Comic Sans MS" pitchFamily="66" charset="0"/>
              </a:rPr>
              <a:t>PCIe</a:t>
            </a:r>
            <a:r>
              <a:rPr lang="en-US" sz="1000" b="1" dirty="0" smtClean="0">
                <a:latin typeface="Comic Sans MS" pitchFamily="66" charset="0"/>
              </a:rPr>
              <a:t> </a:t>
            </a:r>
            <a:r>
              <a:rPr lang="en-US" sz="1000" b="1" dirty="0">
                <a:latin typeface="Comic Sans MS" pitchFamily="66" charset="0"/>
              </a:rPr>
              <a:t>expansion </a:t>
            </a:r>
            <a:r>
              <a:rPr lang="en-US" sz="1000" b="1" dirty="0" smtClean="0">
                <a:latin typeface="Comic Sans MS" pitchFamily="66" charset="0"/>
              </a:rPr>
              <a:t>box</a:t>
            </a:r>
            <a:endParaRPr lang="en-US" sz="1000" b="1" dirty="0">
              <a:latin typeface="Comic Sans MS" pitchFamily="66" charset="0"/>
            </a:endParaRPr>
          </a:p>
        </p:txBody>
      </p:sp>
      <p:sp>
        <p:nvSpPr>
          <p:cNvPr id="104" name="Freeform 103"/>
          <p:cNvSpPr/>
          <p:nvPr/>
        </p:nvSpPr>
        <p:spPr bwMode="auto">
          <a:xfrm>
            <a:off x="6305862" y="5380037"/>
            <a:ext cx="144000" cy="0"/>
          </a:xfrm>
          <a:custGeom>
            <a:avLst/>
            <a:gdLst>
              <a:gd name="connsiteX0" fmla="*/ 0 w 330506"/>
              <a:gd name="connsiteY0" fmla="*/ 0 h 0"/>
              <a:gd name="connsiteX1" fmla="*/ 330506 w 3305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506">
                <a:moveTo>
                  <a:pt x="0" y="0"/>
                </a:moveTo>
                <a:lnTo>
                  <a:pt x="330506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Freeform 104"/>
          <p:cNvSpPr/>
          <p:nvPr/>
        </p:nvSpPr>
        <p:spPr bwMode="auto">
          <a:xfrm>
            <a:off x="6329362" y="5113337"/>
            <a:ext cx="144000" cy="0"/>
          </a:xfrm>
          <a:custGeom>
            <a:avLst/>
            <a:gdLst>
              <a:gd name="connsiteX0" fmla="*/ 0 w 330506"/>
              <a:gd name="connsiteY0" fmla="*/ 0 h 0"/>
              <a:gd name="connsiteX1" fmla="*/ 330506 w 3305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506">
                <a:moveTo>
                  <a:pt x="0" y="0"/>
                </a:moveTo>
                <a:lnTo>
                  <a:pt x="330506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Freeform 105"/>
          <p:cNvSpPr/>
          <p:nvPr/>
        </p:nvSpPr>
        <p:spPr bwMode="auto">
          <a:xfrm>
            <a:off x="6363162" y="4891087"/>
            <a:ext cx="108000" cy="0"/>
          </a:xfrm>
          <a:custGeom>
            <a:avLst/>
            <a:gdLst>
              <a:gd name="connsiteX0" fmla="*/ 0 w 330506"/>
              <a:gd name="connsiteY0" fmla="*/ 0 h 0"/>
              <a:gd name="connsiteX1" fmla="*/ 330506 w 33050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506">
                <a:moveTo>
                  <a:pt x="0" y="0"/>
                </a:moveTo>
                <a:lnTo>
                  <a:pt x="330506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8" name="Picture 77" descr="Preproc.png"/>
          <p:cNvPicPr>
            <a:picLocks noChangeAspect="1"/>
          </p:cNvPicPr>
          <p:nvPr/>
        </p:nvPicPr>
        <p:blipFill>
          <a:blip r:embed="rId12" cstate="print"/>
          <a:srcRect l="33045" t="21121" r="29216" b="21997"/>
          <a:stretch>
            <a:fillRect/>
          </a:stretch>
        </p:blipFill>
        <p:spPr>
          <a:xfrm>
            <a:off x="7929562" y="1468437"/>
            <a:ext cx="1452185" cy="1368000"/>
          </a:xfrm>
          <a:prstGeom prst="rect">
            <a:avLst/>
          </a:prstGeom>
        </p:spPr>
      </p:pic>
      <p:cxnSp>
        <p:nvCxnSpPr>
          <p:cNvPr id="71" name="Straight Arrow Connector 70"/>
          <p:cNvCxnSpPr>
            <a:stCxn id="67" idx="3"/>
          </p:cNvCxnSpPr>
          <p:nvPr/>
        </p:nvCxnSpPr>
        <p:spPr bwMode="auto">
          <a:xfrm flipV="1">
            <a:off x="3529012" y="3533931"/>
            <a:ext cx="372178" cy="7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 rot="5400000" flipH="1" flipV="1">
            <a:off x="4084637" y="6469062"/>
            <a:ext cx="48895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5173662" y="5335587"/>
            <a:ext cx="222250" cy="222250"/>
          </a:xfrm>
          <a:prstGeom prst="rect">
            <a:avLst/>
          </a:prstGeom>
          <a:noFill/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2" cstate="print"/>
          <a:srcRect l="3033" t="7500" r="5985" b="3750"/>
          <a:stretch>
            <a:fillRect/>
          </a:stretch>
        </p:blipFill>
        <p:spPr bwMode="auto">
          <a:xfrm>
            <a:off x="1528762" y="3646487"/>
            <a:ext cx="445126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</p:pic>
      <p:sp>
        <p:nvSpPr>
          <p:cNvPr id="7" name="TextBox 53"/>
          <p:cNvSpPr txBox="1">
            <a:spLocks noChangeArrowheads="1"/>
          </p:cNvSpPr>
          <p:nvPr/>
        </p:nvSpPr>
        <p:spPr bwMode="auto">
          <a:xfrm>
            <a:off x="0" y="0"/>
            <a:ext cx="10080625" cy="1169988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668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pin-to-pin compatible ADC available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8662" y="712787"/>
            <a:ext cx="6534150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2012 IDT has commercialized a new ADC chip: ADC1443D</a:t>
            </a:r>
          </a:p>
        </p:txBody>
      </p:sp>
      <p:cxnSp>
        <p:nvCxnSpPr>
          <p:cNvPr id="17" name="Elbow Connector 16"/>
          <p:cNvCxnSpPr>
            <a:stCxn id="8" idx="3"/>
            <a:endCxn id="21" idx="3"/>
          </p:cNvCxnSpPr>
          <p:nvPr/>
        </p:nvCxnSpPr>
        <p:spPr bwMode="auto">
          <a:xfrm flipH="1">
            <a:off x="5395912" y="882064"/>
            <a:ext cx="1866900" cy="4564648"/>
          </a:xfrm>
          <a:prstGeom prst="curvedConnector3">
            <a:avLst>
              <a:gd name="adj1" fmla="val -136080"/>
            </a:avLst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950912" y="2312987"/>
            <a:ext cx="6178550" cy="104644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274638" indent="-274638">
              <a:spcBef>
                <a:spcPts val="1200"/>
              </a:spcBef>
              <a:buFont typeface="Arial" pitchFamily="34" charset="0"/>
              <a:buChar char="•"/>
            </a:pPr>
            <a:r>
              <a:rPr lang="it-IT" sz="1400" dirty="0" smtClean="0"/>
              <a:t>(1.8V, 3.0V) PS </a:t>
            </a:r>
            <a:r>
              <a:rPr lang="it-IT" sz="1400" dirty="0" smtClean="0">
                <a:sym typeface="Wingdings" pitchFamily="2" charset="2"/>
              </a:rPr>
              <a:t> single 1.8V PS </a:t>
            </a:r>
            <a:r>
              <a:rPr lang="it-IT" sz="1400" dirty="0" smtClean="0"/>
              <a:t> with 44% less power consumption (!)</a:t>
            </a:r>
          </a:p>
          <a:p>
            <a:pPr marL="274638" indent="-274638">
              <a:spcBef>
                <a:spcPts val="1200"/>
              </a:spcBef>
              <a:buFont typeface="Arial" pitchFamily="34" charset="0"/>
              <a:buChar char="•"/>
            </a:pPr>
            <a:r>
              <a:rPr lang="it-IT" sz="1400" dirty="0" smtClean="0"/>
              <a:t>Pin-to-pin compatible to ADC1413D</a:t>
            </a:r>
          </a:p>
          <a:p>
            <a:pPr marL="274638" indent="-274638">
              <a:spcBef>
                <a:spcPts val="1200"/>
              </a:spcBef>
              <a:buFont typeface="Arial" pitchFamily="34" charset="0"/>
              <a:buChar char="•"/>
            </a:pPr>
            <a:r>
              <a:rPr lang="it-IT" sz="1400" dirty="0" smtClean="0"/>
              <a:t>Integrated JESD204B </a:t>
            </a:r>
            <a:r>
              <a:rPr lang="it-IT" sz="1400" dirty="0" smtClean="0">
                <a:sym typeface="Wingdings" pitchFamily="2" charset="2"/>
              </a:rPr>
              <a:t></a:t>
            </a:r>
            <a:r>
              <a:rPr lang="it-IT" sz="1400" dirty="0" smtClean="0"/>
              <a:t> deterministic latency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96012" y="5468937"/>
            <a:ext cx="3751264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omic Sans MS" pitchFamily="66" charset="0"/>
              </a:rPr>
              <a:t>Total power of DIGI-OPT12 card:</a:t>
            </a:r>
          </a:p>
          <a:p>
            <a:r>
              <a:rPr lang="it-IT" sz="1600" dirty="0" smtClean="0">
                <a:latin typeface="Comic Sans MS" pitchFamily="66" charset="0"/>
              </a:rPr>
              <a:t>     presently: </a:t>
            </a:r>
            <a:r>
              <a:rPr lang="it-IT" sz="1600" b="1" dirty="0" smtClean="0">
                <a:solidFill>
                  <a:srgbClr val="C00000"/>
                </a:solidFill>
                <a:latin typeface="Comic Sans MS" pitchFamily="66" charset="0"/>
              </a:rPr>
              <a:t>9.7 W</a:t>
            </a:r>
          </a:p>
          <a:p>
            <a:r>
              <a:rPr lang="it-IT" sz="1600" dirty="0" smtClean="0">
                <a:latin typeface="Comic Sans MS" pitchFamily="66" charset="0"/>
              </a:rPr>
              <a:t>     with new ADC: </a:t>
            </a:r>
            <a:r>
              <a:rPr lang="it-IT" sz="1600" b="1" dirty="0" smtClean="0">
                <a:solidFill>
                  <a:srgbClr val="C00000"/>
                </a:solidFill>
                <a:latin typeface="Comic Sans MS" pitchFamily="66" charset="0"/>
              </a:rPr>
              <a:t>6.8 W</a:t>
            </a:r>
            <a:endParaRPr lang="it-IT" sz="1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29362" y="6491287"/>
            <a:ext cx="3511550" cy="738664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omic Sans MS" pitchFamily="66" charset="0"/>
              </a:rPr>
              <a:t>Using the new ADC1443D the power would go down to 0.57W/ch including the laser !!! </a:t>
            </a:r>
            <a:endParaRPr lang="it-IT" sz="1400" dirty="0">
              <a:latin typeface="Comic Sans MS" pitchFamily="66" charset="0"/>
            </a:endParaRPr>
          </a:p>
        </p:txBody>
      </p:sp>
      <p:pic>
        <p:nvPicPr>
          <p:cNvPr id="1239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3581" y="1254124"/>
            <a:ext cx="2658781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326" y="1246187"/>
            <a:ext cx="2816586" cy="73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ight Arrow 13"/>
          <p:cNvSpPr/>
          <p:nvPr/>
        </p:nvSpPr>
        <p:spPr bwMode="auto">
          <a:xfrm>
            <a:off x="3795712" y="1468437"/>
            <a:ext cx="400050" cy="311150"/>
          </a:xfrm>
          <a:prstGeom prst="rightArrow">
            <a:avLst/>
          </a:prstGeom>
          <a:solidFill>
            <a:srgbClr val="FF0000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5362" y="1964193"/>
            <a:ext cx="4578350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74638" indent="-274638">
              <a:spcBef>
                <a:spcPts val="600"/>
              </a:spcBef>
            </a:pPr>
            <a:r>
              <a:rPr lang="it-IT" sz="800" b="1" dirty="0" smtClean="0"/>
              <a:t>*ADC chips designed and made in France for IDT (previously NXP)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11560" y="1290637"/>
            <a:ext cx="266700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74638" indent="-274638">
              <a:spcBef>
                <a:spcPts val="600"/>
              </a:spcBef>
            </a:pPr>
            <a:r>
              <a:rPr lang="it-IT" sz="1000" b="1" dirty="0" smtClean="0"/>
              <a:t>*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51462" y="1283918"/>
            <a:ext cx="266700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74638" indent="-274638">
              <a:spcBef>
                <a:spcPts val="600"/>
              </a:spcBef>
            </a:pPr>
            <a:r>
              <a:rPr lang="it-IT" sz="1000" b="1" dirty="0" smtClean="0"/>
              <a:t>*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25512" y="1217169"/>
            <a:ext cx="647700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74638" indent="-274638">
              <a:spcBef>
                <a:spcPts val="600"/>
              </a:spcBef>
            </a:pPr>
            <a:r>
              <a:rPr lang="it-IT" sz="800" b="1" dirty="0" smtClean="0">
                <a:solidFill>
                  <a:srgbClr val="800000"/>
                </a:solidFill>
              </a:rPr>
              <a:t>Original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84662" y="1201737"/>
            <a:ext cx="647700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274638" indent="-274638">
              <a:spcBef>
                <a:spcPts val="600"/>
              </a:spcBef>
            </a:pPr>
            <a:r>
              <a:rPr lang="it-IT" sz="800" b="1" dirty="0" smtClean="0">
                <a:solidFill>
                  <a:srgbClr val="800000"/>
                </a:solidFill>
              </a:rPr>
              <a:t>New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239712" y="4624387"/>
            <a:ext cx="9645650" cy="2222500"/>
          </a:xfrm>
          <a:prstGeom prst="rect">
            <a:avLst/>
          </a:prstGeom>
          <a:solidFill>
            <a:srgbClr val="BBE0E3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874" name="TextBox 53"/>
          <p:cNvSpPr txBox="1">
            <a:spLocks noChangeArrowheads="1"/>
          </p:cNvSpPr>
          <p:nvPr/>
        </p:nvSpPr>
        <p:spPr bwMode="auto">
          <a:xfrm>
            <a:off x="0" y="0"/>
            <a:ext cx="10080625" cy="1169988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668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Road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map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579437"/>
            <a:ext cx="9529762" cy="6489700"/>
          </a:xfrm>
        </p:spPr>
        <p:txBody>
          <a:bodyPr/>
          <a:lstStyle/>
          <a:p>
            <a:pPr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</a:t>
            </a:r>
            <a:r>
              <a:rPr lang="it-IT" sz="1400" b="1" dirty="0" smtClean="0"/>
              <a:t>  April - June 2011</a:t>
            </a:r>
            <a:r>
              <a:rPr lang="it-IT" sz="1400" dirty="0" smtClean="0"/>
              <a:t> </a:t>
            </a:r>
          </a:p>
          <a:p>
            <a:pPr>
              <a:buNone/>
            </a:pPr>
            <a:r>
              <a:rPr lang="it-IT" sz="1400" dirty="0" smtClean="0"/>
              <a:t>		ADC1413D semi-qualified @ Padova</a:t>
            </a:r>
          </a:p>
          <a:p>
            <a:pPr>
              <a:buNone/>
            </a:pPr>
            <a:r>
              <a:rPr lang="it-IT" sz="1400" dirty="0" smtClean="0"/>
              <a:t>		Damiano algorithm for cancellation of random latencies of ADC/state machine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</a:t>
            </a:r>
            <a:r>
              <a:rPr lang="it-IT" sz="1400" b="1" dirty="0" smtClean="0"/>
              <a:t>  June 2011</a:t>
            </a:r>
          </a:p>
          <a:p>
            <a:pPr>
              <a:buNone/>
            </a:pPr>
            <a:r>
              <a:rPr lang="it-IT" sz="1400" dirty="0" smtClean="0"/>
              <a:t>		Schematic diagram completed (in Orcad Capture)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</a:t>
            </a:r>
            <a:r>
              <a:rPr lang="it-IT" sz="1400" b="1" dirty="0" smtClean="0"/>
              <a:t>  July - September 2011</a:t>
            </a:r>
          </a:p>
          <a:p>
            <a:pPr>
              <a:buNone/>
            </a:pPr>
            <a:r>
              <a:rPr lang="it-IT" sz="1400" dirty="0" smtClean="0"/>
              <a:t>		Translation of schematics in other CADs (Zuken Cadstar)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</a:t>
            </a:r>
            <a:r>
              <a:rPr lang="it-IT" sz="1400" b="1" dirty="0" smtClean="0"/>
              <a:t>  September - December 2011</a:t>
            </a:r>
          </a:p>
          <a:p>
            <a:pPr>
              <a:buNone/>
            </a:pPr>
            <a:r>
              <a:rPr lang="it-IT" sz="1400" dirty="0" smtClean="0"/>
              <a:t>		Layout synthesis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</a:t>
            </a:r>
            <a:r>
              <a:rPr lang="it-IT" sz="1400" b="1" dirty="0" smtClean="0"/>
              <a:t>  Spring 2012</a:t>
            </a:r>
          </a:p>
          <a:p>
            <a:pPr>
              <a:buNone/>
            </a:pPr>
            <a:r>
              <a:rPr lang="it-IT" sz="1400" dirty="0" smtClean="0"/>
              <a:t>		First prototypes ready for testing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  </a:t>
            </a:r>
            <a:r>
              <a:rPr lang="it-IT" sz="1400" b="1" dirty="0" smtClean="0"/>
              <a:t>Spring-summer-autumn 2012</a:t>
            </a:r>
          </a:p>
          <a:p>
            <a:pPr>
              <a:buNone/>
            </a:pPr>
            <a:r>
              <a:rPr lang="it-IT" sz="1400" dirty="0" smtClean="0"/>
              <a:t>		Tests, qualification, preproduction for GALILEO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  </a:t>
            </a:r>
            <a:r>
              <a:rPr lang="it-IT" sz="1400" b="1" dirty="0" smtClean="0"/>
              <a:t>Spring-summer 2013</a:t>
            </a:r>
          </a:p>
          <a:p>
            <a:pPr>
              <a:buNone/>
            </a:pPr>
            <a:r>
              <a:rPr lang="it-IT" sz="1400" dirty="0" smtClean="0"/>
              <a:t>		Development of firmware and open-source software for acceptance tests</a:t>
            </a:r>
          </a:p>
          <a:p>
            <a:pPr>
              <a:buNone/>
            </a:pPr>
            <a:r>
              <a:rPr lang="it-IT" sz="1400" dirty="0" smtClean="0"/>
              <a:t>		Production and acceptance of 57 cards for 14 crystals of AGATA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  </a:t>
            </a:r>
            <a:r>
              <a:rPr lang="it-IT" sz="1400" b="1" dirty="0" smtClean="0"/>
              <a:t>Autumn 2013</a:t>
            </a:r>
          </a:p>
          <a:p>
            <a:pPr>
              <a:buNone/>
            </a:pPr>
            <a:r>
              <a:rPr lang="it-IT" sz="1400" dirty="0" smtClean="0"/>
              <a:t>		Design, production and test of routing cards for core version of DIGI-OPT12</a:t>
            </a:r>
          </a:p>
          <a:p>
            <a:pPr>
              <a:spcBef>
                <a:spcPct val="80000"/>
              </a:spcBef>
              <a:buNone/>
            </a:pPr>
            <a:r>
              <a:rPr lang="it-IT" sz="1400" b="1" dirty="0" smtClean="0">
                <a:solidFill>
                  <a:srgbClr val="006600"/>
                </a:solidFill>
                <a:sym typeface="Wingdings"/>
              </a:rPr>
              <a:t>  </a:t>
            </a:r>
            <a:r>
              <a:rPr lang="it-IT" sz="1400" b="1" dirty="0" smtClean="0"/>
              <a:t>January 2014</a:t>
            </a:r>
          </a:p>
          <a:p>
            <a:pPr>
              <a:buNone/>
            </a:pPr>
            <a:r>
              <a:rPr lang="it-IT" sz="1400" dirty="0" smtClean="0"/>
              <a:t>		Test of analog trigger circuitry for ancillaries (in core version only) </a:t>
            </a:r>
            <a:endParaRPr lang="it-IT" sz="140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it-IT" sz="1400" dirty="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TextBox 53"/>
          <p:cNvSpPr txBox="1">
            <a:spLocks noChangeArrowheads="1"/>
          </p:cNvSpPr>
          <p:nvPr/>
        </p:nvSpPr>
        <p:spPr bwMode="auto">
          <a:xfrm>
            <a:off x="0" y="0"/>
            <a:ext cx="10080625" cy="1169988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668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card – top view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8" name="Rounded Rectangle 87"/>
          <p:cNvSpPr/>
          <p:nvPr/>
        </p:nvSpPr>
        <p:spPr bwMode="auto">
          <a:xfrm>
            <a:off x="684212" y="1157287"/>
            <a:ext cx="8578850" cy="5511800"/>
          </a:xfrm>
          <a:prstGeom prst="roundRect">
            <a:avLst>
              <a:gd name="adj" fmla="val 4035"/>
            </a:avLst>
          </a:prstGeom>
          <a:solidFill>
            <a:schemeClr val="bg1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651" name="Rectangle 35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0" tIns="144000" rIns="0" bIns="3600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1650" name="AutoShape 34"/>
          <p:cNvSpPr>
            <a:spLocks noChangeAspect="1" noChangeArrowheads="1" noTextEdit="1"/>
          </p:cNvSpPr>
          <p:nvPr/>
        </p:nvSpPr>
        <p:spPr bwMode="auto">
          <a:xfrm>
            <a:off x="2268537" y="1824037"/>
            <a:ext cx="5838825" cy="3829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11649" name="Picture 33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268537" y="1824037"/>
            <a:ext cx="5745480" cy="3829050"/>
          </a:xfrm>
          <a:prstGeom prst="rect">
            <a:avLst/>
          </a:prstGeom>
          <a:noFill/>
        </p:spPr>
      </p:pic>
      <p:cxnSp>
        <p:nvCxnSpPr>
          <p:cNvPr id="49" name="Straight Arrow Connector 48"/>
          <p:cNvCxnSpPr/>
          <p:nvPr/>
        </p:nvCxnSpPr>
        <p:spPr bwMode="auto">
          <a:xfrm>
            <a:off x="2587095" y="6227960"/>
            <a:ext cx="5184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462462" y="6227960"/>
            <a:ext cx="1155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160 mm</a:t>
            </a:r>
            <a:endParaRPr lang="it-IT" sz="1400" dirty="0"/>
          </a:p>
        </p:txBody>
      </p:sp>
      <p:cxnSp>
        <p:nvCxnSpPr>
          <p:cNvPr id="52" name="Straight Arrow Connector 51"/>
          <p:cNvCxnSpPr/>
          <p:nvPr/>
        </p:nvCxnSpPr>
        <p:spPr bwMode="auto">
          <a:xfrm rot="16200000">
            <a:off x="-671594" y="3728427"/>
            <a:ext cx="3780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817562" y="3201987"/>
            <a:ext cx="400110" cy="94912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it-IT" sz="1400" dirty="0" smtClean="0"/>
              <a:t>120 mm</a:t>
            </a:r>
            <a:endParaRPr lang="it-IT" sz="1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rot="10800000">
            <a:off x="1331913" y="1849438"/>
            <a:ext cx="12001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rot="10800000">
            <a:off x="1323446" y="5619221"/>
            <a:ext cx="12001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rot="5400000">
            <a:off x="6906811" y="5270893"/>
            <a:ext cx="1728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rot="5400000">
            <a:off x="2361562" y="5900893"/>
            <a:ext cx="468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Line 10"/>
          <p:cNvSpPr>
            <a:spLocks noChangeShapeType="1"/>
          </p:cNvSpPr>
          <p:nvPr/>
        </p:nvSpPr>
        <p:spPr bwMode="auto">
          <a:xfrm flipH="1">
            <a:off x="7188728" y="2001837"/>
            <a:ext cx="474133" cy="31115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65" name="Text Box 11"/>
          <p:cNvSpPr txBox="1">
            <a:spLocks noChangeArrowheads="1"/>
          </p:cNvSpPr>
          <p:nvPr/>
        </p:nvSpPr>
        <p:spPr bwMode="auto">
          <a:xfrm>
            <a:off x="7662862" y="1779587"/>
            <a:ext cx="1511300" cy="430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Power (3.3V</a:t>
            </a:r>
            <a:r>
              <a:rPr lang="it-IT" sz="1200" dirty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2.0V) </a:t>
            </a:r>
            <a:r>
              <a:rPr lang="it-IT" sz="900" b="1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via backplane</a:t>
            </a:r>
            <a:endParaRPr lang="it-IT" sz="900" b="1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Text Box 5"/>
          <p:cNvSpPr txBox="1">
            <a:spLocks noChangeArrowheads="1"/>
          </p:cNvSpPr>
          <p:nvPr/>
        </p:nvSpPr>
        <p:spPr bwMode="auto">
          <a:xfrm>
            <a:off x="8018462" y="5208984"/>
            <a:ext cx="1111250" cy="615553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ck</a:t>
            </a:r>
            <a:r>
              <a:rPr lang="it-IT" sz="1200" dirty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, sync, </a:t>
            </a: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test i2c, spi </a:t>
            </a:r>
            <a:b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</a:br>
            <a:r>
              <a:rPr lang="it-IT" sz="900" b="1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via backplane</a:t>
            </a:r>
            <a:endParaRPr lang="it-IT" sz="900" b="1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8" name="Line 4"/>
          <p:cNvSpPr>
            <a:spLocks noChangeShapeType="1"/>
          </p:cNvSpPr>
          <p:nvPr/>
        </p:nvSpPr>
        <p:spPr bwMode="auto">
          <a:xfrm flipH="1">
            <a:off x="7662862" y="3868737"/>
            <a:ext cx="355600" cy="13335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0" name="Text Box 5"/>
          <p:cNvSpPr txBox="1">
            <a:spLocks noChangeArrowheads="1"/>
          </p:cNvSpPr>
          <p:nvPr/>
        </p:nvSpPr>
        <p:spPr bwMode="auto">
          <a:xfrm>
            <a:off x="1395412" y="3902888"/>
            <a:ext cx="800100" cy="276999"/>
          </a:xfrm>
          <a:prstGeom prst="rect">
            <a:avLst/>
          </a:prstGeom>
          <a:solidFill>
            <a:srgbClr val="FFFFFF">
              <a:alpha val="69804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MDR in</a:t>
            </a:r>
            <a:endParaRPr lang="it-IT" sz="1200" dirty="0">
              <a:latin typeface="Arial Rounded MT Bold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V="1">
            <a:off x="1795462" y="3312659"/>
            <a:ext cx="565150" cy="600528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3" name="Line 4"/>
          <p:cNvSpPr>
            <a:spLocks noChangeShapeType="1"/>
          </p:cNvSpPr>
          <p:nvPr/>
        </p:nvSpPr>
        <p:spPr bwMode="auto">
          <a:xfrm>
            <a:off x="1795462" y="4179887"/>
            <a:ext cx="565150" cy="676474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66" name="Line 4"/>
          <p:cNvSpPr>
            <a:spLocks noChangeShapeType="1"/>
          </p:cNvSpPr>
          <p:nvPr/>
        </p:nvSpPr>
        <p:spPr bwMode="auto">
          <a:xfrm flipH="1" flipV="1">
            <a:off x="7085012" y="5024437"/>
            <a:ext cx="933450" cy="48895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4" name="Line 10"/>
          <p:cNvSpPr>
            <a:spLocks noChangeShapeType="1"/>
          </p:cNvSpPr>
          <p:nvPr/>
        </p:nvSpPr>
        <p:spPr bwMode="auto">
          <a:xfrm flipH="1">
            <a:off x="6196012" y="1690687"/>
            <a:ext cx="666750" cy="66675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5" name="Text Box 11"/>
          <p:cNvSpPr txBox="1">
            <a:spLocks noChangeArrowheads="1"/>
          </p:cNvSpPr>
          <p:nvPr/>
        </p:nvSpPr>
        <p:spPr bwMode="auto">
          <a:xfrm>
            <a:off x="6862762" y="1268865"/>
            <a:ext cx="1511300" cy="41549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Aharoni" pitchFamily="2" charset="-79"/>
              </a:rPr>
              <a:t>Power (3.3V</a:t>
            </a:r>
            <a:r>
              <a:rPr lang="it-IT" sz="1200" dirty="0">
                <a:latin typeface="Arial Rounded MT Bold" pitchFamily="34" charset="0"/>
                <a:ea typeface="Verdana" pitchFamily="34" charset="0"/>
                <a:cs typeface="Aharoni" pitchFamily="2" charset="-79"/>
              </a:rPr>
              <a:t>, </a:t>
            </a: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Aharoni" pitchFamily="2" charset="-79"/>
              </a:rPr>
              <a:t>2.0V) </a:t>
            </a:r>
            <a:r>
              <a:rPr lang="it-IT" sz="9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via screw header</a:t>
            </a:r>
            <a:endParaRPr lang="it-IT" sz="900" b="1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7" name="Text Box 5"/>
          <p:cNvSpPr txBox="1">
            <a:spLocks noChangeArrowheads="1"/>
          </p:cNvSpPr>
          <p:nvPr/>
        </p:nvSpPr>
        <p:spPr bwMode="auto">
          <a:xfrm>
            <a:off x="7974012" y="2801937"/>
            <a:ext cx="1022350" cy="415498"/>
          </a:xfrm>
          <a:prstGeom prst="rect">
            <a:avLst/>
          </a:prstGeom>
          <a:solidFill>
            <a:srgbClr val="FFFFFF">
              <a:alpha val="69804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SNAP12 TX </a:t>
            </a:r>
            <a:r>
              <a:rPr lang="it-IT" sz="900" b="1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(not connected)</a:t>
            </a:r>
            <a:endParaRPr lang="it-IT" sz="900" b="1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0" name="Straight Arrow Connector 79"/>
          <p:cNvCxnSpPr>
            <a:stCxn id="77" idx="1"/>
          </p:cNvCxnSpPr>
          <p:nvPr/>
        </p:nvCxnSpPr>
        <p:spPr bwMode="auto">
          <a:xfrm rot="10800000" flipV="1">
            <a:off x="7173912" y="3009686"/>
            <a:ext cx="800100" cy="41455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grpSp>
        <p:nvGrpSpPr>
          <p:cNvPr id="6" name="Group 105"/>
          <p:cNvGrpSpPr/>
          <p:nvPr/>
        </p:nvGrpSpPr>
        <p:grpSpPr>
          <a:xfrm>
            <a:off x="2906712" y="2179637"/>
            <a:ext cx="1289050" cy="3361073"/>
            <a:chOff x="2906712" y="2357437"/>
            <a:chExt cx="1289050" cy="3361073"/>
          </a:xfrm>
        </p:grpSpPr>
        <p:cxnSp>
          <p:nvCxnSpPr>
            <p:cNvPr id="89" name="Straight Arrow Connector 88"/>
            <p:cNvCxnSpPr/>
            <p:nvPr/>
          </p:nvCxnSpPr>
          <p:spPr bwMode="auto">
            <a:xfrm>
              <a:off x="3573462" y="3424237"/>
              <a:ext cx="622300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9" name="Straight Arrow Connector 98"/>
            <p:cNvCxnSpPr/>
            <p:nvPr/>
          </p:nvCxnSpPr>
          <p:spPr bwMode="auto">
            <a:xfrm>
              <a:off x="3573462" y="5113337"/>
              <a:ext cx="622300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grpSp>
          <p:nvGrpSpPr>
            <p:cNvPr id="7" name="Group 99"/>
            <p:cNvGrpSpPr/>
            <p:nvPr/>
          </p:nvGrpSpPr>
          <p:grpSpPr>
            <a:xfrm>
              <a:off x="3201987" y="2357437"/>
              <a:ext cx="904875" cy="3361073"/>
              <a:chOff x="1557337" y="1557337"/>
              <a:chExt cx="904875" cy="3361073"/>
            </a:xfrm>
          </p:grpSpPr>
          <p:sp>
            <p:nvSpPr>
              <p:cNvPr id="111635" name="AutoShape 19"/>
              <p:cNvSpPr>
                <a:spLocks noChangeArrowheads="1"/>
              </p:cNvSpPr>
              <p:nvPr/>
            </p:nvSpPr>
            <p:spPr bwMode="auto">
              <a:xfrm>
                <a:off x="1557337" y="1887423"/>
                <a:ext cx="352425" cy="3030987"/>
              </a:xfrm>
              <a:prstGeom prst="roundRect">
                <a:avLst>
                  <a:gd name="adj" fmla="val 16667"/>
                </a:avLst>
              </a:prstGeom>
              <a:solidFill>
                <a:srgbClr val="FF6600">
                  <a:alpha val="20000"/>
                </a:srgbClr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  <a:effectLst>
                <a:prstShdw prst="shdw17" dist="17961" dir="2700000">
                  <a:srgbClr val="000000"/>
                </a:prst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1634" name="AutoShape 18"/>
              <p:cNvSpPr>
                <a:spLocks noChangeArrowheads="1"/>
              </p:cNvSpPr>
              <p:nvPr/>
            </p:nvSpPr>
            <p:spPr bwMode="auto">
              <a:xfrm>
                <a:off x="1773237" y="1557337"/>
                <a:ext cx="688975" cy="471727"/>
              </a:xfrm>
              <a:prstGeom prst="roundRect">
                <a:avLst>
                  <a:gd name="adj" fmla="val 20801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1" i="0" u="none" strike="noStrike" cap="none" normalizeH="0" baseline="0" dirty="0" smtClean="0">
                    <a:ln>
                      <a:noFill/>
                    </a:ln>
                    <a:solidFill>
                      <a:srgbClr val="6C0000"/>
                    </a:solidFill>
                    <a:effectLst/>
                    <a:latin typeface="Comic Sans MS" pitchFamily="66" charset="0"/>
                    <a:ea typeface="Verdana" pitchFamily="34" charset="0"/>
                    <a:cs typeface="Verdana" pitchFamily="34" charset="0"/>
                  </a:rPr>
                  <a:t>conn’s for routing card</a:t>
                </a:r>
              </a:p>
            </p:txBody>
          </p:sp>
          <p:sp>
            <p:nvSpPr>
              <p:cNvPr id="111622" name="AutoShape 6"/>
              <p:cNvSpPr>
                <a:spLocks noChangeArrowheads="1"/>
              </p:cNvSpPr>
              <p:nvPr/>
            </p:nvSpPr>
            <p:spPr bwMode="auto">
              <a:xfrm>
                <a:off x="1624647" y="2407402"/>
                <a:ext cx="178435" cy="156184"/>
              </a:xfrm>
              <a:prstGeom prst="roundRect">
                <a:avLst>
                  <a:gd name="adj" fmla="val 20801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000000"/>
                </a:prstShdw>
              </a:effec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J5</a:t>
                </a:r>
                <a:endParaRPr kumimoji="0" lang="it-IT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11621" name="AutoShape 5"/>
              <p:cNvSpPr>
                <a:spLocks noChangeArrowheads="1"/>
              </p:cNvSpPr>
              <p:nvPr/>
            </p:nvSpPr>
            <p:spPr bwMode="auto">
              <a:xfrm>
                <a:off x="1632267" y="3413075"/>
                <a:ext cx="178435" cy="156184"/>
              </a:xfrm>
              <a:prstGeom prst="roundRect">
                <a:avLst>
                  <a:gd name="adj" fmla="val 20801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000000"/>
                </a:prstShdw>
              </a:effec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J6</a:t>
                </a:r>
                <a:endParaRPr kumimoji="0" lang="it-IT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11620" name="AutoShape 4"/>
              <p:cNvSpPr>
                <a:spLocks noChangeArrowheads="1"/>
              </p:cNvSpPr>
              <p:nvPr/>
            </p:nvSpPr>
            <p:spPr bwMode="auto">
              <a:xfrm>
                <a:off x="1632267" y="4312086"/>
                <a:ext cx="178435" cy="156184"/>
              </a:xfrm>
              <a:prstGeom prst="roundRect">
                <a:avLst>
                  <a:gd name="adj" fmla="val 20801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000000"/>
                </a:prstShdw>
              </a:effec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J7</a:t>
                </a:r>
                <a:endParaRPr kumimoji="0" lang="it-IT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84" name="Straight Arrow Connector 83"/>
            <p:cNvCxnSpPr/>
            <p:nvPr/>
          </p:nvCxnSpPr>
          <p:spPr bwMode="auto">
            <a:xfrm>
              <a:off x="2906712" y="3424237"/>
              <a:ext cx="311150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5" name="Straight Arrow Connector 84"/>
            <p:cNvCxnSpPr/>
            <p:nvPr/>
          </p:nvCxnSpPr>
          <p:spPr bwMode="auto">
            <a:xfrm>
              <a:off x="2906712" y="5111749"/>
              <a:ext cx="311150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6" name="Straight Arrow Connector 85"/>
            <p:cNvCxnSpPr/>
            <p:nvPr/>
          </p:nvCxnSpPr>
          <p:spPr bwMode="auto">
            <a:xfrm flipV="1">
              <a:off x="3573462" y="2935287"/>
              <a:ext cx="488950" cy="48736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2" name="Straight Arrow Connector 91"/>
            <p:cNvCxnSpPr/>
            <p:nvPr/>
          </p:nvCxnSpPr>
          <p:spPr bwMode="auto">
            <a:xfrm rot="16200000" flipH="1">
              <a:off x="3573462" y="3424237"/>
              <a:ext cx="488950" cy="48895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8" name="Straight Arrow Connector 97"/>
            <p:cNvCxnSpPr/>
            <p:nvPr/>
          </p:nvCxnSpPr>
          <p:spPr bwMode="auto">
            <a:xfrm flipV="1">
              <a:off x="3573462" y="4624387"/>
              <a:ext cx="488950" cy="48736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00" name="Straight Arrow Connector 99"/>
            <p:cNvCxnSpPr/>
            <p:nvPr/>
          </p:nvCxnSpPr>
          <p:spPr bwMode="auto">
            <a:xfrm rot="16200000" flipH="1">
              <a:off x="3573462" y="5113337"/>
              <a:ext cx="488950" cy="48895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grpSp>
        <p:nvGrpSpPr>
          <p:cNvPr id="83" name="Group 82"/>
          <p:cNvGrpSpPr/>
          <p:nvPr/>
        </p:nvGrpSpPr>
        <p:grpSpPr>
          <a:xfrm>
            <a:off x="2595562" y="1868487"/>
            <a:ext cx="1155700" cy="3733800"/>
            <a:chOff x="2595562" y="2046287"/>
            <a:chExt cx="1155700" cy="3733800"/>
          </a:xfrm>
        </p:grpSpPr>
        <p:sp>
          <p:nvSpPr>
            <p:cNvPr id="81" name="Rectangle 80"/>
            <p:cNvSpPr/>
            <p:nvPr/>
          </p:nvSpPr>
          <p:spPr bwMode="auto">
            <a:xfrm>
              <a:off x="2595562" y="2046287"/>
              <a:ext cx="1155700" cy="3733800"/>
            </a:xfrm>
            <a:prstGeom prst="rect">
              <a:avLst/>
            </a:prstGeom>
            <a:solidFill>
              <a:srgbClr val="BBE0E3">
                <a:alpha val="50196"/>
              </a:srgbClr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595562" y="2846387"/>
              <a:ext cx="222250" cy="2711450"/>
            </a:xfrm>
            <a:prstGeom prst="rect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7" name="Text Box 5"/>
          <p:cNvSpPr txBox="1">
            <a:spLocks noChangeArrowheads="1"/>
          </p:cNvSpPr>
          <p:nvPr/>
        </p:nvSpPr>
        <p:spPr bwMode="auto">
          <a:xfrm>
            <a:off x="8018462" y="3697684"/>
            <a:ext cx="1111250" cy="615553"/>
          </a:xfrm>
          <a:prstGeom prst="rect">
            <a:avLst/>
          </a:prstGeom>
          <a:solidFill>
            <a:srgbClr val="FFFFFF">
              <a:alpha val="80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ck</a:t>
            </a:r>
            <a:r>
              <a:rPr lang="it-IT" sz="1200" dirty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, sync, </a:t>
            </a:r>
            <a: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  <a:t>test i2c, spi </a:t>
            </a:r>
            <a:br>
              <a:rPr lang="it-IT" sz="1200" dirty="0" smtClean="0">
                <a:latin typeface="Arial Rounded MT Bold" pitchFamily="34" charset="0"/>
                <a:ea typeface="Verdana" pitchFamily="34" charset="0"/>
                <a:cs typeface="Verdana" pitchFamily="34" charset="0"/>
              </a:rPr>
            </a:br>
            <a:r>
              <a:rPr lang="it-IT" sz="900" b="1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via mini-HDMI</a:t>
            </a:r>
            <a:endParaRPr lang="it-IT" sz="900" b="1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routing card.png"/>
          <p:cNvPicPr>
            <a:picLocks noChangeAspect="1"/>
          </p:cNvPicPr>
          <p:nvPr/>
        </p:nvPicPr>
        <p:blipFill>
          <a:blip r:embed="rId3" cstate="print">
            <a:lum bright="15000" contrast="10000"/>
          </a:blip>
          <a:srcRect l="2439" t="64783" r="2831" b="7824"/>
          <a:stretch>
            <a:fillRect/>
          </a:stretch>
        </p:blipFill>
        <p:spPr>
          <a:xfrm>
            <a:off x="520700" y="4283805"/>
            <a:ext cx="3452812" cy="4524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Routing cards (dual-core and segment setups)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Rectangle 68"/>
          <p:cNvSpPr>
            <a:spLocks noChangeArrowheads="1"/>
          </p:cNvSpPr>
          <p:nvPr/>
        </p:nvSpPr>
        <p:spPr bwMode="auto">
          <a:xfrm>
            <a:off x="817561" y="3600315"/>
            <a:ext cx="2800350" cy="4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omic Sans MS" pitchFamily="66" charset="0"/>
              </a:rPr>
              <a:t>Routing card for dual-core setup (type A)</a:t>
            </a:r>
            <a:endParaRPr lang="en-US" sz="1200" dirty="0">
              <a:latin typeface="Comic Sans MS" pitchFamily="66" charset="0"/>
            </a:endParaRPr>
          </a:p>
        </p:txBody>
      </p:sp>
      <p:pic>
        <p:nvPicPr>
          <p:cNvPr id="16" name="Picture 15" descr="routing card.png"/>
          <p:cNvPicPr>
            <a:picLocks noChangeAspect="1"/>
          </p:cNvPicPr>
          <p:nvPr/>
        </p:nvPicPr>
        <p:blipFill>
          <a:blip r:embed="rId3" cstate="print">
            <a:lum bright="15000" contrast="10000"/>
          </a:blip>
          <a:srcRect l="2831" t="12223" r="2439" b="53463"/>
          <a:stretch>
            <a:fillRect/>
          </a:stretch>
        </p:blipFill>
        <p:spPr>
          <a:xfrm>
            <a:off x="520699" y="3024187"/>
            <a:ext cx="3452813" cy="5667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8963" name="Picture 3" descr="DSC00284"/>
          <p:cNvPicPr>
            <a:picLocks noChangeAspect="1" noChangeArrowheads="1"/>
          </p:cNvPicPr>
          <p:nvPr/>
        </p:nvPicPr>
        <p:blipFill>
          <a:blip r:embed="rId4" cstate="print">
            <a:lum bright="18000" contrast="20000"/>
          </a:blip>
          <a:srcRect l="5038" t="4651" r="5038" b="4872"/>
          <a:stretch>
            <a:fillRect/>
          </a:stretch>
        </p:blipFill>
        <p:spPr bwMode="auto">
          <a:xfrm>
            <a:off x="4506912" y="1957387"/>
            <a:ext cx="4845050" cy="365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Rectangle 68"/>
          <p:cNvSpPr>
            <a:spLocks noChangeArrowheads="1"/>
          </p:cNvSpPr>
          <p:nvPr/>
        </p:nvSpPr>
        <p:spPr bwMode="auto">
          <a:xfrm>
            <a:off x="831850" y="4756015"/>
            <a:ext cx="2800350" cy="4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omic Sans MS" pitchFamily="66" charset="0"/>
              </a:rPr>
              <a:t>Routing card for segment setup (type B)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3929062" y="3307251"/>
            <a:ext cx="2238999" cy="872636"/>
          </a:xfrm>
          <a:custGeom>
            <a:avLst/>
            <a:gdLst>
              <a:gd name="connsiteX0" fmla="*/ 0 w 2238999"/>
              <a:gd name="connsiteY0" fmla="*/ 0 h 683664"/>
              <a:gd name="connsiteX1" fmla="*/ 649481 w 2238999"/>
              <a:gd name="connsiteY1" fmla="*/ 0 h 683664"/>
              <a:gd name="connsiteX2" fmla="*/ 2238999 w 2238999"/>
              <a:gd name="connsiteY2" fmla="*/ 683664 h 683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38999" h="683664">
                <a:moveTo>
                  <a:pt x="0" y="0"/>
                </a:moveTo>
                <a:lnTo>
                  <a:pt x="649481" y="0"/>
                </a:lnTo>
                <a:lnTo>
                  <a:pt x="2238999" y="683664"/>
                </a:lnTo>
              </a:path>
            </a:pathLst>
          </a:cu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68"/>
          <p:cNvSpPr>
            <a:spLocks noChangeArrowheads="1"/>
          </p:cNvSpPr>
          <p:nvPr/>
        </p:nvSpPr>
        <p:spPr bwMode="auto">
          <a:xfrm>
            <a:off x="785991" y="1423987"/>
            <a:ext cx="2755900" cy="75602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82945" tIns="72000" rIns="82945" bIns="72000">
            <a:spAutoFit/>
          </a:bodyPr>
          <a:lstStyle/>
          <a:p>
            <a:pPr defTabSz="914400">
              <a:lnSpc>
                <a:spcPct val="150000"/>
              </a:lnSpc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400" dirty="0" smtClean="0">
                <a:latin typeface="Comic Sans MS" pitchFamily="66" charset="0"/>
              </a:rPr>
              <a:t> Delivered in December 2013</a:t>
            </a:r>
          </a:p>
          <a:p>
            <a:pPr defTabSz="914400">
              <a:lnSpc>
                <a:spcPct val="150000"/>
              </a:lnSpc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400" dirty="0" smtClean="0">
                <a:latin typeface="Comic Sans MS" pitchFamily="66" charset="0"/>
              </a:rPr>
              <a:t> Tested in January 2014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44" name="Rectangle 68"/>
          <p:cNvSpPr>
            <a:spLocks noChangeArrowheads="1"/>
          </p:cNvSpPr>
          <p:nvPr/>
        </p:nvSpPr>
        <p:spPr bwMode="auto">
          <a:xfrm>
            <a:off x="550862" y="6516815"/>
            <a:ext cx="8801100" cy="57629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82945" tIns="72000" rIns="82945" bIns="72000">
            <a:spAutoFit/>
          </a:bodyPr>
          <a:lstStyle/>
          <a:p>
            <a:pPr algn="just" defTabSz="914400">
              <a:tabLst>
                <a:tab pos="655638" algn="l"/>
                <a:tab pos="1312863" algn="l"/>
              </a:tabLst>
            </a:pPr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Type-B routing card turns the core digitizer into a fully functional segment digitizer. So any stocked core-digitizer card may be used as a spare either for core or segments</a:t>
            </a:r>
            <a:endParaRPr lang="en-US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Up-Down Arrow 10"/>
          <p:cNvSpPr/>
          <p:nvPr/>
        </p:nvSpPr>
        <p:spPr bwMode="auto">
          <a:xfrm>
            <a:off x="2062162" y="2357437"/>
            <a:ext cx="222250" cy="444500"/>
          </a:xfrm>
          <a:prstGeom prst="upDownArrow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Trigger signal for ancillaries (core digitizer only)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7938" name="Picture 2" descr="DSC00285"/>
          <p:cNvPicPr>
            <a:picLocks noChangeAspect="1" noChangeArrowheads="1"/>
          </p:cNvPicPr>
          <p:nvPr/>
        </p:nvPicPr>
        <p:blipFill>
          <a:blip r:embed="rId3" cstate="print">
            <a:lum bright="18000" contrast="20000"/>
          </a:blip>
          <a:srcRect l="6256" t="13914" r="6090" b="16461"/>
          <a:stretch>
            <a:fillRect/>
          </a:stretch>
        </p:blipFill>
        <p:spPr bwMode="auto">
          <a:xfrm>
            <a:off x="1740003" y="846137"/>
            <a:ext cx="48085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trigger_signal_500keV_100pF.bmp"/>
          <p:cNvPicPr>
            <a:picLocks noChangeAspect="1"/>
          </p:cNvPicPr>
          <p:nvPr/>
        </p:nvPicPr>
        <p:blipFill>
          <a:blip r:embed="rId4" cstate="print">
            <a:lum bright="20000"/>
          </a:blip>
          <a:stretch>
            <a:fillRect/>
          </a:stretch>
        </p:blipFill>
        <p:spPr>
          <a:xfrm>
            <a:off x="5218112" y="3068637"/>
            <a:ext cx="3200400" cy="2400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Arrow Connector 10"/>
          <p:cNvCxnSpPr/>
          <p:nvPr/>
        </p:nvCxnSpPr>
        <p:spPr bwMode="auto">
          <a:xfrm>
            <a:off x="4195762" y="2579687"/>
            <a:ext cx="2578100" cy="13335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484562" y="3379787"/>
            <a:ext cx="3289300" cy="12001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7167188" y="3831011"/>
            <a:ext cx="266700" cy="15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23" name="Rectangle 68"/>
          <p:cNvSpPr>
            <a:spLocks noChangeArrowheads="1"/>
          </p:cNvSpPr>
          <p:nvPr/>
        </p:nvSpPr>
        <p:spPr bwMode="auto">
          <a:xfrm>
            <a:off x="7023310" y="3586643"/>
            <a:ext cx="577850" cy="23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000" dirty="0" smtClean="0">
                <a:solidFill>
                  <a:schemeClr val="bg1"/>
                </a:solidFill>
                <a:latin typeface="Comic Sans MS" pitchFamily="66" charset="0"/>
              </a:rPr>
              <a:t>5 us</a:t>
            </a:r>
            <a:endParaRPr lang="en-US" sz="1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5" name="Straight Arrow Connector 24"/>
          <p:cNvCxnSpPr>
            <a:endCxn id="26" idx="0"/>
          </p:cNvCxnSpPr>
          <p:nvPr/>
        </p:nvCxnSpPr>
        <p:spPr bwMode="auto">
          <a:xfrm rot="5400000">
            <a:off x="2039937" y="2779712"/>
            <a:ext cx="1333500" cy="102235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663300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26" name="Rectangle 68"/>
          <p:cNvSpPr>
            <a:spLocks noChangeArrowheads="1"/>
          </p:cNvSpPr>
          <p:nvPr/>
        </p:nvSpPr>
        <p:spPr bwMode="auto">
          <a:xfrm>
            <a:off x="1173162" y="3957637"/>
            <a:ext cx="2044700" cy="637754"/>
          </a:xfrm>
          <a:prstGeom prst="rect">
            <a:avLst/>
          </a:prstGeom>
          <a:solidFill>
            <a:schemeClr val="bg1"/>
          </a:solidFill>
          <a:ln w="19050">
            <a:solidFill>
              <a:srgbClr val="663300"/>
            </a:solidFill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omic Sans MS" pitchFamily="66" charset="0"/>
              </a:rPr>
              <a:t>Low-Level Discriminator manual adjustment</a:t>
            </a:r>
          </a:p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omic Sans MS" pitchFamily="66" charset="0"/>
              </a:rPr>
              <a:t>(from slow control also)</a:t>
            </a:r>
            <a:endParaRPr lang="en-US" sz="1200" dirty="0">
              <a:latin typeface="Comic Sans MS" pitchFamily="66" charset="0"/>
            </a:endParaRPr>
          </a:p>
        </p:txBody>
      </p:sp>
      <p:pic>
        <p:nvPicPr>
          <p:cNvPr id="27" name="Picture 26" descr="trigger_signal_500keV_100pF_50kHz_bis.bmp"/>
          <p:cNvPicPr>
            <a:picLocks noChangeAspect="1"/>
          </p:cNvPicPr>
          <p:nvPr/>
        </p:nvPicPr>
        <p:blipFill>
          <a:blip r:embed="rId5" cstate="print">
            <a:lum bright="20000"/>
          </a:blip>
          <a:srcRect b="5436"/>
          <a:stretch>
            <a:fillRect/>
          </a:stretch>
        </p:blipFill>
        <p:spPr>
          <a:xfrm>
            <a:off x="2106612" y="5291137"/>
            <a:ext cx="2381675" cy="1689152"/>
          </a:xfrm>
          <a:prstGeom prst="rect">
            <a:avLst/>
          </a:prstGeom>
        </p:spPr>
      </p:pic>
      <p:sp>
        <p:nvSpPr>
          <p:cNvPr id="29" name="Down Arrow 28"/>
          <p:cNvSpPr/>
          <p:nvPr/>
        </p:nvSpPr>
        <p:spPr bwMode="auto">
          <a:xfrm rot="3146865">
            <a:off x="4684427" y="5007856"/>
            <a:ext cx="311150" cy="488950"/>
          </a:xfrm>
          <a:prstGeom prst="downArrow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68"/>
          <p:cNvSpPr>
            <a:spLocks noChangeArrowheads="1"/>
          </p:cNvSpPr>
          <p:nvPr/>
        </p:nvSpPr>
        <p:spPr bwMode="auto">
          <a:xfrm rot="1558082">
            <a:off x="4047125" y="2859641"/>
            <a:ext cx="1333500" cy="23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000" dirty="0" smtClean="0">
                <a:latin typeface="Comic Sans MS" pitchFamily="66" charset="0"/>
              </a:rPr>
              <a:t>Analog fast signal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33" name="Rectangle 68"/>
          <p:cNvSpPr>
            <a:spLocks noChangeArrowheads="1"/>
          </p:cNvSpPr>
          <p:nvPr/>
        </p:nvSpPr>
        <p:spPr bwMode="auto">
          <a:xfrm rot="1170976">
            <a:off x="3946418" y="3799107"/>
            <a:ext cx="1333500" cy="39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000" dirty="0" smtClean="0">
                <a:latin typeface="Comic Sans MS" pitchFamily="66" charset="0"/>
              </a:rPr>
              <a:t>Digital signal (LVDS)</a:t>
            </a:r>
            <a:endParaRPr lang="en-US" sz="1000" dirty="0">
              <a:latin typeface="Comic Sans MS" pitchFamily="66" charset="0"/>
            </a:endParaRPr>
          </a:p>
        </p:txBody>
      </p:sp>
      <p:pic>
        <p:nvPicPr>
          <p:cNvPr id="17" name="Picture 16" descr="trigger_signal_500keV.bmp"/>
          <p:cNvPicPr>
            <a:picLocks noChangeAspect="1"/>
          </p:cNvPicPr>
          <p:nvPr/>
        </p:nvPicPr>
        <p:blipFill>
          <a:blip r:embed="rId6" cstate="print">
            <a:lum bright="20000"/>
          </a:blip>
          <a:stretch>
            <a:fillRect/>
          </a:stretch>
        </p:blipFill>
        <p:spPr>
          <a:xfrm>
            <a:off x="7307262" y="712787"/>
            <a:ext cx="2311400" cy="1733550"/>
          </a:xfrm>
          <a:prstGeom prst="rect">
            <a:avLst/>
          </a:prstGeom>
        </p:spPr>
      </p:pic>
      <p:sp>
        <p:nvSpPr>
          <p:cNvPr id="19" name="Down Arrow 18"/>
          <p:cNvSpPr/>
          <p:nvPr/>
        </p:nvSpPr>
        <p:spPr bwMode="auto">
          <a:xfrm rot="3146865" flipH="1" flipV="1">
            <a:off x="7440897" y="2563104"/>
            <a:ext cx="311150" cy="488950"/>
          </a:xfrm>
          <a:prstGeom prst="downArrow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mtClean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3546118" y="6387643"/>
            <a:ext cx="223315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24" name="Rectangle 68"/>
          <p:cNvSpPr>
            <a:spLocks noChangeArrowheads="1"/>
          </p:cNvSpPr>
          <p:nvPr/>
        </p:nvSpPr>
        <p:spPr bwMode="auto">
          <a:xfrm>
            <a:off x="3385795" y="6392520"/>
            <a:ext cx="577850" cy="23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000" dirty="0" smtClean="0">
                <a:solidFill>
                  <a:schemeClr val="bg1"/>
                </a:solidFill>
                <a:latin typeface="Comic Sans MS" pitchFamily="66" charset="0"/>
              </a:rPr>
              <a:t>20 us</a:t>
            </a:r>
            <a:endParaRPr lang="en-US" sz="1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7573962" y="5335587"/>
            <a:ext cx="2089150" cy="311150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sz="1100" dirty="0" smtClean="0">
                <a:latin typeface="Comic Sans MS" pitchFamily="66" charset="0"/>
              </a:rPr>
              <a:t>Single 500keV trigger pulse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7885112" y="2312987"/>
            <a:ext cx="1955800" cy="533400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sz="1100" dirty="0" smtClean="0">
                <a:latin typeface="Comic Sans MS" pitchFamily="66" charset="0"/>
              </a:rPr>
              <a:t>Optionally </a:t>
            </a:r>
            <a:r>
              <a:rPr lang="en-US" sz="1100" dirty="0" err="1" smtClean="0">
                <a:latin typeface="Comic Sans MS" pitchFamily="66" charset="0"/>
              </a:rPr>
              <a:t>unipolar</a:t>
            </a:r>
            <a:r>
              <a:rPr lang="en-US" sz="1100" dirty="0" smtClean="0">
                <a:latin typeface="Comic Sans MS" pitchFamily="66" charset="0"/>
              </a:rPr>
              <a:t> (but BL is less stable @ high rate)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7912630" y="1388043"/>
            <a:ext cx="210373" cy="4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38" name="Rectangle 68"/>
          <p:cNvSpPr>
            <a:spLocks noChangeArrowheads="1"/>
          </p:cNvSpPr>
          <p:nvPr/>
        </p:nvSpPr>
        <p:spPr bwMode="auto">
          <a:xfrm>
            <a:off x="7729186" y="1135413"/>
            <a:ext cx="577850" cy="23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914400">
              <a:tabLst>
                <a:tab pos="655638" algn="l"/>
                <a:tab pos="1312863" algn="l"/>
              </a:tabLst>
            </a:pPr>
            <a:r>
              <a:rPr lang="en-US" sz="1000" dirty="0" smtClean="0">
                <a:solidFill>
                  <a:schemeClr val="bg1"/>
                </a:solidFill>
                <a:latin typeface="Comic Sans MS" pitchFamily="66" charset="0"/>
              </a:rPr>
              <a:t>5 us</a:t>
            </a:r>
            <a:endParaRPr lang="en-US" sz="1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4062412" y="6802437"/>
            <a:ext cx="2222500" cy="311150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sz="1100" dirty="0" smtClean="0">
                <a:latin typeface="Comic Sans MS" pitchFamily="66" charset="0"/>
              </a:rPr>
              <a:t>Trigger signals @ 50 </a:t>
            </a:r>
            <a:r>
              <a:rPr lang="en-US" sz="1100" dirty="0" err="1" smtClean="0">
                <a:latin typeface="Comic Sans MS" pitchFamily="66" charset="0"/>
              </a:rPr>
              <a:t>kcount</a:t>
            </a:r>
            <a:r>
              <a:rPr lang="en-US" sz="1100" dirty="0" smtClean="0">
                <a:latin typeface="Comic Sans MS" pitchFamily="66" charset="0"/>
              </a:rPr>
              <a:t>/s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Production of DIGI-OPT12 cards for AGATA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Rectangle 68"/>
          <p:cNvSpPr>
            <a:spLocks noChangeArrowheads="1"/>
          </p:cNvSpPr>
          <p:nvPr/>
        </p:nvSpPr>
        <p:spPr bwMode="auto">
          <a:xfrm>
            <a:off x="773112" y="1548392"/>
            <a:ext cx="8712200" cy="3407743"/>
          </a:xfrm>
          <a:prstGeom prst="rect">
            <a:avLst/>
          </a:prstGeom>
          <a:solidFill>
            <a:srgbClr val="CCFFCC"/>
          </a:solidFill>
          <a:ln w="12700">
            <a:noFill/>
            <a:miter lim="800000"/>
            <a:headEnd/>
            <a:tailEnd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tIns="41473" rIns="216000" bIns="41473">
            <a:spAutoFit/>
          </a:bodyPr>
          <a:lstStyle/>
          <a:p>
            <a:pPr marL="87313" indent="-87313" algn="just" defTabSz="914400">
              <a:tabLst>
                <a:tab pos="655638" algn="l"/>
                <a:tab pos="1312863" algn="l"/>
              </a:tabLst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marL="4763" indent="-4763" algn="just" defTabSz="914400">
              <a:tabLst>
                <a:tab pos="655638" algn="l"/>
                <a:tab pos="1312863" algn="l"/>
              </a:tabLst>
            </a:pPr>
            <a:r>
              <a:rPr lang="en-US" b="1" dirty="0" smtClean="0">
                <a:solidFill>
                  <a:srgbClr val="663300"/>
                </a:solidFill>
                <a:latin typeface="Calibri" pitchFamily="34" charset="0"/>
                <a:cs typeface="Calibri" pitchFamily="34" charset="0"/>
              </a:rPr>
              <a:t>In June 2013 n. 57 “DIGI-OPT12 </a:t>
            </a:r>
            <a:r>
              <a:rPr lang="en-US" b="1" dirty="0" err="1" smtClean="0">
                <a:solidFill>
                  <a:srgbClr val="663300"/>
                </a:solidFill>
                <a:latin typeface="Calibri" pitchFamily="34" charset="0"/>
                <a:cs typeface="Calibri" pitchFamily="34" charset="0"/>
              </a:rPr>
              <a:t>ver</a:t>
            </a:r>
            <a:r>
              <a:rPr lang="en-US" b="1" dirty="0" smtClean="0">
                <a:solidFill>
                  <a:srgbClr val="663300"/>
                </a:solidFill>
                <a:latin typeface="Calibri" pitchFamily="34" charset="0"/>
                <a:cs typeface="Calibri" pitchFamily="34" charset="0"/>
              </a:rPr>
              <a:t> 3.6.1” cards have been assembled and delivered (684 ADC channels) for 14 segmented  germanium crystals of AGATA</a:t>
            </a:r>
          </a:p>
          <a:p>
            <a:pPr marL="87313" indent="-87313" defTabSz="914400">
              <a:tabLst>
                <a:tab pos="655638" algn="l"/>
                <a:tab pos="1312863" algn="l"/>
              </a:tabLst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42 cards of segment type</a:t>
            </a:r>
          </a:p>
          <a:p>
            <a:pPr marL="365125" indent="-4763" defTabSz="914400">
              <a:tabLst>
                <a:tab pos="655638" algn="l"/>
                <a:tab pos="1312863" algn="l"/>
              </a:tabLst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30 ordered by INFN Milano</a:t>
            </a:r>
          </a:p>
          <a:p>
            <a:pPr marL="365125" indent="-4763" defTabSz="914400">
              <a:tabLst>
                <a:tab pos="655638" algn="l"/>
                <a:tab pos="1312863" algn="l"/>
              </a:tabLst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12 ordered by IFIC Spain</a:t>
            </a:r>
          </a:p>
          <a:p>
            <a:pPr marL="365125" indent="-4763" defTabSz="914400">
              <a:tabLst>
                <a:tab pos="655638" algn="l"/>
                <a:tab pos="1312863" algn="l"/>
              </a:tabLst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15 cards of core type</a:t>
            </a:r>
          </a:p>
          <a:p>
            <a:pPr marL="365125" indent="-4763" defTabSz="914400">
              <a:tabLst>
                <a:tab pos="655638" algn="l"/>
                <a:tab pos="1312863" algn="l"/>
              </a:tabLst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11 ordered by INFN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Padova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(including 1 spare)</a:t>
            </a:r>
          </a:p>
          <a:p>
            <a:pPr marL="365125" indent="-4763" defTabSz="914400">
              <a:tabLst>
                <a:tab pos="655638" algn="l"/>
                <a:tab pos="1312863" algn="l"/>
              </a:tabLst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4 ordered by IFIC Spain</a:t>
            </a:r>
          </a:p>
          <a:p>
            <a:pPr marL="365125" indent="-4763" defTabSz="914400">
              <a:tabLst>
                <a:tab pos="655638" algn="l"/>
                <a:tab pos="1312863" algn="l"/>
              </a:tabLst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68"/>
          <p:cNvSpPr>
            <a:spLocks noChangeArrowheads="1"/>
          </p:cNvSpPr>
          <p:nvPr/>
        </p:nvSpPr>
        <p:spPr bwMode="auto">
          <a:xfrm>
            <a:off x="773112" y="5691187"/>
            <a:ext cx="8712200" cy="63784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lIns="216000" tIns="72000" rIns="216000" bIns="72000">
            <a:spAutoFit/>
          </a:bodyPr>
          <a:lstStyle/>
          <a:p>
            <a:pPr algn="just" defTabSz="914400">
              <a:tabLst>
                <a:tab pos="655638" algn="l"/>
                <a:tab pos="1312863" algn="l"/>
              </a:tabLs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testbench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for the acceptance of the realized cards has been developed and put into operation. The software part of the test system is open source (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Arduino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IDE, Processing IDE,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Scilab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en-US" sz="16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5" name="Picture 1" descr="DSC00292"/>
          <p:cNvPicPr>
            <a:picLocks noChangeAspect="1" noChangeArrowheads="1"/>
          </p:cNvPicPr>
          <p:nvPr/>
        </p:nvPicPr>
        <p:blipFill>
          <a:blip r:embed="rId2" cstate="print">
            <a:lum bright="6000" contrast="8000"/>
          </a:blip>
          <a:srcRect t="5412" b="8002"/>
          <a:stretch>
            <a:fillRect/>
          </a:stretch>
        </p:blipFill>
        <p:spPr bwMode="auto">
          <a:xfrm>
            <a:off x="1662112" y="1824037"/>
            <a:ext cx="5478463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Setup for testing the DIGI-OPT12 card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560077" y="3946751"/>
            <a:ext cx="1111250" cy="1566635"/>
          </a:xfrm>
          <a:custGeom>
            <a:avLst/>
            <a:gdLst>
              <a:gd name="connsiteX0" fmla="*/ 1088572 w 1088572"/>
              <a:gd name="connsiteY0" fmla="*/ 0 h 1567543"/>
              <a:gd name="connsiteX1" fmla="*/ 0 w 1088572"/>
              <a:gd name="connsiteY1" fmla="*/ 1567543 h 1567543"/>
              <a:gd name="connsiteX0" fmla="*/ 972231 w 972231"/>
              <a:gd name="connsiteY0" fmla="*/ 0 h 1600880"/>
              <a:gd name="connsiteX1" fmla="*/ 0 w 972231"/>
              <a:gd name="connsiteY1" fmla="*/ 1600880 h 160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2231" h="1600880">
                <a:moveTo>
                  <a:pt x="972231" y="0"/>
                </a:moveTo>
                <a:lnTo>
                  <a:pt x="0" y="1600880"/>
                </a:lnTo>
              </a:path>
            </a:pathLst>
          </a:cu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3" cstate="print"/>
          <a:srcRect l="22119" t="23698" r="17041" b="30729"/>
          <a:stretch>
            <a:fillRect/>
          </a:stretch>
        </p:blipFill>
        <p:spPr bwMode="auto">
          <a:xfrm>
            <a:off x="5989778" y="1000084"/>
            <a:ext cx="2311400" cy="1298539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2328862" y="1068387"/>
            <a:ext cx="22225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Differential analog test signal </a:t>
            </a:r>
            <a:r>
              <a:rPr lang="it-IT" sz="800" dirty="0" smtClean="0"/>
              <a:t>Tektronix AFG3022B</a:t>
            </a:r>
            <a:endParaRPr lang="it-IT" sz="800" dirty="0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 bwMode="auto">
          <a:xfrm rot="5400000">
            <a:off x="2995612" y="1690747"/>
            <a:ext cx="666750" cy="2222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50812" y="1557277"/>
            <a:ext cx="14224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Differential clock </a:t>
            </a:r>
            <a:r>
              <a:rPr lang="it-IT" sz="800" dirty="0" smtClean="0"/>
              <a:t>Tektronix AFG3252</a:t>
            </a:r>
            <a:endParaRPr lang="it-IT" sz="800" dirty="0"/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 bwMode="auto">
          <a:xfrm rot="16200000" flipH="1">
            <a:off x="862012" y="1957387"/>
            <a:ext cx="1422402" cy="142240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196012" y="623827"/>
            <a:ext cx="1927366" cy="4001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I2C/SPI protocol interface </a:t>
            </a:r>
            <a:r>
              <a:rPr lang="it-IT" sz="800" b="1" dirty="0" smtClean="0"/>
              <a:t>Arduino Uno</a:t>
            </a:r>
            <a:r>
              <a:rPr lang="it-IT" sz="800" dirty="0" smtClean="0"/>
              <a:t> + custom shield</a:t>
            </a:r>
            <a:endParaRPr lang="it-IT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3128962" y="7211452"/>
            <a:ext cx="168910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DIGI-OPT12 card</a:t>
            </a:r>
            <a:endParaRPr lang="it-IT" sz="1200" dirty="0"/>
          </a:p>
        </p:txBody>
      </p:sp>
      <p:sp>
        <p:nvSpPr>
          <p:cNvPr id="9" name="Freeform 8"/>
          <p:cNvSpPr/>
          <p:nvPr/>
        </p:nvSpPr>
        <p:spPr bwMode="auto">
          <a:xfrm>
            <a:off x="4844582" y="4017494"/>
            <a:ext cx="400050" cy="1477963"/>
          </a:xfrm>
          <a:custGeom>
            <a:avLst/>
            <a:gdLst>
              <a:gd name="connsiteX0" fmla="*/ 0 w 250371"/>
              <a:gd name="connsiteY0" fmla="*/ 0 h 1382486"/>
              <a:gd name="connsiteX1" fmla="*/ 250371 w 250371"/>
              <a:gd name="connsiteY1" fmla="*/ 1382486 h 1382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371" h="1382486">
                <a:moveTo>
                  <a:pt x="0" y="0"/>
                </a:moveTo>
                <a:lnTo>
                  <a:pt x="250371" y="1382486"/>
                </a:lnTo>
              </a:path>
            </a:pathLst>
          </a:cu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5381623" y="2329543"/>
            <a:ext cx="2959781" cy="1694316"/>
          </a:xfrm>
          <a:custGeom>
            <a:avLst/>
            <a:gdLst>
              <a:gd name="connsiteX0" fmla="*/ 0 w 1338943"/>
              <a:gd name="connsiteY0" fmla="*/ 1839686 h 1839686"/>
              <a:gd name="connsiteX1" fmla="*/ 1338943 w 1338943"/>
              <a:gd name="connsiteY1" fmla="*/ 0 h 1839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8943" h="1839686">
                <a:moveTo>
                  <a:pt x="0" y="1839686"/>
                </a:moveTo>
                <a:lnTo>
                  <a:pt x="1338943" y="0"/>
                </a:lnTo>
              </a:path>
            </a:pathLst>
          </a:cu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 flipH="1">
            <a:off x="4995862" y="979487"/>
            <a:ext cx="949466" cy="2844800"/>
          </a:xfrm>
          <a:custGeom>
            <a:avLst/>
            <a:gdLst>
              <a:gd name="connsiteX0" fmla="*/ 468085 w 468085"/>
              <a:gd name="connsiteY0" fmla="*/ 2013858 h 2013858"/>
              <a:gd name="connsiteX1" fmla="*/ 0 w 468085"/>
              <a:gd name="connsiteY1" fmla="*/ 0 h 201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8085" h="2013858">
                <a:moveTo>
                  <a:pt x="468085" y="2013858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84912" y="5680888"/>
            <a:ext cx="2578100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Laptop w USB link to Arduino </a:t>
            </a:r>
            <a:endParaRPr lang="it-IT" sz="1200" dirty="0"/>
          </a:p>
        </p:txBody>
      </p:sp>
      <p:sp>
        <p:nvSpPr>
          <p:cNvPr id="24" name="Left-Right Arrow 23"/>
          <p:cNvSpPr/>
          <p:nvPr/>
        </p:nvSpPr>
        <p:spPr bwMode="auto">
          <a:xfrm>
            <a:off x="5507816" y="1512887"/>
            <a:ext cx="465946" cy="266700"/>
          </a:xfrm>
          <a:prstGeom prst="left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Left-Right Arrow 24"/>
          <p:cNvSpPr/>
          <p:nvPr/>
        </p:nvSpPr>
        <p:spPr bwMode="auto">
          <a:xfrm>
            <a:off x="8352616" y="1512887"/>
            <a:ext cx="465946" cy="266700"/>
          </a:xfrm>
          <a:prstGeom prst="left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51412" y="1355566"/>
            <a:ext cx="666750" cy="24622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it-IT" sz="1000" b="1" dirty="0" smtClean="0"/>
              <a:t>I2C/SPI</a:t>
            </a:r>
            <a:endParaRPr lang="it-IT" sz="1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729662" y="1379537"/>
            <a:ext cx="533400" cy="24622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it-IT" sz="1000" b="1" dirty="0" smtClean="0"/>
              <a:t>USB</a:t>
            </a:r>
            <a:endParaRPr lang="it-IT" sz="1000" b="1" dirty="0"/>
          </a:p>
        </p:txBody>
      </p:sp>
      <p:cxnSp>
        <p:nvCxnSpPr>
          <p:cNvPr id="28" name="Straight Arrow Connector 27"/>
          <p:cNvCxnSpPr>
            <a:stCxn id="23" idx="0"/>
          </p:cNvCxnSpPr>
          <p:nvPr/>
        </p:nvCxnSpPr>
        <p:spPr bwMode="auto">
          <a:xfrm rot="16200000" flipV="1">
            <a:off x="6890139" y="4997065"/>
            <a:ext cx="611998" cy="75564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pic>
        <p:nvPicPr>
          <p:cNvPr id="29" name="Picture 1" descr="DSC00292"/>
          <p:cNvPicPr>
            <a:picLocks noChangeAspect="1" noChangeArrowheads="1"/>
          </p:cNvPicPr>
          <p:nvPr/>
        </p:nvPicPr>
        <p:blipFill>
          <a:blip r:embed="rId2" cstate="print">
            <a:lum bright="13000" contrast="11000"/>
          </a:blip>
          <a:srcRect l="35352" t="48743" r="41119" b="31195"/>
          <a:stretch>
            <a:fillRect/>
          </a:stretch>
        </p:blipFill>
        <p:spPr bwMode="auto">
          <a:xfrm>
            <a:off x="2586597" y="5522352"/>
            <a:ext cx="2642553" cy="16891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Map of DIGI-OPT12 devices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40296" name="Picture 8"/>
          <p:cNvPicPr>
            <a:picLocks noChangeAspect="1" noChangeArrowheads="1"/>
          </p:cNvPicPr>
          <p:nvPr/>
        </p:nvPicPr>
        <p:blipFill>
          <a:blip r:embed="rId3" cstate="print"/>
          <a:srcRect l="1148" r="8037"/>
          <a:stretch>
            <a:fillRect/>
          </a:stretch>
        </p:blipFill>
        <p:spPr bwMode="auto">
          <a:xfrm>
            <a:off x="58366" y="757237"/>
            <a:ext cx="5564221" cy="537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</p:pic>
      <p:pic>
        <p:nvPicPr>
          <p:cNvPr id="19" name="Picture 7" descr="http://i12.photobucket.com/albums/a239/TheBugMan/VPCZ1_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3812" y="3068636"/>
            <a:ext cx="1778000" cy="1778001"/>
          </a:xfrm>
          <a:prstGeom prst="rect">
            <a:avLst/>
          </a:prstGeom>
          <a:noFill/>
        </p:spPr>
      </p:pic>
      <p:sp>
        <p:nvSpPr>
          <p:cNvPr id="20" name="Left-Right Arrow 19"/>
          <p:cNvSpPr/>
          <p:nvPr/>
        </p:nvSpPr>
        <p:spPr bwMode="auto">
          <a:xfrm>
            <a:off x="5840412" y="4090987"/>
            <a:ext cx="465946" cy="266700"/>
          </a:xfrm>
          <a:prstGeom prst="leftRightArrow">
            <a:avLst/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0306" name="Picture 18"/>
          <p:cNvPicPr>
            <a:picLocks noChangeAspect="1" noChangeArrowheads="1"/>
          </p:cNvPicPr>
          <p:nvPr/>
        </p:nvPicPr>
        <p:blipFill>
          <a:blip r:embed="rId5" cstate="print"/>
          <a:srcRect l="524" t="4592" r="7689" b="4876"/>
          <a:stretch>
            <a:fillRect/>
          </a:stretch>
        </p:blipFill>
        <p:spPr bwMode="auto">
          <a:xfrm>
            <a:off x="5445664" y="5157787"/>
            <a:ext cx="452859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8"/>
          <p:cNvSpPr>
            <a:spLocks noChangeArrowheads="1"/>
          </p:cNvSpPr>
          <p:nvPr/>
        </p:nvSpPr>
        <p:spPr bwMode="auto">
          <a:xfrm>
            <a:off x="5973762" y="890587"/>
            <a:ext cx="3511550" cy="17457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2945" tIns="41473" rIns="82945" bIns="41473">
            <a:spAutoFit/>
          </a:bodyPr>
          <a:lstStyle/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SPI control of ADCs settings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I2C control of clock distribution settings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I2C analog MUX for time-calibration test pulse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I2C GPIO for range setting (7 and 21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MeV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I2C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digipots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for offset setting (on a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ch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by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ch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basis)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I2C temperature  meter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I2C volt-meter for PS check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I2C elapsed time meter (option)</a:t>
            </a:r>
          </a:p>
          <a:p>
            <a:pPr marL="87313" indent="-87313" defTabSz="914400">
              <a:buFont typeface="Arial" pitchFamily="34" charset="0"/>
              <a:buChar char="•"/>
              <a:tabLst>
                <a:tab pos="655638" algn="l"/>
                <a:tab pos="1312863" algn="l"/>
              </a:tabLst>
            </a:pPr>
            <a:r>
              <a:rPr lang="en-US" sz="1200" dirty="0" smtClean="0">
                <a:latin typeface="Calibri" pitchFamily="34" charset="0"/>
                <a:cs typeface="Calibri" pitchFamily="34" charset="0"/>
              </a:rPr>
              <a:t>and more …..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53"/>
          <p:cNvSpPr txBox="1">
            <a:spLocks noChangeArrowheads="1"/>
          </p:cNvSpPr>
          <p:nvPr/>
        </p:nvSpPr>
        <p:spPr bwMode="auto">
          <a:xfrm>
            <a:off x="0" y="-11113"/>
            <a:ext cx="10080625" cy="1123951"/>
          </a:xfrm>
          <a:prstGeom prst="rect">
            <a:avLst/>
          </a:prstGeom>
          <a:gradFill rotWithShape="1">
            <a:gsLst>
              <a:gs pos="0">
                <a:srgbClr val="3333CC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0892" tIns="118800" rIns="90892" bIns="720000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Setup for testing the DIGI-OPT12 card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9637" name="Picture 5" descr="https://dlnmh9ip6v2uc.cloudfront.net/images/products/9/9/5/0/09950-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72" t="14583" r="5972" b="16194"/>
          <a:stretch>
            <a:fillRect/>
          </a:stretch>
        </p:blipFill>
        <p:spPr bwMode="auto">
          <a:xfrm rot="585689">
            <a:off x="4329112" y="1752446"/>
            <a:ext cx="1511301" cy="1222780"/>
          </a:xfrm>
          <a:prstGeom prst="rect">
            <a:avLst/>
          </a:prstGeom>
          <a:noFill/>
        </p:spPr>
      </p:pic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3957637"/>
            <a:ext cx="1733549" cy="208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962" y="3957637"/>
            <a:ext cx="24447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9639" name="Picture 7" descr="http://i12.photobucket.com/albums/a239/TheBugMan/VPCZ1_0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162" y="312737"/>
            <a:ext cx="3200400" cy="3200401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3306762" y="2357437"/>
            <a:ext cx="1022350" cy="2222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 rot="20907613">
            <a:off x="2974592" y="2189878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800000"/>
                </a:solidFill>
              </a:rPr>
              <a:t>USB link</a:t>
            </a:r>
            <a:endParaRPr lang="it-IT" sz="1200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618773">
            <a:off x="4266484" y="2692238"/>
            <a:ext cx="2106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Arduino UNO</a:t>
            </a:r>
            <a:endParaRPr lang="it-IT" sz="1400" dirty="0"/>
          </a:p>
        </p:txBody>
      </p:sp>
      <p:sp>
        <p:nvSpPr>
          <p:cNvPr id="12" name="TextBox 11"/>
          <p:cNvSpPr txBox="1"/>
          <p:nvPr/>
        </p:nvSpPr>
        <p:spPr>
          <a:xfrm rot="21120781">
            <a:off x="1057772" y="3169199"/>
            <a:ext cx="2106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Notebook</a:t>
            </a:r>
            <a:endParaRPr lang="it-IT" sz="1200" dirty="0"/>
          </a:p>
        </p:txBody>
      </p:sp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8212" y="592136"/>
            <a:ext cx="4072468" cy="305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Parallelogram 17"/>
          <p:cNvSpPr/>
          <p:nvPr/>
        </p:nvSpPr>
        <p:spPr bwMode="auto">
          <a:xfrm rot="20499247" flipH="1">
            <a:off x="4685458" y="1212308"/>
            <a:ext cx="990168" cy="517417"/>
          </a:xfrm>
          <a:prstGeom prst="parallelogram">
            <a:avLst>
              <a:gd name="adj" fmla="val 15712"/>
            </a:avLst>
          </a:prstGeom>
          <a:solidFill>
            <a:srgbClr val="CCFFCC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618773">
            <a:off x="4767270" y="1202360"/>
            <a:ext cx="877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Custom  shield</a:t>
            </a:r>
            <a:endParaRPr lang="it-IT" sz="1400" dirty="0"/>
          </a:p>
        </p:txBody>
      </p:sp>
      <p:sp>
        <p:nvSpPr>
          <p:cNvPr id="20" name="Freeform 19"/>
          <p:cNvSpPr/>
          <p:nvPr/>
        </p:nvSpPr>
        <p:spPr bwMode="auto">
          <a:xfrm>
            <a:off x="5738454" y="1553412"/>
            <a:ext cx="0" cy="933451"/>
          </a:xfrm>
          <a:custGeom>
            <a:avLst/>
            <a:gdLst>
              <a:gd name="connsiteX0" fmla="*/ 0 w 26126"/>
              <a:gd name="connsiteY0" fmla="*/ 0 h 862148"/>
              <a:gd name="connsiteX1" fmla="*/ 26126 w 26126"/>
              <a:gd name="connsiteY1" fmla="*/ 862148 h 862148"/>
              <a:gd name="connsiteX0" fmla="*/ 11656 w 11656"/>
              <a:gd name="connsiteY0" fmla="*/ 0 h 885417"/>
              <a:gd name="connsiteX1" fmla="*/ 0 w 11656"/>
              <a:gd name="connsiteY1" fmla="*/ 885417 h 885417"/>
              <a:gd name="connsiteX0" fmla="*/ 0 w 0"/>
              <a:gd name="connsiteY0" fmla="*/ 0 h 933451"/>
              <a:gd name="connsiteX1" fmla="*/ 0 w 0"/>
              <a:gd name="connsiteY1" fmla="*/ 933451 h 93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33451">
                <a:moveTo>
                  <a:pt x="0" y="0"/>
                </a:moveTo>
                <a:lnTo>
                  <a:pt x="0" y="933451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 w="6350">
                <a:noFill/>
                <a:prstDash val="sysDash"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5236436" y="1735137"/>
            <a:ext cx="26126" cy="862148"/>
          </a:xfrm>
          <a:custGeom>
            <a:avLst/>
            <a:gdLst>
              <a:gd name="connsiteX0" fmla="*/ 0 w 26126"/>
              <a:gd name="connsiteY0" fmla="*/ 0 h 862148"/>
              <a:gd name="connsiteX1" fmla="*/ 26126 w 26126"/>
              <a:gd name="connsiteY1" fmla="*/ 862148 h 862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126" h="862148">
                <a:moveTo>
                  <a:pt x="0" y="0"/>
                </a:moveTo>
                <a:lnTo>
                  <a:pt x="26126" y="862148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 w="6350">
                <a:noFill/>
                <a:prstDash val="sysDash"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4777381" y="1682239"/>
            <a:ext cx="7836" cy="360381"/>
          </a:xfrm>
          <a:custGeom>
            <a:avLst/>
            <a:gdLst>
              <a:gd name="connsiteX0" fmla="*/ 0 w 26126"/>
              <a:gd name="connsiteY0" fmla="*/ 0 h 862148"/>
              <a:gd name="connsiteX1" fmla="*/ 26126 w 26126"/>
              <a:gd name="connsiteY1" fmla="*/ 862148 h 862148"/>
              <a:gd name="connsiteX0" fmla="*/ 7572 w 7572"/>
              <a:gd name="connsiteY0" fmla="*/ 0 h 964451"/>
              <a:gd name="connsiteX1" fmla="*/ 0 w 7572"/>
              <a:gd name="connsiteY1" fmla="*/ 964451 h 964451"/>
              <a:gd name="connsiteX0" fmla="*/ 7038 w 7038"/>
              <a:gd name="connsiteY0" fmla="*/ 0 h 13232"/>
              <a:gd name="connsiteX1" fmla="*/ 0 w 7038"/>
              <a:gd name="connsiteY1" fmla="*/ 13232 h 13232"/>
              <a:gd name="connsiteX0" fmla="*/ 0 w 8402"/>
              <a:gd name="connsiteY0" fmla="*/ 0 h 12460"/>
              <a:gd name="connsiteX1" fmla="*/ 8402 w 8402"/>
              <a:gd name="connsiteY1" fmla="*/ 12460 h 1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02" h="12460">
                <a:moveTo>
                  <a:pt x="0" y="0"/>
                </a:moveTo>
                <a:lnTo>
                  <a:pt x="8402" y="1246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 w="6350">
                <a:noFill/>
                <a:prstDash val="sysDash"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5385426" y="1679671"/>
            <a:ext cx="8087" cy="193597"/>
          </a:xfrm>
          <a:custGeom>
            <a:avLst/>
            <a:gdLst>
              <a:gd name="connsiteX0" fmla="*/ 0 w 26126"/>
              <a:gd name="connsiteY0" fmla="*/ 0 h 862148"/>
              <a:gd name="connsiteX1" fmla="*/ 26126 w 26126"/>
              <a:gd name="connsiteY1" fmla="*/ 862148 h 862148"/>
              <a:gd name="connsiteX0" fmla="*/ 7572 w 7572"/>
              <a:gd name="connsiteY0" fmla="*/ 0 h 964451"/>
              <a:gd name="connsiteX1" fmla="*/ 0 w 7572"/>
              <a:gd name="connsiteY1" fmla="*/ 964451 h 964451"/>
              <a:gd name="connsiteX0" fmla="*/ 7038 w 7038"/>
              <a:gd name="connsiteY0" fmla="*/ 0 h 13232"/>
              <a:gd name="connsiteX1" fmla="*/ 0 w 7038"/>
              <a:gd name="connsiteY1" fmla="*/ 13232 h 13232"/>
              <a:gd name="connsiteX0" fmla="*/ 0 w 8402"/>
              <a:gd name="connsiteY0" fmla="*/ 0 h 12460"/>
              <a:gd name="connsiteX1" fmla="*/ 8402 w 8402"/>
              <a:gd name="connsiteY1" fmla="*/ 12460 h 12460"/>
              <a:gd name="connsiteX0" fmla="*/ 10320 w 10320"/>
              <a:gd name="connsiteY0" fmla="*/ 0 h 5372"/>
              <a:gd name="connsiteX1" fmla="*/ 0 w 10320"/>
              <a:gd name="connsiteY1" fmla="*/ 5372 h 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20" h="5372">
                <a:moveTo>
                  <a:pt x="10320" y="0"/>
                </a:moveTo>
                <a:lnTo>
                  <a:pt x="0" y="5372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 w="6350">
                <a:noFill/>
                <a:prstDash val="sysDash"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5623756" y="1275451"/>
            <a:ext cx="1105656" cy="904186"/>
          </a:xfrm>
          <a:custGeom>
            <a:avLst/>
            <a:gdLst>
              <a:gd name="connsiteX0" fmla="*/ 0 w 1016436"/>
              <a:gd name="connsiteY0" fmla="*/ 62791 h 808439"/>
              <a:gd name="connsiteX1" fmla="*/ 204072 w 1016436"/>
              <a:gd name="connsiteY1" fmla="*/ 0 h 808439"/>
              <a:gd name="connsiteX2" fmla="*/ 278637 w 1016436"/>
              <a:gd name="connsiteY2" fmla="*/ 23546 h 808439"/>
              <a:gd name="connsiteX3" fmla="*/ 686781 w 1016436"/>
              <a:gd name="connsiteY3" fmla="*/ 792741 h 808439"/>
              <a:gd name="connsiteX4" fmla="*/ 757422 w 1016436"/>
              <a:gd name="connsiteY4" fmla="*/ 808439 h 808439"/>
              <a:gd name="connsiteX5" fmla="*/ 1016436 w 1016436"/>
              <a:gd name="connsiteY5" fmla="*/ 686781 h 808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436" h="808439">
                <a:moveTo>
                  <a:pt x="0" y="62791"/>
                </a:moveTo>
                <a:lnTo>
                  <a:pt x="204072" y="0"/>
                </a:lnTo>
                <a:lnTo>
                  <a:pt x="278637" y="23546"/>
                </a:lnTo>
                <a:lnTo>
                  <a:pt x="686781" y="792741"/>
                </a:lnTo>
                <a:lnTo>
                  <a:pt x="757422" y="808439"/>
                </a:lnTo>
                <a:lnTo>
                  <a:pt x="1016436" y="686781"/>
                </a:lnTo>
              </a:path>
            </a:pathLst>
          </a:custGeom>
          <a:noFill/>
          <a:ln w="19050" cap="flat" cmpd="sng" algn="ctr">
            <a:solidFill>
              <a:srgbClr val="FF66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0414713">
            <a:off x="5795687" y="913511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800000"/>
                </a:solidFill>
              </a:rPr>
              <a:t>I2C / SPI  protocol </a:t>
            </a:r>
            <a:r>
              <a:rPr lang="it-IT" sz="800" dirty="0" smtClean="0">
                <a:solidFill>
                  <a:srgbClr val="800000"/>
                </a:solidFill>
              </a:rPr>
              <a:t>three wires</a:t>
            </a:r>
            <a:endParaRPr lang="it-IT" sz="800" dirty="0">
              <a:solidFill>
                <a:srgbClr val="8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4162" y="6935787"/>
            <a:ext cx="275590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Exchange data with Arduino through USB serial connection</a:t>
            </a:r>
            <a:endParaRPr lang="it-IT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822699" y="3646487"/>
            <a:ext cx="1439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Arduino IDE</a:t>
            </a:r>
            <a:endParaRPr lang="it-IT" sz="1400" dirty="0"/>
          </a:p>
        </p:txBody>
      </p:sp>
      <p:sp>
        <p:nvSpPr>
          <p:cNvPr id="29" name="Freeform 28"/>
          <p:cNvSpPr/>
          <p:nvPr/>
        </p:nvSpPr>
        <p:spPr bwMode="auto">
          <a:xfrm>
            <a:off x="3128962" y="2490787"/>
            <a:ext cx="1244600" cy="1410541"/>
          </a:xfrm>
          <a:custGeom>
            <a:avLst/>
            <a:gdLst>
              <a:gd name="connsiteX0" fmla="*/ 396607 w 881349"/>
              <a:gd name="connsiteY0" fmla="*/ 1366091 h 1366091"/>
              <a:gd name="connsiteX1" fmla="*/ 0 w 881349"/>
              <a:gd name="connsiteY1" fmla="*/ 605927 h 1366091"/>
              <a:gd name="connsiteX2" fmla="*/ 881349 w 881349"/>
              <a:gd name="connsiteY2" fmla="*/ 0 h 1366091"/>
              <a:gd name="connsiteX0" fmla="*/ 660458 w 1145200"/>
              <a:gd name="connsiteY0" fmla="*/ 1366091 h 1366091"/>
              <a:gd name="connsiteX1" fmla="*/ 0 w 1145200"/>
              <a:gd name="connsiteY1" fmla="*/ 279074 h 1366091"/>
              <a:gd name="connsiteX2" fmla="*/ 1145200 w 1145200"/>
              <a:gd name="connsiteY2" fmla="*/ 0 h 1366091"/>
              <a:gd name="connsiteX0" fmla="*/ 660458 w 1200150"/>
              <a:gd name="connsiteY0" fmla="*/ 1410541 h 1410541"/>
              <a:gd name="connsiteX1" fmla="*/ 0 w 1200150"/>
              <a:gd name="connsiteY1" fmla="*/ 323524 h 1410541"/>
              <a:gd name="connsiteX2" fmla="*/ 1200150 w 1200150"/>
              <a:gd name="connsiteY2" fmla="*/ 0 h 1410541"/>
              <a:gd name="connsiteX0" fmla="*/ 704908 w 1244600"/>
              <a:gd name="connsiteY0" fmla="*/ 1410541 h 1410541"/>
              <a:gd name="connsiteX1" fmla="*/ 0 w 1244600"/>
              <a:gd name="connsiteY1" fmla="*/ 266700 h 1410541"/>
              <a:gd name="connsiteX2" fmla="*/ 1244600 w 1244600"/>
              <a:gd name="connsiteY2" fmla="*/ 0 h 141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4600" h="1410541">
                <a:moveTo>
                  <a:pt x="704908" y="1410541"/>
                </a:moveTo>
                <a:lnTo>
                  <a:pt x="0" y="266700"/>
                </a:lnTo>
                <a:lnTo>
                  <a:pt x="1244600" y="0"/>
                </a:lnTo>
              </a:path>
            </a:pathLst>
          </a:cu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914400" y="3373361"/>
            <a:ext cx="66101" cy="528809"/>
          </a:xfrm>
          <a:custGeom>
            <a:avLst/>
            <a:gdLst>
              <a:gd name="connsiteX0" fmla="*/ 66101 w 66101"/>
              <a:gd name="connsiteY0" fmla="*/ 528809 h 528809"/>
              <a:gd name="connsiteX1" fmla="*/ 0 w 66101"/>
              <a:gd name="connsiteY1" fmla="*/ 0 h 528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101" h="528809">
                <a:moveTo>
                  <a:pt x="66101" y="528809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55749" y="3657504"/>
            <a:ext cx="1439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Processing IDE</a:t>
            </a:r>
            <a:endParaRPr lang="it-IT" sz="1400" dirty="0"/>
          </a:p>
        </p:txBody>
      </p:sp>
      <p:sp>
        <p:nvSpPr>
          <p:cNvPr id="33" name="Left-Right Arrow 32"/>
          <p:cNvSpPr/>
          <p:nvPr/>
        </p:nvSpPr>
        <p:spPr bwMode="auto">
          <a:xfrm>
            <a:off x="3040062" y="6580187"/>
            <a:ext cx="2266950" cy="266700"/>
          </a:xfrm>
          <a:prstGeom prst="leftRightArrow">
            <a:avLst/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84512" y="6802437"/>
            <a:ext cx="217805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Communication through files in RAMDisk</a:t>
            </a:r>
            <a:endParaRPr lang="it-IT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8489949" y="2836088"/>
            <a:ext cx="1439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DIGIOPT-12</a:t>
            </a:r>
            <a:endParaRPr lang="it-IT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5573712" y="4179887"/>
            <a:ext cx="422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Custom scilab scripts for real-time data analysis</a:t>
            </a:r>
            <a:endParaRPr lang="it-IT" sz="1400" dirty="0"/>
          </a:p>
        </p:txBody>
      </p:sp>
      <p:sp>
        <p:nvSpPr>
          <p:cNvPr id="32" name="TextBox 31"/>
          <p:cNvSpPr txBox="1"/>
          <p:nvPr/>
        </p:nvSpPr>
        <p:spPr>
          <a:xfrm rot="20259067">
            <a:off x="5794193" y="2093228"/>
            <a:ext cx="889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 smtClean="0"/>
              <a:t>Mini </a:t>
            </a:r>
          </a:p>
          <a:p>
            <a:pPr algn="ctr"/>
            <a:r>
              <a:rPr lang="it-IT" sz="1000" dirty="0" smtClean="0"/>
              <a:t>HDMI</a:t>
            </a:r>
            <a:endParaRPr lang="it-IT" sz="1000" dirty="0"/>
          </a:p>
        </p:txBody>
      </p:sp>
      <p:pic>
        <p:nvPicPr>
          <p:cNvPr id="13824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2736" y="4491037"/>
            <a:ext cx="4492626" cy="26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8055</TotalTime>
  <Words>1253</Words>
  <Application>Microsoft Office PowerPoint</Application>
  <PresentationFormat>Custom</PresentationFormat>
  <Paragraphs>241</Paragraphs>
  <Slides>21</Slides>
  <Notes>5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1_Default Design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isocrate</dc:creator>
  <cp:lastModifiedBy>alpullia</cp:lastModifiedBy>
  <cp:revision>849</cp:revision>
  <cp:lastPrinted>1601-01-01T00:00:00Z</cp:lastPrinted>
  <dcterms:created xsi:type="dcterms:W3CDTF">2011-06-22T08:21:56Z</dcterms:created>
  <dcterms:modified xsi:type="dcterms:W3CDTF">2014-01-26T22:56:54Z</dcterms:modified>
</cp:coreProperties>
</file>