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Default Extension="docx" ContentType="application/vnd.openxmlformats-officedocument.wordprocessingml.document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Default Extension="tiff" ContentType="image/tif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1"/>
  </p:notesMasterIdLst>
  <p:sldIdLst>
    <p:sldId id="331" r:id="rId2"/>
    <p:sldId id="256" r:id="rId3"/>
    <p:sldId id="330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90" r:id="rId12"/>
    <p:sldId id="308" r:id="rId13"/>
    <p:sldId id="288" r:id="rId14"/>
    <p:sldId id="289" r:id="rId15"/>
    <p:sldId id="292" r:id="rId16"/>
    <p:sldId id="291" r:id="rId17"/>
    <p:sldId id="268" r:id="rId18"/>
    <p:sldId id="271" r:id="rId19"/>
    <p:sldId id="293" r:id="rId20"/>
    <p:sldId id="321" r:id="rId21"/>
    <p:sldId id="326" r:id="rId22"/>
    <p:sldId id="295" r:id="rId23"/>
    <p:sldId id="306" r:id="rId24"/>
    <p:sldId id="296" r:id="rId25"/>
    <p:sldId id="307" r:id="rId26"/>
    <p:sldId id="305" r:id="rId27"/>
    <p:sldId id="304" r:id="rId28"/>
    <p:sldId id="272" r:id="rId29"/>
    <p:sldId id="297" r:id="rId30"/>
    <p:sldId id="298" r:id="rId31"/>
    <p:sldId id="322" r:id="rId32"/>
    <p:sldId id="328" r:id="rId33"/>
    <p:sldId id="310" r:id="rId34"/>
    <p:sldId id="301" r:id="rId35"/>
    <p:sldId id="311" r:id="rId36"/>
    <p:sldId id="312" r:id="rId37"/>
    <p:sldId id="313" r:id="rId38"/>
    <p:sldId id="302" r:id="rId39"/>
    <p:sldId id="323" r:id="rId40"/>
    <p:sldId id="303" r:id="rId41"/>
    <p:sldId id="324" r:id="rId42"/>
    <p:sldId id="329" r:id="rId43"/>
    <p:sldId id="315" r:id="rId44"/>
    <p:sldId id="325" r:id="rId45"/>
    <p:sldId id="316" r:id="rId46"/>
    <p:sldId id="317" r:id="rId47"/>
    <p:sldId id="318" r:id="rId48"/>
    <p:sldId id="319" r:id="rId49"/>
    <p:sldId id="327" r:id="rId50"/>
  </p:sldIdLst>
  <p:sldSz cx="9144000" cy="6858000" type="screen4x3"/>
  <p:notesSz cx="6858000" cy="9144000"/>
  <p:embeddedFontLst>
    <p:embeddedFont>
      <p:font typeface="Calibri" pitchFamily="34" charset="0"/>
      <p:regular r:id="rId52"/>
      <p:bold r:id="rId53"/>
      <p:italic r:id="rId54"/>
      <p:boldItalic r:id="rId55"/>
    </p:embeddedFont>
  </p:embeddedFontLst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96AC"/>
    <a:srgbClr val="000072"/>
    <a:srgbClr val="AD0000"/>
    <a:srgbClr val="C1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8788" autoAdjust="0"/>
  </p:normalViewPr>
  <p:slideViewPr>
    <p:cSldViewPr snapToGrid="0" snapToObjects="1">
      <p:cViewPr varScale="1">
        <p:scale>
          <a:sx n="110" d="100"/>
          <a:sy n="110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AC819-7212-BB46-8AE8-ACC4E1360D07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B3656-515E-5245-9D89-27578D1DCEA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28586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CH" altLang="fr-FR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8DF9F0-33F4-4677-81E8-0EB75D9E2116}" type="slidenum">
              <a:rPr lang="en-US" altLang="fr-FR"/>
              <a:pPr/>
              <a:t>1</a:t>
            </a:fld>
            <a:endParaRPr lang="en-US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cs typeface="Times New Roman"/>
              </a:rPr>
              <a:t>All of the enrolled patients were evaluated on admission and every day during hospitalization to identify those undergoing CVE.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 enrolled patients were evaluated on admission and every day during hospitalization to identify those undergoing CVE. If a patient was diagnosed on admission to the hospital as having both CAP and a CVE, the latter was defined to be on hospital admission. Each case of cardiovascular event was presented and discussed to a clinical review committee in each center, composed of at least three physicians, one of whom was a cardiologist. Electrocardiogram and Troponin T or I were performed for the enrolled patients on hospital admission, and at every moment when clinicians had a clinical suspicion of the presence of a cardiovascular event. Troponin T or I determinations were performed with 3 set (every 6 hours) during the first 24 hours after hospital admission and if a suspicion of AMI was present during the hospital course. Chest radiograph was performed during hospital course if a suspicion of ACPE was present. Computed tomography (CT) of the chest was performed on admission and every time during the hospital course if a suspicion of pulmonary embolism was present. Head CT was performed on admission and every time during the hospital course if a suspicion of CVA was present.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cs typeface="Times New Roman"/>
              </a:rPr>
              <a:t>All of the enrolled patients were evaluated on admission and every day during hospitalization to identify those undergoing CVE.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 enrolled patients were evaluated on admission and every day during hospitalization to identify those undergoing CVE. If a patient was diagnosed on admission to the hospital as having both CAP and a CVE, the latter was defined to be on hospital admission. Each case of cardiovascular event was presented and discussed to a clinical review committee in each center, composed of at least three physicians, one of whom was a cardiologist. Electrocardiogram and Troponin T or I were performed for the enrolled patients on hospital admission, and at every moment when clinicians had a clinical suspicion of the presence of a cardiovascular event. Troponin T or I determinations were performed with 3 set (every 6 hours) during the first 24 hours after hospital admission and if a suspicion of AMI was present during the hospital course. Chest radiograph was performed during hospital course if a suspicion of ACPE was present. Computed tomography (CT) of the chest was performed on admission and every time during the hospital course if a suspicion of pulmonary embolism was present. Head CT was performed on admission and every time during the hospital course if a suspicion of CVA was present.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cs typeface="Times New Roman"/>
              </a:rPr>
              <a:t>All of the enrolled patients were evaluated on admission and every day during hospitalization to identify those undergoing CVE.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 enrolled patients were evaluated on admission and every day during hospitalization to identify those undergoing CVE. If a patient was diagnosed on admission to the hospital as having both CAP and a CVE, the latter was defined to be on hospital admission. Each case of cardiovascular event was presented and discussed to a clinical review committee in each center, composed of at least three physicians, one of whom was a cardiologist. Electrocardiogram and Troponin T or I were performed for the enrolled patients on hospital admission, and at every moment when clinicians had a clinical suspicion of the presence of a cardiovascular event. Troponin T or I determinations were performed with 3 set (every 6 hours) during the first 24 hours after hospital admission and if a suspicion of AMI was present during the hospital course. Chest radiograph was performed during hospital course if a suspicion of ACPE was present. Computed tomography (CT) of the chest was performed on admission and every time during the hospital course if a suspicion of pulmonary embolism was present. Head CT was performed on admission and every time during the hospital course if a suspicion of CVA was present.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cs typeface="Times New Roman"/>
              </a:rPr>
              <a:t>All of the enrolled patients were evaluated on admission and every day during hospitalization to identify those undergoing CVE.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 enrolled patients were evaluated on admission and every day during hospitalization to identify those undergoing CVE. If a patient was diagnosed on admission to the hospital as having both CAP and a CVE, the latter was defined to be on hospital admission. Each case of cardiovascular event was presented and discussed to a clinical review committee in each center, composed of at least three physicians, one of whom was a cardiologist. Electrocardiogram and Troponin T or I were performed for the enrolled patients on hospital admission, and at every moment when clinicians had a clinical suspicion of the presence of a cardiovascular event. Troponin T or I determinations were performed with 3 set (every 6 hours) during the first 24 hours after hospital admission and if a suspicion of AMI was present during the hospital course. Chest radiograph was performed during hospital course if a suspicion of ACPE was present. Computed tomography (CT) of the chest was performed on admission and every time during the hospital course if a suspicion of pulmonary embolism was present. Head CT was performed on admission and every time during the hospital course if a suspicion of CVA was present.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/>
                <a:cs typeface="Times New Roman"/>
              </a:rPr>
              <a:t>All of the enrolled patients were evaluated on admission and every day during hospitalization to identify those undergoing CVE.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 enrolled patients were evaluated on admission and every day during hospitalization to identify those undergoing CVE. If a patient was diagnosed on admission to the hospital as having both CAP and a CVE, the latter was defined to be on hospital admission. Each case of cardiovascular event was presented and discussed to a clinical review committee in each center, composed of at least three physicians, one of whom was a cardiologist. Electrocardiogram and Troponin T or I were performed for the enrolled patients on hospital admission, and at every moment when clinicians had a clinical suspicion of the presence of a cardiovascular event. Troponin T or I determinations were performed with 3 set (every 6 hours) during the first 24 hours after hospital admission and if a suspicion of AMI was present during the hospital course. Chest radiograph was performed during hospital course if a suspicion of ACPE was present. Computed tomography (CT) of the chest was performed on admission and every time during the hospital course if a suspicion of pulmonary embolism was present. Head CT was performed on admission and every time during the hospital course if a suspicion of CVA was present.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36</a:t>
            </a:fld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39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mortality for community-acquired pneumonia (CAP) decreased sharply after the introduction of antibiotics in the 1940s, the overall mortality has either remained stable or increased since 1950. Thus, there is a clear need to explore new approaches and test strategies to reduce mortality by reducing complications related to pneumonia.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40</a:t>
            </a:fld>
            <a:endParaRPr 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41</a:t>
            </a:fld>
            <a:endParaRPr 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42</a:t>
            </a:fld>
            <a:endParaRPr 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44</a:t>
            </a:fld>
            <a:endParaRPr 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45</a:t>
            </a:fld>
            <a:endParaRPr 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46</a:t>
            </a:fld>
            <a:endParaRPr 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47</a:t>
            </a:fld>
            <a:endParaRPr 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48</a:t>
            </a:fld>
            <a:endParaRPr 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49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literature indicates that cardiovascular events (CVE) may happen in patients with pneumonia both during hospitalization and after discharge, with an absolute rate of events varying broadly from 10% to 30% across different cohorts. CVE have a strong impact on patients’ outcomes with an increase of both short-term, with percentage ranging from 15% to 36%, and long-term mortality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B3656-515E-5245-9D89-27578D1DCEA7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ERS_CORP_2.tif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229600" cy="9525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>
            <a:lvl1pPr>
              <a:defRPr sz="2800" cap="all">
                <a:solidFill>
                  <a:schemeClr val="bg1"/>
                </a:solidFill>
              </a:defRPr>
            </a:lvl1pPr>
          </a:lstStyle>
          <a:p>
            <a:r>
              <a:rPr lang="fr-CH" dirty="0" smtClean="0"/>
              <a:t>Cliquez et modifiez le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EF498-C91A-B54E-B715-BB29EC4EB8A2}" type="datetimeFigureOut">
              <a:rPr lang="it-IT" smtClean="0"/>
              <a:pPr/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04027-19D3-554E-BB2E-5179D598A3AB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884238" y="1296988"/>
            <a:ext cx="7377112" cy="426402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  <p:txBody>
          <a:bodyPr lIns="91402" tIns="45701" rIns="91402" bIns="45701">
            <a:spAutoFit/>
          </a:bodyPr>
          <a:lstStyle/>
          <a:p>
            <a:pPr algn="ctr" defTabSz="457200" eaLnBrk="1" hangingPunct="1">
              <a:spcAft>
                <a:spcPct val="50000"/>
              </a:spcAft>
            </a:pPr>
            <a:r>
              <a:rPr lang="en-US" altLang="fr-FR" sz="3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Thank you for viewing this presentation.</a:t>
            </a:r>
          </a:p>
          <a:p>
            <a:pPr algn="ctr" defTabSz="457200" eaLnBrk="1" hangingPunct="1">
              <a:spcAft>
                <a:spcPct val="50000"/>
              </a:spcAft>
            </a:pPr>
            <a:r>
              <a:rPr lang="fr-FR" altLang="fr-FR" sz="3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We would like to remind you that this material is the property of the author.</a:t>
            </a:r>
            <a:br>
              <a:rPr lang="fr-FR" altLang="fr-FR" sz="3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fr-FR" altLang="fr-FR" sz="3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It is provided to you by the ERS for your personal use only, as submitted by the author. </a:t>
            </a:r>
          </a:p>
          <a:p>
            <a:pPr algn="ctr" defTabSz="457200" eaLnBrk="1" hangingPunct="1">
              <a:spcAft>
                <a:spcPct val="50000"/>
              </a:spcAft>
            </a:pPr>
            <a:endParaRPr lang="fr-CH" altLang="fr-FR" sz="100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  <a:sym typeface="Symbol" pitchFamily="18" charset="2"/>
            </a:endParaRPr>
          </a:p>
          <a:p>
            <a:pPr algn="ctr" defTabSz="457200" eaLnBrk="1" hangingPunct="1">
              <a:spcAft>
                <a:spcPct val="50000"/>
              </a:spcAft>
              <a:buFont typeface="Symbol" pitchFamily="18" charset="2"/>
              <a:buChar char="Ó"/>
            </a:pPr>
            <a:r>
              <a:rPr lang="fr-FR" altLang="fr-FR" sz="32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2014 by the author</a:t>
            </a:r>
          </a:p>
        </p:txBody>
      </p:sp>
      <p:pic>
        <p:nvPicPr>
          <p:cNvPr id="18435" name="Picture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Ischemia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3379" y="4953779"/>
            <a:ext cx="33757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Dysfunction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19771" y="6165884"/>
            <a:ext cx="296827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Heart Failure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6535553" y="4799736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559593" y="5331331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5607593" y="594279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3443176" y="5962610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4994477" y="5342007"/>
            <a:ext cx="261324" cy="784680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Myocardial Infarction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17472" y="5545739"/>
            <a:ext cx="280755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Cardiac Arrhythmia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Coronary Artery Atheroma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77418" y="4392062"/>
            <a:ext cx="3249608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Coronary Artery Atheroma</a:t>
            </a:r>
          </a:p>
        </p:txBody>
      </p:sp>
      <p:sp>
        <p:nvSpPr>
          <p:cNvPr id="36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25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Ischemia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3379" y="4953779"/>
            <a:ext cx="33757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Dysfunction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19771" y="6165884"/>
            <a:ext cx="296827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Heart Failure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6535553" y="4799736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559593" y="5331331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5607593" y="594279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3443176" y="5962610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4994477" y="5342007"/>
            <a:ext cx="261324" cy="784680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Myocardial Infarction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17472" y="5545739"/>
            <a:ext cx="280755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Cardiac Arrhythmia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77846" y="6030260"/>
            <a:ext cx="3556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PLAQUE-RELATED EVENTS</a:t>
            </a:r>
            <a:endParaRPr lang="en-US" sz="2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7816" y="4292851"/>
            <a:ext cx="3553528" cy="173462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Coronary Artery Atheroma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77418" y="4392062"/>
            <a:ext cx="3249608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Coronary Artery Atheroma</a:t>
            </a:r>
          </a:p>
        </p:txBody>
      </p:sp>
      <p:sp>
        <p:nvSpPr>
          <p:cNvPr id="38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60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Ischemia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3379" y="4953779"/>
            <a:ext cx="33757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Dysfunction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19771" y="6165884"/>
            <a:ext cx="296827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Heart Failure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6535553" y="4799736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559593" y="5331331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5607593" y="594279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3443176" y="5962610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4994477" y="5342007"/>
            <a:ext cx="261324" cy="784680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Myocardial Infarction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17472" y="5545739"/>
            <a:ext cx="280755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Cardiac Arrhythmia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77846" y="6030260"/>
            <a:ext cx="3556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PLAQUE-RELATED EVENTS</a:t>
            </a:r>
            <a:endParaRPr lang="en-US" sz="2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7816" y="4292851"/>
            <a:ext cx="3553528" cy="1734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62411" y="4312693"/>
            <a:ext cx="3553528" cy="1734625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845745" y="6087002"/>
            <a:ext cx="3556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PLAQUE-UNRELATED EVENTS</a:t>
            </a:r>
            <a:endParaRPr lang="en-US" sz="22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Coronary Artery Atheroma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77418" y="4392062"/>
            <a:ext cx="3249608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Coronary Artery Atheroma</a:t>
            </a:r>
          </a:p>
        </p:txBody>
      </p:sp>
      <p:sp>
        <p:nvSpPr>
          <p:cNvPr id="44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52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Carotid Artery Atheroma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073599" y="4392062"/>
            <a:ext cx="3057247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Carotid Artery Atheroma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Neurological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Neurological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4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neurological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Oval 1"/>
          <p:cNvSpPr/>
          <p:nvPr/>
        </p:nvSpPr>
        <p:spPr>
          <a:xfrm>
            <a:off x="5073599" y="1474611"/>
            <a:ext cx="2578382" cy="74322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209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Neuronal Cell Ischemia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Neurological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Neurological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Stroke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Carotid Artery Atheroma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73599" y="4392062"/>
            <a:ext cx="3057247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Carotid Artery Atheroma</a:t>
            </a:r>
          </a:p>
        </p:txBody>
      </p:sp>
      <p:sp>
        <p:nvSpPr>
          <p:cNvPr id="28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neurological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29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Neuronal Cell Ischemia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3379" y="4953779"/>
            <a:ext cx="33757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/>
                <a:cs typeface="Times New Roman"/>
              </a:rPr>
              <a:t>N</a:t>
            </a:r>
            <a:r>
              <a:rPr lang="en-US" b="1" dirty="0" smtClean="0">
                <a:latin typeface="Times New Roman"/>
                <a:cs typeface="Times New Roman"/>
              </a:rPr>
              <a:t>euronal Cell Dysfunction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19771" y="6165884"/>
            <a:ext cx="296827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Delirium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Neurological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Neurological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6535553" y="4799736"/>
            <a:ext cx="285364" cy="14268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559593" y="5331331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5607593" y="594279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3443176" y="5962610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4994477" y="5342007"/>
            <a:ext cx="261324" cy="784680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Stroke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17472" y="5545739"/>
            <a:ext cx="280755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Epilepsy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Carotid Artery Atheroma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73599" y="4392062"/>
            <a:ext cx="3057247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Carotid Artery Atheroma</a:t>
            </a:r>
          </a:p>
        </p:txBody>
      </p:sp>
      <p:sp>
        <p:nvSpPr>
          <p:cNvPr id="38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neurological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8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Carotid Artery Atheroma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Neuronal Cell Ischemia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3379" y="4953779"/>
            <a:ext cx="33757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/>
                <a:cs typeface="Times New Roman"/>
              </a:rPr>
              <a:t>N</a:t>
            </a:r>
            <a:r>
              <a:rPr lang="en-US" b="1" dirty="0" smtClean="0">
                <a:latin typeface="Times New Roman"/>
                <a:cs typeface="Times New Roman"/>
              </a:rPr>
              <a:t>euronal Cell Dysfunction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073599" y="4392062"/>
            <a:ext cx="3057247" cy="369332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No Carotid Artery Atheroma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19771" y="6165884"/>
            <a:ext cx="296827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Delirium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Neurological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Neurological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6535553" y="4799736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559593" y="5331331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5" name="Down Arrow 74"/>
          <p:cNvSpPr/>
          <p:nvPr/>
        </p:nvSpPr>
        <p:spPr>
          <a:xfrm>
            <a:off x="5607593" y="594279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3443176" y="5962610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4994477" y="5342007"/>
            <a:ext cx="261324" cy="784680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Stroke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317472" y="5545739"/>
            <a:ext cx="280755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Epilepsy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97816" y="4292851"/>
            <a:ext cx="3553528" cy="173462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77846" y="6030260"/>
            <a:ext cx="3556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PLAQUE-RELATED EVENTS</a:t>
            </a:r>
            <a:endParaRPr lang="en-US" sz="2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62411" y="4312693"/>
            <a:ext cx="3553528" cy="1734625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845745" y="6087002"/>
            <a:ext cx="3556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PLAQUE-UNRELATED EVENTS</a:t>
            </a:r>
            <a:endParaRPr lang="en-US" sz="22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0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neurological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84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43703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4453" y="2193889"/>
            <a:ext cx="78354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To define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the prevalence, characteristics, risk factors and impact on clinical outcomes of plaque-related vs. plaque-unrelated 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cardiovascular events (CVE) in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hospitalized patients with 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community-acquired pneumonia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17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20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21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Objective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284177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1475" y="1405349"/>
            <a:ext cx="38763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ea typeface="Times New Roman"/>
              </a:rPr>
              <a:t>I</a:t>
            </a:r>
            <a:r>
              <a:rPr lang="en-US" sz="2400" b="1" dirty="0" smtClean="0">
                <a:latin typeface="Times New Roman"/>
                <a:ea typeface="Times New Roman"/>
              </a:rPr>
              <a:t>nternational</a:t>
            </a:r>
            <a:r>
              <a:rPr lang="en-US" sz="2400" b="1" dirty="0">
                <a:latin typeface="Times New Roman"/>
                <a:ea typeface="Times New Roman"/>
              </a:rPr>
              <a:t>, multicenter, observational, prospective, cohort study </a:t>
            </a:r>
            <a:endParaRPr lang="en-US" sz="2400" b="1" dirty="0" smtClean="0">
              <a:latin typeface="Times New Roman"/>
              <a:ea typeface="Times New Roman"/>
            </a:endParaRPr>
          </a:p>
          <a:p>
            <a:endParaRPr lang="en-US" sz="2400" b="1" dirty="0" smtClean="0">
              <a:latin typeface="Times New Roman"/>
              <a:ea typeface="Times New Roman"/>
            </a:endParaRPr>
          </a:p>
          <a:p>
            <a:r>
              <a:rPr lang="en-US" sz="2400" b="1" dirty="0" smtClean="0">
                <a:latin typeface="Times New Roman"/>
                <a:ea typeface="Times New Roman"/>
              </a:rPr>
              <a:t>Consecutive </a:t>
            </a:r>
            <a:r>
              <a:rPr lang="en-US" sz="2400" b="1" dirty="0">
                <a:latin typeface="Times New Roman"/>
                <a:ea typeface="Times New Roman"/>
              </a:rPr>
              <a:t>patients hospitalized with a diagnosis of </a:t>
            </a:r>
            <a:r>
              <a:rPr lang="en-US" sz="2400" b="1" dirty="0" smtClean="0">
                <a:latin typeface="Times New Roman"/>
                <a:ea typeface="Times New Roman"/>
              </a:rPr>
              <a:t>CAP</a:t>
            </a:r>
          </a:p>
          <a:p>
            <a:endParaRPr lang="en-US" sz="2400" b="1" dirty="0" smtClean="0">
              <a:latin typeface="Times New Roman"/>
              <a:ea typeface="Times New Roman"/>
            </a:endParaRPr>
          </a:p>
          <a:p>
            <a:r>
              <a:rPr lang="en-US" sz="2400" b="1" dirty="0" smtClean="0">
                <a:latin typeface="Times New Roman"/>
                <a:ea typeface="Times New Roman"/>
              </a:rPr>
              <a:t>Eight </a:t>
            </a:r>
            <a:r>
              <a:rPr lang="en-US" sz="2400" b="1" dirty="0">
                <a:latin typeface="Times New Roman"/>
                <a:ea typeface="Times New Roman"/>
              </a:rPr>
              <a:t>acute care hospitals in Italy and Switzerland </a:t>
            </a:r>
            <a:endParaRPr lang="en-US" sz="2400" b="1" dirty="0" smtClean="0">
              <a:latin typeface="Times New Roman"/>
              <a:ea typeface="Times New Roman"/>
            </a:endParaRPr>
          </a:p>
          <a:p>
            <a:endParaRPr lang="en-US" sz="2400" b="1" dirty="0" smtClean="0">
              <a:latin typeface="Times New Roman"/>
              <a:ea typeface="Times New Roman"/>
            </a:endParaRPr>
          </a:p>
          <a:p>
            <a:r>
              <a:rPr lang="en-US" sz="2400" b="1" dirty="0" smtClean="0">
                <a:latin typeface="Times New Roman"/>
                <a:ea typeface="Times New Roman"/>
              </a:rPr>
              <a:t>From October </a:t>
            </a:r>
            <a:r>
              <a:rPr lang="en-US" sz="2400" b="1" dirty="0">
                <a:latin typeface="Times New Roman"/>
                <a:ea typeface="Times New Roman"/>
              </a:rPr>
              <a:t>2009 to October </a:t>
            </a:r>
            <a:r>
              <a:rPr lang="en-US" sz="2400" b="1" dirty="0" smtClean="0">
                <a:latin typeface="Times New Roman"/>
                <a:ea typeface="Times New Roman"/>
              </a:rPr>
              <a:t>2012</a:t>
            </a:r>
            <a:endParaRPr lang="en-US" sz="2400" b="1" dirty="0"/>
          </a:p>
        </p:txBody>
      </p:sp>
      <p:pic>
        <p:nvPicPr>
          <p:cNvPr id="3" name="Picture 2" descr="cartina_insubria_800-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49" y="1643452"/>
            <a:ext cx="4181556" cy="4197237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6013309" y="4365308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6165709" y="4478024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6165709" y="4279604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30"/>
          <p:cNvSpPr/>
          <p:nvPr/>
        </p:nvSpPr>
        <p:spPr>
          <a:xfrm>
            <a:off x="5927557" y="4200236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5451253" y="3247820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5808481" y="4398656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8090763" y="4041496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/>
          <p:cNvSpPr/>
          <p:nvPr/>
        </p:nvSpPr>
        <p:spPr>
          <a:xfrm>
            <a:off x="6972968" y="5084097"/>
            <a:ext cx="257997" cy="238108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sellaDiTesto 28"/>
          <p:cNvSpPr txBox="1"/>
          <p:nvPr/>
        </p:nvSpPr>
        <p:spPr>
          <a:xfrm>
            <a:off x="33322" y="439100"/>
            <a:ext cx="9144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Study</a:t>
            </a:r>
            <a:r>
              <a:rPr lang="it-IT" sz="20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population</a:t>
            </a:r>
            <a:endParaRPr lang="it-IT" sz="20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43703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185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881109" y="2023884"/>
            <a:ext cx="689926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Plaque-related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vs.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plaque-unrelated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cardio and cerebrovascular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events</a:t>
            </a:r>
            <a:r>
              <a:rPr lang="it-IT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in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hospitalized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patients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with</a:t>
            </a: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CAP: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preliminary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from the FAILCAP </a:t>
            </a:r>
            <a:r>
              <a:rPr lang="it-IT" sz="3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study</a:t>
            </a:r>
            <a:r>
              <a:rPr lang="it-IT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it-IT" sz="3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it-IT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it-IT" sz="16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ClinicalTrials</a:t>
            </a:r>
            <a:r>
              <a:rPr lang="it-IT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: NCT01143155)</a:t>
            </a:r>
          </a:p>
        </p:txBody>
      </p:sp>
      <p:sp>
        <p:nvSpPr>
          <p:cNvPr id="5" name="Rettangolo 4"/>
          <p:cNvSpPr/>
          <p:nvPr/>
        </p:nvSpPr>
        <p:spPr>
          <a:xfrm>
            <a:off x="68656" y="1411635"/>
            <a:ext cx="2461394" cy="504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Stefano </a:t>
            </a:r>
            <a:r>
              <a:rPr lang="en-US" sz="1400" dirty="0" smtClean="0">
                <a:latin typeface="Times New Roman"/>
                <a:cs typeface="Times New Roman"/>
              </a:rPr>
              <a:t>Aliberti*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 err="1">
                <a:latin typeface="Times New Roman"/>
                <a:cs typeface="Times New Roman"/>
              </a:rPr>
              <a:t>Letizia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err="1">
                <a:latin typeface="Times New Roman"/>
                <a:cs typeface="Times New Roman"/>
              </a:rPr>
              <a:t>Morlacchi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Fabio Giuliani</a:t>
            </a:r>
          </a:p>
          <a:p>
            <a:r>
              <a:rPr lang="en-US" sz="1400" dirty="0">
                <a:latin typeface="Times New Roman"/>
                <a:cs typeface="Times New Roman"/>
              </a:rPr>
              <a:t>Paula </a:t>
            </a:r>
            <a:r>
              <a:rPr lang="en-US" sz="1400" dirty="0" err="1">
                <a:latin typeface="Times New Roman"/>
                <a:cs typeface="Times New Roman"/>
              </a:rPr>
              <a:t>Peyrani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Tim </a:t>
            </a:r>
            <a:r>
              <a:rPr lang="en-US" sz="1400" dirty="0" err="1">
                <a:latin typeface="Times New Roman"/>
                <a:cs typeface="Times New Roman"/>
              </a:rPr>
              <a:t>Wiemken</a:t>
            </a:r>
            <a:r>
              <a:rPr lang="en-US" sz="1400" dirty="0">
                <a:latin typeface="Times New Roman"/>
                <a:cs typeface="Times New Roman"/>
              </a:rPr>
              <a:t>,</a:t>
            </a:r>
          </a:p>
          <a:p>
            <a:r>
              <a:rPr lang="en-US" sz="1400" dirty="0">
                <a:latin typeface="Times New Roman"/>
                <a:cs typeface="Times New Roman"/>
              </a:rPr>
              <a:t>Vincenzo </a:t>
            </a:r>
            <a:r>
              <a:rPr lang="en-US" sz="1400" dirty="0" err="1">
                <a:latin typeface="Times New Roman"/>
                <a:cs typeface="Times New Roman"/>
              </a:rPr>
              <a:t>Valenti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Lisa </a:t>
            </a:r>
            <a:r>
              <a:rPr lang="en-US" sz="1400" dirty="0" err="1">
                <a:latin typeface="Times New Roman"/>
                <a:cs typeface="Times New Roman"/>
              </a:rPr>
              <a:t>Pancini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Antonio </a:t>
            </a:r>
            <a:r>
              <a:rPr lang="en-US" sz="1400" dirty="0" err="1">
                <a:latin typeface="Times New Roman"/>
                <a:cs typeface="Times New Roman"/>
              </a:rPr>
              <a:t>Voza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Elena </a:t>
            </a:r>
            <a:r>
              <a:rPr lang="en-US" sz="1400" dirty="0" err="1">
                <a:latin typeface="Times New Roman"/>
                <a:cs typeface="Times New Roman"/>
              </a:rPr>
              <a:t>Parazzini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Paolo Rossi,</a:t>
            </a:r>
          </a:p>
          <a:p>
            <a:r>
              <a:rPr lang="en-US" sz="1400" dirty="0" err="1">
                <a:latin typeface="Times New Roman"/>
                <a:cs typeface="Times New Roman"/>
              </a:rPr>
              <a:t>Daiana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err="1">
                <a:latin typeface="Times New Roman"/>
                <a:cs typeface="Times New Roman"/>
              </a:rPr>
              <a:t>Stolz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 err="1">
                <a:latin typeface="Times New Roman"/>
                <a:cs typeface="Times New Roman"/>
              </a:rPr>
              <a:t>Delfino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err="1">
                <a:latin typeface="Times New Roman"/>
                <a:cs typeface="Times New Roman"/>
              </a:rPr>
              <a:t>Legnani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Elena </a:t>
            </a:r>
            <a:r>
              <a:rPr lang="en-US" sz="1400" dirty="0" err="1">
                <a:latin typeface="Times New Roman"/>
                <a:cs typeface="Times New Roman"/>
              </a:rPr>
              <a:t>Magni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Luca </a:t>
            </a:r>
            <a:r>
              <a:rPr lang="en-US" sz="1400" dirty="0" err="1">
                <a:latin typeface="Times New Roman"/>
                <a:cs typeface="Times New Roman"/>
              </a:rPr>
              <a:t>Richeldi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Riccardo </a:t>
            </a:r>
            <a:r>
              <a:rPr lang="en-US" sz="1400" dirty="0" err="1">
                <a:latin typeface="Times New Roman"/>
                <a:cs typeface="Times New Roman"/>
              </a:rPr>
              <a:t>Fantini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 err="1">
                <a:latin typeface="Times New Roman"/>
                <a:cs typeface="Times New Roman"/>
              </a:rPr>
              <a:t>Valter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err="1">
                <a:latin typeface="Times New Roman"/>
                <a:cs typeface="Times New Roman"/>
              </a:rPr>
              <a:t>Monzani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Roberto </a:t>
            </a:r>
            <a:r>
              <a:rPr lang="en-US" sz="1400" dirty="0" err="1">
                <a:latin typeface="Times New Roman"/>
                <a:cs typeface="Times New Roman"/>
              </a:rPr>
              <a:t>Cosentini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Giulia </a:t>
            </a:r>
            <a:r>
              <a:rPr lang="en-US" sz="1400" dirty="0" err="1">
                <a:latin typeface="Times New Roman"/>
                <a:cs typeface="Times New Roman"/>
              </a:rPr>
              <a:t>Bonaiti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Giulia </a:t>
            </a:r>
            <a:r>
              <a:rPr lang="en-US" sz="1400" dirty="0" err="1">
                <a:latin typeface="Times New Roman"/>
                <a:cs typeface="Times New Roman"/>
              </a:rPr>
              <a:t>Suigo</a:t>
            </a:r>
            <a:r>
              <a:rPr lang="en-US" sz="1400" dirty="0">
                <a:latin typeface="Times New Roman"/>
                <a:cs typeface="Times New Roman"/>
              </a:rPr>
              <a:t>,</a:t>
            </a:r>
          </a:p>
          <a:p>
            <a:r>
              <a:rPr lang="en-US" sz="1400" dirty="0">
                <a:latin typeface="Times New Roman"/>
                <a:cs typeface="Times New Roman"/>
              </a:rPr>
              <a:t>Paola </a:t>
            </a:r>
            <a:r>
              <a:rPr lang="en-US" sz="1400" dirty="0" err="1">
                <a:latin typeface="Times New Roman"/>
                <a:cs typeface="Times New Roman"/>
              </a:rPr>
              <a:t>Faverio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Alberto </a:t>
            </a:r>
            <a:r>
              <a:rPr lang="en-US" sz="1400" dirty="0" err="1">
                <a:latin typeface="Times New Roman"/>
                <a:cs typeface="Times New Roman"/>
              </a:rPr>
              <a:t>Pesci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Julio Ramirez</a:t>
            </a:r>
          </a:p>
          <a:p>
            <a:r>
              <a:rPr lang="en-US" sz="1400" dirty="0">
                <a:latin typeface="Times New Roman"/>
                <a:cs typeface="Times New Roman"/>
              </a:rPr>
              <a:t>Francesco </a:t>
            </a:r>
            <a:r>
              <a:rPr lang="en-US" sz="1400" dirty="0" err="1">
                <a:latin typeface="Times New Roman"/>
                <a:cs typeface="Times New Roman"/>
              </a:rPr>
              <a:t>Blasi</a:t>
            </a:r>
            <a:endParaRPr lang="it-IT" sz="1400" dirty="0">
              <a:latin typeface="Times New Roman"/>
              <a:cs typeface="Times New Roman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087954" y="5510753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Health Science </a:t>
            </a:r>
            <a:r>
              <a:rPr lang="en-US" sz="1000" dirty="0" smtClean="0"/>
              <a:t>Department, Respiratory Unit, University of Milan Bicocca, AO San Gerardo, Milan, Italy; Department of Pathophysiology and Transplantation, University of Milan, IRCCS </a:t>
            </a:r>
            <a:r>
              <a:rPr lang="en-US" sz="1000" dirty="0" err="1" smtClean="0"/>
              <a:t>Fondazione</a:t>
            </a:r>
            <a:r>
              <a:rPr lang="en-US" sz="1000" dirty="0" smtClean="0"/>
              <a:t> </a:t>
            </a:r>
            <a:r>
              <a:rPr lang="en-US" sz="1000" dirty="0" err="1" smtClean="0"/>
              <a:t>Cà</a:t>
            </a:r>
            <a:r>
              <a:rPr lang="en-US" sz="1000" dirty="0" smtClean="0"/>
              <a:t> </a:t>
            </a:r>
            <a:r>
              <a:rPr lang="en-US" sz="1000" dirty="0" err="1" smtClean="0"/>
              <a:t>Granda</a:t>
            </a:r>
            <a:r>
              <a:rPr lang="en-US" sz="1000" dirty="0" smtClean="0"/>
              <a:t> </a:t>
            </a:r>
            <a:r>
              <a:rPr lang="en-US" sz="1000" dirty="0" err="1" smtClean="0"/>
              <a:t>Policlinico</a:t>
            </a:r>
            <a:r>
              <a:rPr lang="en-US" sz="1000" dirty="0" smtClean="0"/>
              <a:t>, Milan, Italy; Division of Infectious Diseases, University of Louisville, Louisville, KY, United States; </a:t>
            </a:r>
            <a:r>
              <a:rPr lang="en-US" sz="1000" dirty="0" err="1" smtClean="0"/>
              <a:t>Dipartimento</a:t>
            </a:r>
            <a:r>
              <a:rPr lang="en-US" sz="1000" dirty="0" smtClean="0"/>
              <a:t> di </a:t>
            </a:r>
            <a:r>
              <a:rPr lang="en-US" sz="1000" dirty="0" err="1" smtClean="0"/>
              <a:t>Scienze</a:t>
            </a:r>
            <a:r>
              <a:rPr lang="en-US" sz="1000" dirty="0" smtClean="0"/>
              <a:t> </a:t>
            </a:r>
            <a:r>
              <a:rPr lang="en-US" sz="1000" dirty="0" err="1" smtClean="0"/>
              <a:t>Biomediche</a:t>
            </a:r>
            <a:r>
              <a:rPr lang="en-US" sz="1000" dirty="0" smtClean="0"/>
              <a:t> per la Salute, University of Milan, IRCCS </a:t>
            </a:r>
            <a:r>
              <a:rPr lang="en-US" sz="1000" dirty="0" err="1"/>
              <a:t>Policlinico</a:t>
            </a:r>
            <a:r>
              <a:rPr lang="en-US" sz="1000" dirty="0"/>
              <a:t> di San </a:t>
            </a:r>
            <a:r>
              <a:rPr lang="en-US" sz="1000" dirty="0" err="1"/>
              <a:t>Donato</a:t>
            </a:r>
            <a:r>
              <a:rPr lang="en-US" sz="1000" dirty="0"/>
              <a:t> Milanese, Milan, Italy; Emergency medicine Department, </a:t>
            </a:r>
            <a:r>
              <a:rPr lang="en-US" sz="1000" dirty="0" err="1"/>
              <a:t>Istituto</a:t>
            </a:r>
            <a:r>
              <a:rPr lang="en-US" sz="1000" dirty="0"/>
              <a:t> </a:t>
            </a:r>
            <a:r>
              <a:rPr lang="en-US" sz="1000" dirty="0" err="1"/>
              <a:t>Clinico</a:t>
            </a:r>
            <a:r>
              <a:rPr lang="en-US" sz="1000" dirty="0"/>
              <a:t> </a:t>
            </a:r>
            <a:r>
              <a:rPr lang="en-US" sz="1000" dirty="0" err="1" smtClean="0"/>
              <a:t>Humanitas</a:t>
            </a:r>
            <a:r>
              <a:rPr lang="en-US" sz="1000" dirty="0"/>
              <a:t>, </a:t>
            </a:r>
            <a:r>
              <a:rPr lang="en-US" sz="1000" dirty="0" err="1"/>
              <a:t>Rozzano</a:t>
            </a:r>
            <a:r>
              <a:rPr lang="en-US" sz="1000" dirty="0"/>
              <a:t> (MI), Italy; Internal medicine department, Santa Maria </a:t>
            </a:r>
            <a:r>
              <a:rPr lang="en-US" sz="1000" dirty="0" err="1"/>
              <a:t>della</a:t>
            </a:r>
            <a:r>
              <a:rPr lang="en-US" sz="1000" dirty="0"/>
              <a:t> </a:t>
            </a:r>
            <a:r>
              <a:rPr lang="en-US" sz="1000" dirty="0" err="1"/>
              <a:t>Misericordia</a:t>
            </a:r>
            <a:r>
              <a:rPr lang="en-US" sz="1000" dirty="0"/>
              <a:t> Hospital, Udine, Italy; Department of Biomedicine, University Hospital Basel, Basel, Switzerland; Respiratory Unit, University of Milan, </a:t>
            </a:r>
            <a:r>
              <a:rPr lang="en-US" sz="1000" dirty="0" err="1"/>
              <a:t>Ospedale</a:t>
            </a:r>
            <a:r>
              <a:rPr lang="en-US" sz="1000" dirty="0"/>
              <a:t> "Luigi Sacco", Milan, Italy; Pulmonary Department, University of Modena and Reggio Emilia, </a:t>
            </a:r>
            <a:r>
              <a:rPr lang="en-US" sz="1000" dirty="0" err="1"/>
              <a:t>Policlinico</a:t>
            </a:r>
            <a:r>
              <a:rPr lang="en-US" sz="1000" dirty="0"/>
              <a:t> di Modena, Modena, Italy and Emergency medicine department, IRCCS </a:t>
            </a:r>
            <a:r>
              <a:rPr lang="en-US" sz="1000" dirty="0" err="1"/>
              <a:t>Fondazione</a:t>
            </a:r>
            <a:r>
              <a:rPr lang="en-US" sz="1000" dirty="0"/>
              <a:t> </a:t>
            </a:r>
            <a:r>
              <a:rPr lang="en-US" sz="1000" dirty="0" err="1"/>
              <a:t>Cà</a:t>
            </a:r>
            <a:r>
              <a:rPr lang="en-US" sz="1000" dirty="0"/>
              <a:t> </a:t>
            </a:r>
            <a:r>
              <a:rPr lang="en-US" sz="1000" dirty="0" err="1"/>
              <a:t>Granda</a:t>
            </a:r>
            <a:r>
              <a:rPr lang="en-US" sz="1000" dirty="0"/>
              <a:t> </a:t>
            </a:r>
            <a:r>
              <a:rPr lang="en-US" sz="1000" dirty="0" err="1"/>
              <a:t>Policlinico</a:t>
            </a:r>
            <a:r>
              <a:rPr lang="en-US" sz="1000" dirty="0"/>
              <a:t>, Milan, Italy.</a:t>
            </a:r>
            <a:endParaRPr lang="it-IT" sz="1000" dirty="0">
              <a:latin typeface="Times New Roman"/>
              <a:cs typeface="Times New Roman"/>
            </a:endParaRPr>
          </a:p>
        </p:txBody>
      </p:sp>
      <p:pic>
        <p:nvPicPr>
          <p:cNvPr id="8" name="Bild 5"/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-54429" y="-54429"/>
            <a:ext cx="9307286" cy="1308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43703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7367" y="609901"/>
            <a:ext cx="66885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latin typeface="Times New Roman"/>
              <a:cs typeface="Times New Roman"/>
            </a:endParaRP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b="1" dirty="0" smtClean="0">
                <a:latin typeface="Times New Roman"/>
                <a:cs typeface="Times New Roman"/>
              </a:rPr>
              <a:t>PLAQUE-RELATED EVENTS </a:t>
            </a:r>
          </a:p>
          <a:p>
            <a:pPr marL="342900" indent="-342900"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Acute myocardial infarction</a:t>
            </a: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Thrombotic cerebrovascular accident (CVA)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b="1" dirty="0" smtClean="0">
                <a:latin typeface="Times New Roman"/>
                <a:cs typeface="Times New Roman"/>
              </a:rPr>
              <a:t>PLAQUE-UNRELATED EVENTS</a:t>
            </a:r>
            <a:endParaRPr lang="en-US" sz="2400" b="1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latin typeface="Times New Roman"/>
                <a:cs typeface="Times New Roman"/>
              </a:rPr>
              <a:t>cute </a:t>
            </a:r>
            <a:r>
              <a:rPr lang="en-US" sz="2400" dirty="0">
                <a:latin typeface="Times New Roman"/>
                <a:cs typeface="Times New Roman"/>
              </a:rPr>
              <a:t>cardiogenic pulmonary </a:t>
            </a:r>
            <a:r>
              <a:rPr lang="en-US" sz="2400" dirty="0" smtClean="0">
                <a:latin typeface="Times New Roman"/>
                <a:cs typeface="Times New Roman"/>
              </a:rPr>
              <a:t>edema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N</a:t>
            </a:r>
            <a:r>
              <a:rPr lang="en-US" sz="2400" dirty="0" smtClean="0">
                <a:latin typeface="Times New Roman"/>
                <a:cs typeface="Times New Roman"/>
              </a:rPr>
              <a:t>ew arrhythmia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latin typeface="Times New Roman"/>
                <a:cs typeface="Times New Roman"/>
              </a:rPr>
              <a:t>cute </a:t>
            </a:r>
            <a:r>
              <a:rPr lang="en-US" sz="2400" dirty="0">
                <a:latin typeface="Times New Roman"/>
                <a:cs typeface="Times New Roman"/>
              </a:rPr>
              <a:t>worsening of a long-term </a:t>
            </a:r>
            <a:r>
              <a:rPr lang="en-US" sz="2400" dirty="0" smtClean="0">
                <a:latin typeface="Times New Roman"/>
                <a:cs typeface="Times New Roman"/>
              </a:rPr>
              <a:t>arrhythmia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Embolic or hemorrhagic CVA</a:t>
            </a: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P</a:t>
            </a:r>
            <a:r>
              <a:rPr lang="en-US" sz="2400" dirty="0" smtClean="0">
                <a:latin typeface="Times New Roman"/>
                <a:cs typeface="Times New Roman"/>
              </a:rPr>
              <a:t>ulmonary embolism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62093" y="1365993"/>
            <a:ext cx="6091919" cy="119053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62094" y="2854167"/>
            <a:ext cx="6091919" cy="2212763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23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43703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27367" y="609901"/>
            <a:ext cx="66885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latin typeface="Times New Roman"/>
              <a:cs typeface="Times New Roman"/>
            </a:endParaRP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b="1" dirty="0" smtClean="0">
                <a:latin typeface="Times New Roman"/>
                <a:cs typeface="Times New Roman"/>
              </a:rPr>
              <a:t>PLAQUE-RELATED EVENTS </a:t>
            </a:r>
          </a:p>
          <a:p>
            <a:pPr marL="342900" indent="-342900"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Acute myocardial infarction</a:t>
            </a: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Thrombotic cerebrovascular accident (CVA)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b="1" dirty="0" smtClean="0">
                <a:latin typeface="Times New Roman"/>
                <a:cs typeface="Times New Roman"/>
              </a:rPr>
              <a:t>PLAQUE-UNRELATED EVENTS</a:t>
            </a:r>
            <a:endParaRPr lang="en-US" sz="2400" b="1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latin typeface="Times New Roman"/>
                <a:cs typeface="Times New Roman"/>
              </a:rPr>
              <a:t>cute </a:t>
            </a:r>
            <a:r>
              <a:rPr lang="en-US" sz="2400" dirty="0">
                <a:latin typeface="Times New Roman"/>
                <a:cs typeface="Times New Roman"/>
              </a:rPr>
              <a:t>cardiogenic pulmonary </a:t>
            </a:r>
            <a:r>
              <a:rPr lang="en-US" sz="2400" dirty="0" smtClean="0">
                <a:latin typeface="Times New Roman"/>
                <a:cs typeface="Times New Roman"/>
              </a:rPr>
              <a:t>edema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N</a:t>
            </a:r>
            <a:r>
              <a:rPr lang="en-US" sz="2400" dirty="0" smtClean="0">
                <a:latin typeface="Times New Roman"/>
                <a:cs typeface="Times New Roman"/>
              </a:rPr>
              <a:t>ew arrhythmia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latin typeface="Times New Roman"/>
                <a:cs typeface="Times New Roman"/>
              </a:rPr>
              <a:t>cute </a:t>
            </a:r>
            <a:r>
              <a:rPr lang="en-US" sz="2400" dirty="0">
                <a:latin typeface="Times New Roman"/>
                <a:cs typeface="Times New Roman"/>
              </a:rPr>
              <a:t>worsening of a long-term </a:t>
            </a:r>
            <a:r>
              <a:rPr lang="en-US" sz="2400" dirty="0" smtClean="0">
                <a:latin typeface="Times New Roman"/>
                <a:cs typeface="Times New Roman"/>
              </a:rPr>
              <a:t>arrhythmia</a:t>
            </a:r>
            <a:endParaRPr lang="en-US" sz="2400" dirty="0"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en-US" sz="2400" dirty="0" smtClean="0">
                <a:latin typeface="Times New Roman"/>
                <a:cs typeface="Times New Roman"/>
              </a:rPr>
              <a:t>Embolic or hemorrhagic CVA</a:t>
            </a:r>
          </a:p>
          <a:p>
            <a:pPr marL="342900" indent="-342900">
              <a:buAutoNum type="arabicParenR"/>
            </a:pPr>
            <a:r>
              <a:rPr lang="en-US" sz="2400" dirty="0">
                <a:latin typeface="Times New Roman"/>
                <a:cs typeface="Times New Roman"/>
              </a:rPr>
              <a:t>P</a:t>
            </a:r>
            <a:r>
              <a:rPr lang="en-US" sz="2400" dirty="0" smtClean="0">
                <a:latin typeface="Times New Roman"/>
                <a:cs typeface="Times New Roman"/>
              </a:rPr>
              <a:t>ulmonary embolism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62093" y="1365993"/>
            <a:ext cx="6091919" cy="119053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62094" y="2854167"/>
            <a:ext cx="6091919" cy="2212763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" cmpd="sng">
                <a:solidFill>
                  <a:schemeClr val="tx1"/>
                </a:solidFill>
              </a:ln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-2" y="6045665"/>
            <a:ext cx="9144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Each </a:t>
            </a:r>
            <a:r>
              <a:rPr lang="en-US" dirty="0">
                <a:latin typeface="Times New Roman"/>
                <a:cs typeface="Times New Roman"/>
              </a:rPr>
              <a:t>case of cardiovascular event was presented and discussed to a clinical review committee in each center, composed of at least three physicians, one of whom was a cardiologist.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7833" y="5349150"/>
            <a:ext cx="9131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/>
                <a:cs typeface="Times New Roman"/>
              </a:rPr>
              <a:t>Either on hospital admission or during hospitalization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8337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Study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groups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outcomes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9819" y="1025967"/>
            <a:ext cx="84307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cs typeface="Times New Roman"/>
              </a:rPr>
              <a:t>Three </a:t>
            </a:r>
            <a:r>
              <a:rPr lang="en-US" sz="2400" b="1" dirty="0" smtClean="0">
                <a:latin typeface="Times New Roman"/>
                <a:cs typeface="Times New Roman"/>
              </a:rPr>
              <a:t>study groups</a:t>
            </a:r>
          </a:p>
          <a:p>
            <a:pPr algn="ctr"/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1. Patients </a:t>
            </a:r>
            <a:r>
              <a:rPr lang="en-US" sz="2400" dirty="0">
                <a:latin typeface="Times New Roman"/>
                <a:cs typeface="Times New Roman"/>
              </a:rPr>
              <a:t>without CVE (</a:t>
            </a:r>
            <a:r>
              <a:rPr lang="en-US" sz="2400" b="1" dirty="0">
                <a:latin typeface="Times New Roman"/>
                <a:cs typeface="Times New Roman"/>
              </a:rPr>
              <a:t>Group A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2. Patients </a:t>
            </a:r>
            <a:r>
              <a:rPr lang="en-US" sz="2400" dirty="0">
                <a:latin typeface="Times New Roman"/>
                <a:cs typeface="Times New Roman"/>
              </a:rPr>
              <a:t>with at least one plaque-</a:t>
            </a:r>
            <a:r>
              <a:rPr lang="en-US" sz="2400" dirty="0" smtClean="0">
                <a:latin typeface="Times New Roman"/>
                <a:cs typeface="Times New Roman"/>
              </a:rPr>
              <a:t>unrelated CVE (</a:t>
            </a:r>
            <a:r>
              <a:rPr lang="en-US" sz="2400" b="1" dirty="0">
                <a:latin typeface="Times New Roman"/>
                <a:cs typeface="Times New Roman"/>
              </a:rPr>
              <a:t>Group B</a:t>
            </a:r>
            <a:r>
              <a:rPr lang="en-US" sz="2400" dirty="0" smtClean="0">
                <a:latin typeface="Times New Roman"/>
                <a:cs typeface="Times New Roman"/>
              </a:rPr>
              <a:t>)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3. Patients </a:t>
            </a:r>
            <a:r>
              <a:rPr lang="en-US" sz="2400" dirty="0">
                <a:latin typeface="Times New Roman"/>
                <a:cs typeface="Times New Roman"/>
              </a:rPr>
              <a:t>with at least one plaque-related CVE </a:t>
            </a:r>
            <a:r>
              <a:rPr lang="en-US" sz="2400" dirty="0" smtClean="0">
                <a:latin typeface="Times New Roman"/>
                <a:cs typeface="Times New Roman"/>
              </a:rPr>
              <a:t>( (</a:t>
            </a:r>
            <a:r>
              <a:rPr lang="en-US" sz="2400" b="1" dirty="0">
                <a:latin typeface="Times New Roman"/>
                <a:cs typeface="Times New Roman"/>
              </a:rPr>
              <a:t>Group C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Patients </a:t>
            </a:r>
            <a:r>
              <a:rPr lang="en-US" sz="1600" dirty="0">
                <a:latin typeface="Times New Roman"/>
                <a:cs typeface="Times New Roman"/>
              </a:rPr>
              <a:t>experiencing both a plaque-related and -unrelated CVE were included in Group </a:t>
            </a:r>
            <a:r>
              <a:rPr lang="en-US" sz="1600" dirty="0" smtClean="0">
                <a:latin typeface="Times New Roman"/>
                <a:cs typeface="Times New Roman"/>
              </a:rPr>
              <a:t>C</a:t>
            </a:r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92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Study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groups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outcomes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9819" y="1025967"/>
            <a:ext cx="84307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cs typeface="Times New Roman"/>
              </a:rPr>
              <a:t>Three </a:t>
            </a:r>
            <a:r>
              <a:rPr lang="en-US" sz="2400" b="1" dirty="0" smtClean="0">
                <a:latin typeface="Times New Roman"/>
                <a:cs typeface="Times New Roman"/>
              </a:rPr>
              <a:t>study groups</a:t>
            </a:r>
          </a:p>
          <a:p>
            <a:pPr algn="ctr"/>
            <a:endParaRPr lang="en-US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1. Patients </a:t>
            </a:r>
            <a:r>
              <a:rPr lang="en-US" sz="2400" dirty="0">
                <a:latin typeface="Times New Roman"/>
                <a:cs typeface="Times New Roman"/>
              </a:rPr>
              <a:t>without CVE (</a:t>
            </a:r>
            <a:r>
              <a:rPr lang="en-US" sz="2400" b="1" dirty="0">
                <a:latin typeface="Times New Roman"/>
                <a:cs typeface="Times New Roman"/>
              </a:rPr>
              <a:t>Group A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2. Patients </a:t>
            </a:r>
            <a:r>
              <a:rPr lang="en-US" sz="2400" dirty="0">
                <a:latin typeface="Times New Roman"/>
                <a:cs typeface="Times New Roman"/>
              </a:rPr>
              <a:t>with at least one plaque-</a:t>
            </a:r>
            <a:r>
              <a:rPr lang="en-US" sz="2400" dirty="0" smtClean="0">
                <a:latin typeface="Times New Roman"/>
                <a:cs typeface="Times New Roman"/>
              </a:rPr>
              <a:t>unrelated CVE (</a:t>
            </a:r>
            <a:r>
              <a:rPr lang="en-US" sz="2400" b="1" dirty="0">
                <a:latin typeface="Times New Roman"/>
                <a:cs typeface="Times New Roman"/>
              </a:rPr>
              <a:t>Group B</a:t>
            </a:r>
            <a:r>
              <a:rPr lang="en-US" sz="2400" dirty="0" smtClean="0">
                <a:latin typeface="Times New Roman"/>
                <a:cs typeface="Times New Roman"/>
              </a:rPr>
              <a:t>)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3. Patients </a:t>
            </a:r>
            <a:r>
              <a:rPr lang="en-US" sz="2400" dirty="0">
                <a:latin typeface="Times New Roman"/>
                <a:cs typeface="Times New Roman"/>
              </a:rPr>
              <a:t>with at least one plaque-related CVE </a:t>
            </a:r>
            <a:r>
              <a:rPr lang="en-US" sz="2400" dirty="0" smtClean="0">
                <a:latin typeface="Times New Roman"/>
                <a:cs typeface="Times New Roman"/>
              </a:rPr>
              <a:t>( (</a:t>
            </a:r>
            <a:r>
              <a:rPr lang="en-US" sz="2400" b="1" dirty="0">
                <a:latin typeface="Times New Roman"/>
                <a:cs typeface="Times New Roman"/>
              </a:rPr>
              <a:t>Group C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Patients </a:t>
            </a:r>
            <a:r>
              <a:rPr lang="en-US" sz="1600" dirty="0">
                <a:latin typeface="Times New Roman"/>
                <a:cs typeface="Times New Roman"/>
              </a:rPr>
              <a:t>experiencing both a plaque-related and -unrelated CVE were included in Group </a:t>
            </a:r>
            <a:r>
              <a:rPr lang="en-US" sz="1600" dirty="0" smtClean="0">
                <a:latin typeface="Times New Roman"/>
                <a:cs typeface="Times New Roman"/>
              </a:rPr>
              <a:t>C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13947" y="4344704"/>
            <a:ext cx="4572000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latin typeface="Times New Roman"/>
                <a:cs typeface="Times New Roman"/>
              </a:rPr>
              <a:t>Study </a:t>
            </a:r>
            <a:r>
              <a:rPr lang="en-US" sz="2400" b="1" dirty="0" smtClean="0">
                <a:latin typeface="Times New Roman"/>
                <a:cs typeface="Times New Roman"/>
              </a:rPr>
              <a:t>outcomes</a:t>
            </a:r>
            <a:endParaRPr lang="en-US" sz="2400" b="1" dirty="0">
              <a:latin typeface="Times New Roman"/>
              <a:cs typeface="Times New Roman"/>
            </a:endParaRP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Clinical </a:t>
            </a:r>
            <a:r>
              <a:rPr lang="en-US" sz="2400" dirty="0">
                <a:latin typeface="Times New Roman"/>
                <a:cs typeface="Times New Roman"/>
              </a:rPr>
              <a:t>failure 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In</a:t>
            </a:r>
            <a:r>
              <a:rPr lang="en-US" sz="2400" dirty="0">
                <a:latin typeface="Times New Roman"/>
                <a:cs typeface="Times New Roman"/>
              </a:rPr>
              <a:t>-hospital </a:t>
            </a:r>
            <a:r>
              <a:rPr lang="en-US" sz="2400" dirty="0" smtClean="0">
                <a:latin typeface="Times New Roman"/>
                <a:cs typeface="Times New Roman"/>
              </a:rPr>
              <a:t>mortality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30</a:t>
            </a:r>
            <a:r>
              <a:rPr lang="en-US" sz="2400" dirty="0">
                <a:latin typeface="Times New Roman"/>
                <a:cs typeface="Times New Roman"/>
              </a:rPr>
              <a:t>-day </a:t>
            </a:r>
            <a:r>
              <a:rPr lang="en-US" sz="2400" dirty="0" smtClean="0">
                <a:latin typeface="Times New Roman"/>
                <a:cs typeface="Times New Roman"/>
              </a:rPr>
              <a:t>mortality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30</a:t>
            </a:r>
            <a:r>
              <a:rPr lang="en-US" sz="2400" dirty="0">
                <a:latin typeface="Times New Roman"/>
                <a:cs typeface="Times New Roman"/>
              </a:rPr>
              <a:t>-day combined outcome</a:t>
            </a:r>
          </a:p>
        </p:txBody>
      </p:sp>
    </p:spTree>
    <p:extLst>
      <p:ext uri="{BB962C8B-B14F-4D97-AF65-F5344CB8AC3E}">
        <p14:creationId xmlns="" xmlns:p14="http://schemas.microsoft.com/office/powerpoint/2010/main" val="34910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" y="2663617"/>
            <a:ext cx="1984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ea typeface="Times New Roman"/>
              </a:rPr>
              <a:t>905 </a:t>
            </a:r>
            <a:r>
              <a:rPr lang="en-US" sz="2400" b="1" dirty="0" smtClean="0">
                <a:latin typeface="Times New Roman"/>
                <a:ea typeface="Times New Roman"/>
              </a:rPr>
              <a:t>patients</a:t>
            </a:r>
          </a:p>
          <a:p>
            <a:pPr algn="ctr"/>
            <a:endParaRPr lang="en-US" sz="2400" b="1" dirty="0" smtClean="0">
              <a:latin typeface="Times New Roman"/>
              <a:ea typeface="Times New Roman"/>
            </a:endParaRPr>
          </a:p>
          <a:p>
            <a:pPr algn="ctr"/>
            <a:r>
              <a:rPr lang="en-US" dirty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</a:rPr>
              <a:t>edian </a:t>
            </a:r>
            <a:r>
              <a:rPr lang="en-US" dirty="0">
                <a:latin typeface="Times New Roman"/>
                <a:ea typeface="Times New Roman"/>
              </a:rPr>
              <a:t>age: 76 </a:t>
            </a:r>
            <a:r>
              <a:rPr lang="en-US" dirty="0" err="1" smtClean="0">
                <a:latin typeface="Times New Roman"/>
                <a:ea typeface="Times New Roman"/>
              </a:rPr>
              <a:t>yrs</a:t>
            </a:r>
            <a:endParaRPr lang="en-US" dirty="0"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latin typeface="Times New Roman"/>
                <a:ea typeface="Times New Roman"/>
              </a:rPr>
              <a:t>59</a:t>
            </a:r>
            <a:r>
              <a:rPr lang="en-US" dirty="0">
                <a:latin typeface="Times New Roman"/>
                <a:ea typeface="Times New Roman"/>
              </a:rPr>
              <a:t>% </a:t>
            </a:r>
            <a:r>
              <a:rPr lang="en-US" dirty="0" smtClean="0">
                <a:latin typeface="Times New Roman"/>
                <a:ea typeface="Times New Roman"/>
              </a:rPr>
              <a:t>males </a:t>
            </a:r>
            <a:endParaRPr lang="en-US" dirty="0"/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366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Object 2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345247737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0244" y="1057279"/>
            <a:ext cx="6637475" cy="5326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5535" y="6469615"/>
            <a:ext cx="8345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Nine patients (1%) experienced a CVE both on admission and during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hospitalization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3" y="2663617"/>
            <a:ext cx="1984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ea typeface="Times New Roman"/>
              </a:rPr>
              <a:t>905 </a:t>
            </a:r>
            <a:r>
              <a:rPr lang="en-US" sz="2400" b="1" dirty="0" smtClean="0">
                <a:latin typeface="Times New Roman"/>
                <a:ea typeface="Times New Roman"/>
              </a:rPr>
              <a:t>patients</a:t>
            </a:r>
          </a:p>
          <a:p>
            <a:pPr algn="ctr"/>
            <a:endParaRPr lang="en-US" sz="2400" b="1" dirty="0" smtClean="0">
              <a:latin typeface="Times New Roman"/>
              <a:ea typeface="Times New Roman"/>
            </a:endParaRPr>
          </a:p>
          <a:p>
            <a:pPr algn="ctr"/>
            <a:r>
              <a:rPr lang="en-US" dirty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</a:rPr>
              <a:t>edian </a:t>
            </a:r>
            <a:r>
              <a:rPr lang="en-US" dirty="0">
                <a:latin typeface="Times New Roman"/>
                <a:ea typeface="Times New Roman"/>
              </a:rPr>
              <a:t>age: 76 </a:t>
            </a:r>
            <a:r>
              <a:rPr lang="en-US" dirty="0" err="1" smtClean="0">
                <a:latin typeface="Times New Roman"/>
                <a:ea typeface="Times New Roman"/>
              </a:rPr>
              <a:t>yrs</a:t>
            </a:r>
            <a:endParaRPr lang="en-US" dirty="0"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latin typeface="Times New Roman"/>
                <a:ea typeface="Times New Roman"/>
              </a:rPr>
              <a:t>59</a:t>
            </a:r>
            <a:r>
              <a:rPr lang="en-US" dirty="0">
                <a:latin typeface="Times New Roman"/>
                <a:ea typeface="Times New Roman"/>
              </a:rPr>
              <a:t>% </a:t>
            </a:r>
            <a:r>
              <a:rPr lang="en-US" dirty="0" smtClean="0">
                <a:latin typeface="Times New Roman"/>
                <a:ea typeface="Times New Roman"/>
              </a:rPr>
              <a:t>males </a:t>
            </a:r>
            <a:endParaRPr lang="en-US" dirty="0"/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84590" y="3035874"/>
            <a:ext cx="7600981" cy="34138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00244" y="1845336"/>
            <a:ext cx="6637475" cy="377004"/>
          </a:xfrm>
          <a:prstGeom prst="rect">
            <a:avLst/>
          </a:prstGeom>
          <a:solidFill>
            <a:srgbClr val="FFFF00">
              <a:alpha val="1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43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Object 2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974192295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0244" y="1057279"/>
            <a:ext cx="6637475" cy="5326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5535" y="6469615"/>
            <a:ext cx="8345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Nine patients (1%) experienced a CVE both on admission and during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hospitalization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3" y="2663617"/>
            <a:ext cx="1984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ea typeface="Times New Roman"/>
              </a:rPr>
              <a:t>905 </a:t>
            </a:r>
            <a:r>
              <a:rPr lang="en-US" sz="2400" b="1" dirty="0" smtClean="0">
                <a:latin typeface="Times New Roman"/>
                <a:ea typeface="Times New Roman"/>
              </a:rPr>
              <a:t>patients</a:t>
            </a:r>
          </a:p>
          <a:p>
            <a:pPr algn="ctr"/>
            <a:endParaRPr lang="en-US" sz="2400" b="1" dirty="0" smtClean="0">
              <a:latin typeface="Times New Roman"/>
              <a:ea typeface="Times New Roman"/>
            </a:endParaRPr>
          </a:p>
          <a:p>
            <a:pPr algn="ctr"/>
            <a:r>
              <a:rPr lang="en-US" dirty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</a:rPr>
              <a:t>edian </a:t>
            </a:r>
            <a:r>
              <a:rPr lang="en-US" dirty="0">
                <a:latin typeface="Times New Roman"/>
                <a:ea typeface="Times New Roman"/>
              </a:rPr>
              <a:t>age: 76 </a:t>
            </a:r>
            <a:r>
              <a:rPr lang="en-US" dirty="0" err="1" smtClean="0">
                <a:latin typeface="Times New Roman"/>
                <a:ea typeface="Times New Roman"/>
              </a:rPr>
              <a:t>yrs</a:t>
            </a:r>
            <a:endParaRPr lang="en-US" dirty="0"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latin typeface="Times New Roman"/>
                <a:ea typeface="Times New Roman"/>
              </a:rPr>
              <a:t>59</a:t>
            </a:r>
            <a:r>
              <a:rPr lang="en-US" dirty="0">
                <a:latin typeface="Times New Roman"/>
                <a:ea typeface="Times New Roman"/>
              </a:rPr>
              <a:t>% </a:t>
            </a:r>
            <a:r>
              <a:rPr lang="en-US" dirty="0" smtClean="0">
                <a:latin typeface="Times New Roman"/>
                <a:ea typeface="Times New Roman"/>
              </a:rPr>
              <a:t>males </a:t>
            </a:r>
            <a:endParaRPr lang="en-US" dirty="0"/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84590" y="5793956"/>
            <a:ext cx="7600981" cy="6359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00244" y="3016013"/>
            <a:ext cx="6637475" cy="396847"/>
          </a:xfrm>
          <a:prstGeom prst="rect">
            <a:avLst/>
          </a:prstGeom>
          <a:solidFill>
            <a:srgbClr val="FFFF00">
              <a:alpha val="1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23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462755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-93804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518706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45598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Object 2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867554270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0244" y="1057279"/>
            <a:ext cx="6637475" cy="5326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85535" y="6469615"/>
            <a:ext cx="8345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Nine patients (1%) experienced a CVE both on admission and during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hospitalization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3" y="2663617"/>
            <a:ext cx="19845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/>
                <a:ea typeface="Times New Roman"/>
              </a:rPr>
              <a:t>905 </a:t>
            </a:r>
            <a:r>
              <a:rPr lang="en-US" sz="2400" b="1" dirty="0" smtClean="0">
                <a:latin typeface="Times New Roman"/>
                <a:ea typeface="Times New Roman"/>
              </a:rPr>
              <a:t>patients</a:t>
            </a:r>
          </a:p>
          <a:p>
            <a:pPr algn="ctr"/>
            <a:endParaRPr lang="en-US" sz="2400" b="1" dirty="0" smtClean="0">
              <a:latin typeface="Times New Roman"/>
              <a:ea typeface="Times New Roman"/>
            </a:endParaRPr>
          </a:p>
          <a:p>
            <a:pPr algn="ctr"/>
            <a:r>
              <a:rPr lang="en-US" dirty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</a:rPr>
              <a:t>edian </a:t>
            </a:r>
            <a:r>
              <a:rPr lang="en-US" dirty="0">
                <a:latin typeface="Times New Roman"/>
                <a:ea typeface="Times New Roman"/>
              </a:rPr>
              <a:t>age: 76 </a:t>
            </a:r>
            <a:r>
              <a:rPr lang="en-US" dirty="0" err="1" smtClean="0">
                <a:latin typeface="Times New Roman"/>
                <a:ea typeface="Times New Roman"/>
              </a:rPr>
              <a:t>yrs</a:t>
            </a:r>
            <a:endParaRPr lang="en-US" dirty="0"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latin typeface="Times New Roman"/>
                <a:ea typeface="Times New Roman"/>
              </a:rPr>
              <a:t>59</a:t>
            </a:r>
            <a:r>
              <a:rPr lang="en-US" dirty="0">
                <a:latin typeface="Times New Roman"/>
                <a:ea typeface="Times New Roman"/>
              </a:rPr>
              <a:t>% </a:t>
            </a:r>
            <a:r>
              <a:rPr lang="en-US" dirty="0" smtClean="0">
                <a:latin typeface="Times New Roman"/>
                <a:ea typeface="Times New Roman"/>
              </a:rPr>
              <a:t>males </a:t>
            </a:r>
            <a:endParaRPr lang="en-US" dirty="0"/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498626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Cardiovascular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 flipV="1">
            <a:off x="1984590" y="6190803"/>
            <a:ext cx="7600981" cy="1930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00244" y="5793893"/>
            <a:ext cx="6637475" cy="396847"/>
          </a:xfrm>
          <a:prstGeom prst="rect">
            <a:avLst/>
          </a:prstGeom>
          <a:solidFill>
            <a:srgbClr val="FFFF00">
              <a:alpha val="1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998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2" name="Picture 1" descr="Figure 1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0" y="1473490"/>
            <a:ext cx="8707390" cy="4897907"/>
          </a:xfrm>
          <a:prstGeom prst="rect">
            <a:avLst/>
          </a:prstGeom>
        </p:spPr>
      </p:pic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                                                         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Study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groups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1286" y="2739571"/>
            <a:ext cx="2340428" cy="943429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75829" y="2739571"/>
            <a:ext cx="2340428" cy="94342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8150" y="2764971"/>
            <a:ext cx="2340428" cy="9434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89284" y="2187322"/>
            <a:ext cx="1005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11%</a:t>
            </a:r>
            <a:endParaRPr lang="en-US" sz="28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90543" y="2176436"/>
            <a:ext cx="1005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3%</a:t>
            </a: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62429" y="3799115"/>
            <a:ext cx="498928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89191" y="3780972"/>
            <a:ext cx="1920237" cy="217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Object 2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159996561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0004" y="1396999"/>
            <a:ext cx="3682863" cy="5418465"/>
          </a:xfrm>
          <a:prstGeom prst="rect">
            <a:avLst/>
          </a:prstGeom>
        </p:spPr>
      </p:pic>
      <p:pic>
        <p:nvPicPr>
          <p:cNvPr id="6" name="Object 5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121416436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53638" y="1396999"/>
            <a:ext cx="3804585" cy="5086024"/>
          </a:xfrm>
          <a:prstGeom prst="rect">
            <a:avLst/>
          </a:prstGeom>
        </p:spPr>
      </p:pic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Characteristics of the study groups</a:t>
            </a:r>
            <a:endParaRPr lang="en-CA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0004" y="4533312"/>
            <a:ext cx="3682863" cy="245782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0004" y="4986114"/>
            <a:ext cx="3682863" cy="245782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53638" y="2380292"/>
            <a:ext cx="3804585" cy="1156237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49991" y="1396999"/>
            <a:ext cx="559872" cy="5418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043032" y="1397000"/>
            <a:ext cx="424287" cy="49387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781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73035" y="3299791"/>
            <a:ext cx="68992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Disclosures</a:t>
            </a:r>
            <a:endParaRPr lang="it-IT" sz="16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Bild 5"/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-54429" y="-54429"/>
            <a:ext cx="9307286" cy="13085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08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severity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the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disease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46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2" name="Picture 1" descr="Figure 2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66" y="1149574"/>
            <a:ext cx="7246334" cy="11644455"/>
          </a:xfrm>
          <a:prstGeom prst="rect">
            <a:avLst/>
          </a:prstGeom>
        </p:spPr>
      </p:pic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severity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the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disease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52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2" name="Picture 1" descr="Figure 2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66" y="1149574"/>
            <a:ext cx="7246334" cy="11644455"/>
          </a:xfrm>
          <a:prstGeom prst="rect">
            <a:avLst/>
          </a:prstGeom>
        </p:spPr>
      </p:pic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severity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the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disease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82128" y="6117240"/>
            <a:ext cx="2580871" cy="464255"/>
          </a:xfrm>
          <a:prstGeom prst="rect">
            <a:avLst/>
          </a:prstGeom>
          <a:solidFill>
            <a:srgbClr val="FFFF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63000" y="5177275"/>
            <a:ext cx="2061966" cy="464255"/>
          </a:xfrm>
          <a:prstGeom prst="rect">
            <a:avLst/>
          </a:prstGeom>
          <a:solidFill>
            <a:srgbClr val="FFFF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47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severity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the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disease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Figure 3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27" y="1457689"/>
            <a:ext cx="7249155" cy="54368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4570" y="1375759"/>
            <a:ext cx="2159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ARF and SS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99118" y="5666641"/>
            <a:ext cx="4625429" cy="286746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85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232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Object 18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425161393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46441" y="1164872"/>
            <a:ext cx="4476421" cy="556833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253612" y="1034944"/>
            <a:ext cx="8316141" cy="57264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861239" y="1193094"/>
            <a:ext cx="1392373" cy="486128"/>
          </a:xfrm>
          <a:prstGeom prst="rect">
            <a:avLst/>
          </a:prstGeom>
          <a:solidFill>
            <a:srgbClr val="FFFF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166649" y="2271889"/>
            <a:ext cx="722812" cy="3189111"/>
          </a:xfrm>
          <a:prstGeom prst="rect">
            <a:avLst/>
          </a:prstGeom>
          <a:solidFill>
            <a:srgbClr val="FFFF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211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Object 18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425161393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46441" y="1164872"/>
            <a:ext cx="4476421" cy="556833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410723" y="984054"/>
            <a:ext cx="8316141" cy="57264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46440" y="2220382"/>
            <a:ext cx="714800" cy="1109839"/>
          </a:xfrm>
          <a:prstGeom prst="rect">
            <a:avLst/>
          </a:prstGeom>
          <a:solidFill>
            <a:srgbClr val="0000FF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46440" y="3880556"/>
            <a:ext cx="714799" cy="559504"/>
          </a:xfrm>
          <a:prstGeom prst="rect">
            <a:avLst/>
          </a:prstGeom>
          <a:solidFill>
            <a:srgbClr val="0000FF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170868" y="5472288"/>
            <a:ext cx="690372" cy="559504"/>
          </a:xfrm>
          <a:prstGeom prst="rect">
            <a:avLst/>
          </a:prstGeom>
          <a:solidFill>
            <a:srgbClr val="0000FF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31785" y="1164872"/>
            <a:ext cx="1178938" cy="559504"/>
          </a:xfrm>
          <a:prstGeom prst="rect">
            <a:avLst/>
          </a:prstGeom>
          <a:solidFill>
            <a:srgbClr val="0000FF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211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Object 18"/>
          <p:cNvPicPr>
            <a:picLocks noChangeAspect="1"/>
          </p:cNvPicPr>
          <p:nvPr>
            <p:extLst>
              <p:ext uri="{D42A27DB-BD31-4B8C-83A1-F6EECF244321}">
                <p14:modId xmlns="" xmlns:p14="http://schemas.microsoft.com/office/powerpoint/2010/main" val="425161393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46441" y="1164872"/>
            <a:ext cx="4476421" cy="556833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159019" y="2255663"/>
            <a:ext cx="714799" cy="559504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46441" y="3322919"/>
            <a:ext cx="714799" cy="559504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46441" y="6015066"/>
            <a:ext cx="714799" cy="559504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84962" y="1164872"/>
            <a:ext cx="1237900" cy="559504"/>
          </a:xfrm>
          <a:prstGeom prst="rect">
            <a:avLst/>
          </a:prstGeom>
          <a:solidFill>
            <a:srgbClr val="FF0000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211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outcomes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515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Plaque-related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outcomes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Picture 18" descr="Figure 4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0" y="1226183"/>
            <a:ext cx="8539665" cy="64047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929" y="1761441"/>
            <a:ext cx="14633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/>
                <a:cs typeface="Times New Roman"/>
              </a:rPr>
              <a:t>No CVE</a:t>
            </a:r>
            <a:endParaRPr lang="en-US" sz="11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9814" y="2036736"/>
            <a:ext cx="146115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/>
                <a:cs typeface="Times New Roman"/>
              </a:rPr>
              <a:t>Plaque-Unrelated CVE</a:t>
            </a:r>
            <a:endParaRPr lang="en-US" sz="1100" b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8354" y="2257411"/>
            <a:ext cx="146115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/>
                <a:cs typeface="Times New Roman"/>
              </a:rPr>
              <a:t>Plaque-related CVE</a:t>
            </a:r>
            <a:endParaRPr lang="en-US" sz="1000" b="1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9961" y="5491350"/>
            <a:ext cx="170040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/>
                <a:cs typeface="Times New Roman"/>
              </a:rPr>
              <a:t>No CVE, n. (%)</a:t>
            </a:r>
            <a:endParaRPr lang="en-US" sz="1100" b="1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2156" y="5793955"/>
            <a:ext cx="223359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/>
                <a:cs typeface="Times New Roman"/>
              </a:rPr>
              <a:t>Plaque-Unrelated CVE, n. (%)</a:t>
            </a:r>
            <a:endParaRPr lang="en-US" sz="1100" b="1" dirty="0">
              <a:latin typeface="Times New Roman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351" y="6123870"/>
            <a:ext cx="224692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/>
                <a:cs typeface="Times New Roman"/>
              </a:rPr>
              <a:t>Plaque-related CVE, n. (%)</a:t>
            </a:r>
            <a:endParaRPr lang="en-US" sz="11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807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37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34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30-day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mortality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515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30-day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mortality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Picture 18" descr="Figure 5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7" y="1310837"/>
            <a:ext cx="8962352" cy="49292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54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Independent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predictors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30-day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mortality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" name="Picture 18" descr="Figure 5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7" y="1310837"/>
            <a:ext cx="8962352" cy="49292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10092" y="2567052"/>
            <a:ext cx="7865502" cy="245782"/>
          </a:xfrm>
          <a:prstGeom prst="rect">
            <a:avLst/>
          </a:prstGeom>
          <a:solidFill>
            <a:srgbClr val="FF0000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10092" y="2815041"/>
            <a:ext cx="7865502" cy="245782"/>
          </a:xfrm>
          <a:prstGeom prst="rect">
            <a:avLst/>
          </a:prstGeom>
          <a:solidFill>
            <a:srgbClr val="0000FF">
              <a:alpha val="1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218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0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188" y="1363271"/>
            <a:ext cx="76952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u"/>
            </a:pPr>
            <a:r>
              <a:rPr lang="en-US" sz="2000" b="1" dirty="0">
                <a:latin typeface="Times New Roman"/>
                <a:cs typeface="Times New Roman"/>
              </a:rPr>
              <a:t>P</a:t>
            </a:r>
            <a:r>
              <a:rPr lang="en-US" sz="2000" b="1" dirty="0" smtClean="0">
                <a:latin typeface="Times New Roman"/>
                <a:cs typeface="Times New Roman"/>
              </a:rPr>
              <a:t>laque</a:t>
            </a:r>
            <a:r>
              <a:rPr lang="en-US" sz="2000" b="1" dirty="0">
                <a:latin typeface="Times New Roman"/>
                <a:cs typeface="Times New Roman"/>
              </a:rPr>
              <a:t>-related CVE are less prevalent (3%) in CAP patients in comparison to plaque-unrelated events (11%) but account for a significantly higher in-hospital (39%) and 30-day mortality (48%).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188" y="1363271"/>
            <a:ext cx="769528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u"/>
            </a:pPr>
            <a:r>
              <a:rPr lang="en-US" sz="2000" b="1" dirty="0">
                <a:latin typeface="Times New Roman"/>
                <a:cs typeface="Times New Roman"/>
              </a:rPr>
              <a:t>P</a:t>
            </a:r>
            <a:r>
              <a:rPr lang="en-US" sz="2000" b="1" dirty="0" smtClean="0">
                <a:latin typeface="Times New Roman"/>
                <a:cs typeface="Times New Roman"/>
              </a:rPr>
              <a:t>laque</a:t>
            </a:r>
            <a:r>
              <a:rPr lang="en-US" sz="2000" b="1" dirty="0">
                <a:latin typeface="Times New Roman"/>
                <a:cs typeface="Times New Roman"/>
              </a:rPr>
              <a:t>-related CVE are less prevalent (3%) in CAP patients in comparison to plaque-unrelated events (11%) but account for a significantly higher in-hospital (39%) and 30-day mortality (48%).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r>
              <a:rPr lang="en-US" sz="2000" b="1" dirty="0" smtClean="0">
                <a:latin typeface="Times New Roman"/>
                <a:cs typeface="Times New Roman"/>
              </a:rPr>
              <a:t>Among </a:t>
            </a:r>
            <a:r>
              <a:rPr lang="en-US" sz="2000" b="1" dirty="0">
                <a:latin typeface="Times New Roman"/>
                <a:cs typeface="Times New Roman"/>
              </a:rPr>
              <a:t>patients with plaque-unrelated events, in-hospital mortality still rises up to 21% and 30-day mortality up to 28%.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3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188" y="1363271"/>
            <a:ext cx="769528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u"/>
            </a:pPr>
            <a:r>
              <a:rPr lang="en-US" sz="2000" b="1" dirty="0">
                <a:latin typeface="Times New Roman"/>
                <a:cs typeface="Times New Roman"/>
              </a:rPr>
              <a:t>P</a:t>
            </a:r>
            <a:r>
              <a:rPr lang="en-US" sz="2000" b="1" dirty="0" smtClean="0">
                <a:latin typeface="Times New Roman"/>
                <a:cs typeface="Times New Roman"/>
              </a:rPr>
              <a:t>laque</a:t>
            </a:r>
            <a:r>
              <a:rPr lang="en-US" sz="2000" b="1" dirty="0">
                <a:latin typeface="Times New Roman"/>
                <a:cs typeface="Times New Roman"/>
              </a:rPr>
              <a:t>-related CVE are less prevalent (3%) in CAP patients in comparison to plaque-unrelated events (11%) but account for a significantly higher in-hospital (39%) and 30-day mortality (48%).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r>
              <a:rPr lang="en-US" sz="2000" b="1" dirty="0" smtClean="0">
                <a:latin typeface="Times New Roman"/>
                <a:cs typeface="Times New Roman"/>
              </a:rPr>
              <a:t>Among </a:t>
            </a:r>
            <a:r>
              <a:rPr lang="en-US" sz="2000" b="1" dirty="0">
                <a:latin typeface="Times New Roman"/>
                <a:cs typeface="Times New Roman"/>
              </a:rPr>
              <a:t>patients with plaque-unrelated events, in-hospital mortality still rises up to 21% and 30-day mortality up to 28%.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r>
              <a:rPr lang="en-US" sz="2000" b="1" dirty="0" smtClean="0">
                <a:latin typeface="Times New Roman"/>
                <a:cs typeface="Times New Roman"/>
              </a:rPr>
              <a:t>The </a:t>
            </a:r>
            <a:r>
              <a:rPr lang="en-US" sz="2000" b="1" dirty="0">
                <a:latin typeface="Times New Roman"/>
                <a:cs typeface="Times New Roman"/>
              </a:rPr>
              <a:t>occurrence of a plaque-related CVE in CAP patients increases 5 times the risk of death within 30-days, while plaque-unrelated events almost 3 times.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3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188" y="1363271"/>
            <a:ext cx="76952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u"/>
            </a:pPr>
            <a:r>
              <a:rPr lang="en-US" sz="2000" b="1" dirty="0">
                <a:latin typeface="Times New Roman"/>
                <a:cs typeface="Times New Roman"/>
              </a:rPr>
              <a:t>P</a:t>
            </a:r>
            <a:r>
              <a:rPr lang="en-US" sz="2000" b="1" dirty="0" smtClean="0">
                <a:latin typeface="Times New Roman"/>
                <a:cs typeface="Times New Roman"/>
              </a:rPr>
              <a:t>laque</a:t>
            </a:r>
            <a:r>
              <a:rPr lang="en-US" sz="2000" b="1" dirty="0">
                <a:latin typeface="Times New Roman"/>
                <a:cs typeface="Times New Roman"/>
              </a:rPr>
              <a:t>-related CVE are less prevalent (3%) in CAP patients in comparison to plaque-unrelated events (11%) but account for a significantly higher in-hospital (39%) and 30-day mortality (48%).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r>
              <a:rPr lang="en-US" sz="2000" b="1" dirty="0" smtClean="0">
                <a:latin typeface="Times New Roman"/>
                <a:cs typeface="Times New Roman"/>
              </a:rPr>
              <a:t>Among </a:t>
            </a:r>
            <a:r>
              <a:rPr lang="en-US" sz="2000" b="1" dirty="0">
                <a:latin typeface="Times New Roman"/>
                <a:cs typeface="Times New Roman"/>
              </a:rPr>
              <a:t>patients with plaque-unrelated events, in-hospital mortality still rises up to 21% and 30-day mortality up to 28%. </a:t>
            </a:r>
            <a:endParaRPr lang="en-US" sz="2000" b="1" dirty="0" smtClean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u"/>
            </a:pPr>
            <a:r>
              <a:rPr lang="en-US" sz="2000" b="1" dirty="0" smtClean="0">
                <a:latin typeface="Times New Roman"/>
                <a:cs typeface="Times New Roman"/>
              </a:rPr>
              <a:t>The </a:t>
            </a:r>
            <a:r>
              <a:rPr lang="en-US" sz="2000" b="1" dirty="0">
                <a:latin typeface="Times New Roman"/>
                <a:cs typeface="Times New Roman"/>
              </a:rPr>
              <a:t>occurrence of a plaque-related CVE in CAP patients increases 5 times the risk of death within 30-days, while plaque-unrelated events almost 3 </a:t>
            </a:r>
            <a:r>
              <a:rPr lang="en-US" sz="2000" b="1" dirty="0" smtClean="0">
                <a:latin typeface="Times New Roman"/>
                <a:cs typeface="Times New Roman"/>
              </a:rPr>
              <a:t>times.</a:t>
            </a:r>
          </a:p>
          <a:p>
            <a:pPr algn="just"/>
            <a:endParaRPr lang="en-US" sz="2000" b="1" dirty="0" smtClean="0">
              <a:latin typeface="Times New Roman"/>
              <a:cs typeface="Times New Roman"/>
            </a:endParaRPr>
          </a:p>
          <a:p>
            <a:pPr algn="just"/>
            <a:endParaRPr lang="en-US" sz="2000" b="1" dirty="0" smtClean="0">
              <a:latin typeface="Times New Roman"/>
              <a:cs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 different approach for plaque-related vs. unrelated CVE could be suggested especially from a research point of view to plan interventional studies on cardioprotective medications. </a:t>
            </a:r>
          </a:p>
          <a:p>
            <a:endParaRPr lang="en-US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74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-54429" y="2597383"/>
            <a:ext cx="91984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Thank</a:t>
            </a:r>
            <a:r>
              <a:rPr lang="it-IT" sz="8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you</a:t>
            </a:r>
            <a:endParaRPr lang="it-IT" sz="4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54429" y="5510753"/>
            <a:ext cx="9361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latin typeface="Times New Roman"/>
                <a:cs typeface="Times New Roman"/>
              </a:rPr>
              <a:t>s</a:t>
            </a:r>
            <a:r>
              <a:rPr lang="en-US" sz="2800" b="1" dirty="0" err="1" smtClean="0">
                <a:latin typeface="Times New Roman"/>
                <a:cs typeface="Times New Roman"/>
              </a:rPr>
              <a:t>tefano.aliberti@unimib.it</a:t>
            </a:r>
            <a:endParaRPr lang="it-IT" sz="2800" b="1" dirty="0">
              <a:latin typeface="Times New Roman"/>
              <a:cs typeface="Times New Roman"/>
            </a:endParaRPr>
          </a:p>
        </p:txBody>
      </p:sp>
      <p:pic>
        <p:nvPicPr>
          <p:cNvPr id="8" name="Bild 5"/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-54429" y="-54429"/>
            <a:ext cx="9307286" cy="13085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51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2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40" y="-3996116"/>
            <a:ext cx="6713793" cy="107886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7301"/>
            <a:ext cx="8316141" cy="14064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ttangolo 3"/>
          <p:cNvSpPr/>
          <p:nvPr/>
        </p:nvSpPr>
        <p:spPr>
          <a:xfrm>
            <a:off x="0" y="-125441"/>
            <a:ext cx="914400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33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34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35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36" name="Rettangolo 11"/>
          <p:cNvSpPr/>
          <p:nvPr/>
        </p:nvSpPr>
        <p:spPr>
          <a:xfrm>
            <a:off x="0" y="677442"/>
            <a:ext cx="9131323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37" name="CasellaDiTesto 12"/>
          <p:cNvSpPr txBox="1"/>
          <p:nvPr/>
        </p:nvSpPr>
        <p:spPr>
          <a:xfrm>
            <a:off x="78390" y="18267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9" name="CasellaDiTesto 13"/>
          <p:cNvSpPr txBox="1"/>
          <p:nvPr/>
        </p:nvSpPr>
        <p:spPr>
          <a:xfrm>
            <a:off x="2504052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0" name="CasellaDiTesto 14"/>
          <p:cNvSpPr txBox="1"/>
          <p:nvPr/>
        </p:nvSpPr>
        <p:spPr>
          <a:xfrm>
            <a:off x="4792993" y="17048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1" name="CasellaDiTesto 15"/>
          <p:cNvSpPr txBox="1"/>
          <p:nvPr/>
        </p:nvSpPr>
        <p:spPr>
          <a:xfrm>
            <a:off x="7061874" y="18267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2" name="CasellaDiTesto 37"/>
          <p:cNvSpPr txBox="1"/>
          <p:nvPr/>
        </p:nvSpPr>
        <p:spPr>
          <a:xfrm>
            <a:off x="-2" y="61472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3" name="CasellaDiTesto 28"/>
          <p:cNvSpPr txBox="1"/>
          <p:nvPr/>
        </p:nvSpPr>
        <p:spPr>
          <a:xfrm>
            <a:off x="152398" y="657362"/>
            <a:ext cx="914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Plaque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vs.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unrelated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CVE and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severity</a:t>
            </a:r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the </a:t>
            </a:r>
            <a:r>
              <a:rPr lang="it-IT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disease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82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45140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latin typeface="Times New Roman"/>
                <a:cs typeface="Times New Roman"/>
              </a:rPr>
              <a:t>Cardiac Events</a:t>
            </a:r>
            <a:endParaRPr lang="en-US" sz="2800" b="1" dirty="0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9693" y="2361235"/>
            <a:ext cx="2242587" cy="830997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Prevalence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10-30%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8934" y="2370812"/>
            <a:ext cx="3819423" cy="830997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/>
                <a:cs typeface="Times New Roman"/>
              </a:rPr>
              <a:t>Short-term Mortality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15-36%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082" y="6310879"/>
            <a:ext cx="906561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Corrales-Medina VF.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Circulation.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2012; 125: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773</a:t>
            </a:r>
          </a:p>
          <a:p>
            <a:pPr algn="r"/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Aliberti 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.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Curr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Opin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Infect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Dis.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2014; 27: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295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9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27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Triggers for Cardiac Events</a:t>
            </a:r>
            <a:endParaRPr lang="en-US" sz="20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0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22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Pathophysiology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2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03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-9923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Coronary Artery Atheroma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977418" y="4392062"/>
            <a:ext cx="3249608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Coronary Artery Atheroma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24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42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3545"/>
            <a:ext cx="9585570" cy="11321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Arrotonda angolo stesso lato rettangolo 4"/>
          <p:cNvSpPr/>
          <p:nvPr/>
        </p:nvSpPr>
        <p:spPr>
          <a:xfrm>
            <a:off x="-2" y="5406"/>
            <a:ext cx="2257585" cy="719076"/>
          </a:xfrm>
          <a:prstGeom prst="round2SameRect">
            <a:avLst/>
          </a:prstGeom>
          <a:solidFill>
            <a:srgbClr val="AD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9" name="Arrotonda angolo stesso lato rettangolo 8"/>
          <p:cNvSpPr/>
          <p:nvPr/>
        </p:nvSpPr>
        <p:spPr>
          <a:xfrm>
            <a:off x="2300244" y="21086"/>
            <a:ext cx="2257585" cy="719076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0" name="Arrotonda angolo stesso lato rettangolo 9"/>
          <p:cNvSpPr/>
          <p:nvPr/>
        </p:nvSpPr>
        <p:spPr>
          <a:xfrm>
            <a:off x="4589185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1" name="Arrotonda angolo stesso lato rettangolo 10"/>
          <p:cNvSpPr/>
          <p:nvPr/>
        </p:nvSpPr>
        <p:spPr>
          <a:xfrm>
            <a:off x="6873738" y="32366"/>
            <a:ext cx="2257585" cy="719076"/>
          </a:xfrm>
          <a:prstGeom prst="round2SameRect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0" y="479022"/>
            <a:ext cx="9506188" cy="326069"/>
          </a:xfrm>
          <a:prstGeom prst="rect">
            <a:avLst/>
          </a:prstGeom>
          <a:solidFill>
            <a:srgbClr val="AD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mes New Roman"/>
              <a:cs typeface="Times New Roman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8390" y="83460"/>
            <a:ext cx="211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INTRODUCTION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04052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METHODS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792993" y="71274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061874" y="83460"/>
            <a:ext cx="19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CONCLUSIONS</a:t>
            </a:r>
            <a:endParaRPr lang="it-IT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37075" y="1038031"/>
            <a:ext cx="631490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Patient with Pneumonia 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7816" y="2709822"/>
            <a:ext cx="3553062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Increased Pro-Inflammatory Cytokines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5933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Thrombocytosis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8282" y="2217833"/>
            <a:ext cx="3553062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Hypoxemia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30477" y="2704868"/>
            <a:ext cx="3538518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Activation of 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Pro-Coagulant Factors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6340" y="4948206"/>
            <a:ext cx="3347265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Myocardial Cell Ischemia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37075" y="1725621"/>
            <a:ext cx="6314905" cy="348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latin typeface="Times New Roman"/>
                <a:cs typeface="Times New Roman"/>
              </a:rPr>
              <a:t>Potential Pneumonia Triggers for Cardiac Events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37075" y="3793863"/>
            <a:ext cx="6314905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latin typeface="Times New Roman"/>
                <a:cs typeface="Times New Roman"/>
              </a:rPr>
              <a:t>Cardiac Events: Pathophysiology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2415877" y="4801305"/>
            <a:ext cx="285364" cy="142689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2430227" y="5342007"/>
            <a:ext cx="261324" cy="223574"/>
          </a:xfrm>
          <a:prstGeom prst="downArrow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88195" y="5554435"/>
            <a:ext cx="2939735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Myocardial Infarction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4283605" y="3421370"/>
            <a:ext cx="484632" cy="271028"/>
          </a:xfrm>
          <a:prstGeom prst="downArrow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4297549" y="1474611"/>
            <a:ext cx="484632" cy="271028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6340" y="4401773"/>
            <a:ext cx="3325173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Coronary Artery Atheroma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7418" y="4392062"/>
            <a:ext cx="3249608" cy="36933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No Coronary Artery Atheroma</a:t>
            </a:r>
          </a:p>
        </p:txBody>
      </p:sp>
      <p:sp>
        <p:nvSpPr>
          <p:cNvPr id="28" name="CasellaDiTesto 52"/>
          <p:cNvSpPr txBox="1"/>
          <p:nvPr/>
        </p:nvSpPr>
        <p:spPr>
          <a:xfrm>
            <a:off x="1" y="4432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Pneumonia and cardiac events</a:t>
            </a:r>
            <a:endParaRPr lang="it-IT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3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3075</Words>
  <Application>Microsoft Office PowerPoint</Application>
  <PresentationFormat>On-screen Show (4:3)</PresentationFormat>
  <Paragraphs>561</Paragraphs>
  <Slides>49</Slides>
  <Notes>49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ＭＳ Ｐゴシック</vt:lpstr>
      <vt:lpstr>Symbol</vt:lpstr>
      <vt:lpstr>Times New Roman</vt:lpstr>
      <vt:lpstr>Calibri</vt:lpstr>
      <vt:lpstr>Wingdings</vt:lpstr>
      <vt:lpstr>Tema di Office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Company>Università degli Studi di Milano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Stefano Aliberti</dc:creator>
  <cp:lastModifiedBy>ajimenez</cp:lastModifiedBy>
  <cp:revision>80</cp:revision>
  <dcterms:created xsi:type="dcterms:W3CDTF">2013-09-11T06:15:17Z</dcterms:created>
  <dcterms:modified xsi:type="dcterms:W3CDTF">2014-09-16T10:06:44Z</dcterms:modified>
</cp:coreProperties>
</file>