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56" r:id="rId2"/>
  </p:sldIdLst>
  <p:sldSz cx="32404050" cy="43205400"/>
  <p:notesSz cx="29819600" cy="42341800"/>
  <p:defaultTextStyle>
    <a:defPPr>
      <a:defRPr lang="it-IT"/>
    </a:defPPr>
    <a:lvl1pPr marL="0" algn="l" defTabSz="4319718" rtl="0" eaLnBrk="1" latinLnBrk="0" hangingPunct="1">
      <a:defRPr sz="8500" kern="1200">
        <a:solidFill>
          <a:schemeClr val="tx1"/>
        </a:solidFill>
        <a:latin typeface="+mn-lt"/>
        <a:ea typeface="+mn-ea"/>
        <a:cs typeface="+mn-cs"/>
      </a:defRPr>
    </a:lvl1pPr>
    <a:lvl2pPr marL="2159859" algn="l" defTabSz="4319718" rtl="0" eaLnBrk="1" latinLnBrk="0" hangingPunct="1">
      <a:defRPr sz="8500" kern="1200">
        <a:solidFill>
          <a:schemeClr val="tx1"/>
        </a:solidFill>
        <a:latin typeface="+mn-lt"/>
        <a:ea typeface="+mn-ea"/>
        <a:cs typeface="+mn-cs"/>
      </a:defRPr>
    </a:lvl2pPr>
    <a:lvl3pPr marL="4319718" algn="l" defTabSz="4319718" rtl="0" eaLnBrk="1" latinLnBrk="0" hangingPunct="1">
      <a:defRPr sz="8500" kern="1200">
        <a:solidFill>
          <a:schemeClr val="tx1"/>
        </a:solidFill>
        <a:latin typeface="+mn-lt"/>
        <a:ea typeface="+mn-ea"/>
        <a:cs typeface="+mn-cs"/>
      </a:defRPr>
    </a:lvl3pPr>
    <a:lvl4pPr marL="6479577" algn="l" defTabSz="4319718" rtl="0" eaLnBrk="1" latinLnBrk="0" hangingPunct="1">
      <a:defRPr sz="8500" kern="1200">
        <a:solidFill>
          <a:schemeClr val="tx1"/>
        </a:solidFill>
        <a:latin typeface="+mn-lt"/>
        <a:ea typeface="+mn-ea"/>
        <a:cs typeface="+mn-cs"/>
      </a:defRPr>
    </a:lvl4pPr>
    <a:lvl5pPr marL="8639440" algn="l" defTabSz="4319718" rtl="0" eaLnBrk="1" latinLnBrk="0" hangingPunct="1">
      <a:defRPr sz="8500" kern="1200">
        <a:solidFill>
          <a:schemeClr val="tx1"/>
        </a:solidFill>
        <a:latin typeface="+mn-lt"/>
        <a:ea typeface="+mn-ea"/>
        <a:cs typeface="+mn-cs"/>
      </a:defRPr>
    </a:lvl5pPr>
    <a:lvl6pPr marL="10799299" algn="l" defTabSz="4319718" rtl="0" eaLnBrk="1" latinLnBrk="0" hangingPunct="1">
      <a:defRPr sz="8500" kern="1200">
        <a:solidFill>
          <a:schemeClr val="tx1"/>
        </a:solidFill>
        <a:latin typeface="+mn-lt"/>
        <a:ea typeface="+mn-ea"/>
        <a:cs typeface="+mn-cs"/>
      </a:defRPr>
    </a:lvl6pPr>
    <a:lvl7pPr marL="12959158" algn="l" defTabSz="4319718" rtl="0" eaLnBrk="1" latinLnBrk="0" hangingPunct="1">
      <a:defRPr sz="8500" kern="1200">
        <a:solidFill>
          <a:schemeClr val="tx1"/>
        </a:solidFill>
        <a:latin typeface="+mn-lt"/>
        <a:ea typeface="+mn-ea"/>
        <a:cs typeface="+mn-cs"/>
      </a:defRPr>
    </a:lvl7pPr>
    <a:lvl8pPr marL="15119017" algn="l" defTabSz="4319718" rtl="0" eaLnBrk="1" latinLnBrk="0" hangingPunct="1">
      <a:defRPr sz="8500" kern="1200">
        <a:solidFill>
          <a:schemeClr val="tx1"/>
        </a:solidFill>
        <a:latin typeface="+mn-lt"/>
        <a:ea typeface="+mn-ea"/>
        <a:cs typeface="+mn-cs"/>
      </a:defRPr>
    </a:lvl8pPr>
    <a:lvl9pPr marL="17278876" algn="l" defTabSz="4319718" rtl="0" eaLnBrk="1" latinLnBrk="0" hangingPunct="1">
      <a:defRPr sz="8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608">
          <p15:clr>
            <a:srgbClr val="A4A3A4"/>
          </p15:clr>
        </p15:guide>
        <p15:guide id="2" pos="1020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986" autoAdjust="0"/>
    <p:restoredTop sz="94493" autoAdjust="0"/>
  </p:normalViewPr>
  <p:slideViewPr>
    <p:cSldViewPr>
      <p:cViewPr>
        <p:scale>
          <a:sx n="25" d="100"/>
          <a:sy n="25" d="100"/>
        </p:scale>
        <p:origin x="880" y="-312"/>
      </p:cViewPr>
      <p:guideLst>
        <p:guide orient="horz" pos="13608"/>
        <p:guide pos="10206"/>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2" y="2"/>
            <a:ext cx="12921825" cy="2117091"/>
          </a:xfrm>
          <a:prstGeom prst="rect">
            <a:avLst/>
          </a:prstGeom>
        </p:spPr>
        <p:txBody>
          <a:bodyPr vert="horz" lIns="412337" tIns="206168" rIns="412337" bIns="206168" rtlCol="0"/>
          <a:lstStyle>
            <a:lvl1pPr algn="l">
              <a:defRPr sz="5400"/>
            </a:lvl1pPr>
          </a:lstStyle>
          <a:p>
            <a:endParaRPr lang="it-IT"/>
          </a:p>
        </p:txBody>
      </p:sp>
      <p:sp>
        <p:nvSpPr>
          <p:cNvPr id="3" name="Segnaposto data 2"/>
          <p:cNvSpPr>
            <a:spLocks noGrp="1"/>
          </p:cNvSpPr>
          <p:nvPr>
            <p:ph type="dt" idx="1"/>
          </p:nvPr>
        </p:nvSpPr>
        <p:spPr>
          <a:xfrm>
            <a:off x="16890876" y="2"/>
            <a:ext cx="12921825" cy="2117091"/>
          </a:xfrm>
          <a:prstGeom prst="rect">
            <a:avLst/>
          </a:prstGeom>
        </p:spPr>
        <p:txBody>
          <a:bodyPr vert="horz" lIns="412337" tIns="206168" rIns="412337" bIns="206168" rtlCol="0"/>
          <a:lstStyle>
            <a:lvl1pPr algn="r">
              <a:defRPr sz="5400"/>
            </a:lvl1pPr>
          </a:lstStyle>
          <a:p>
            <a:fld id="{FDC20F27-A555-7E44-B4F6-7C75D4CD519E}" type="datetimeFigureOut">
              <a:rPr lang="it-IT" smtClean="0"/>
              <a:pPr/>
              <a:t>20/09/2024</a:t>
            </a:fld>
            <a:endParaRPr lang="it-IT"/>
          </a:p>
        </p:txBody>
      </p:sp>
      <p:sp>
        <p:nvSpPr>
          <p:cNvPr id="4" name="Segnaposto immagine diapositiva 3"/>
          <p:cNvSpPr>
            <a:spLocks noGrp="1" noRot="1" noChangeAspect="1"/>
          </p:cNvSpPr>
          <p:nvPr>
            <p:ph type="sldImg" idx="2"/>
          </p:nvPr>
        </p:nvSpPr>
        <p:spPr>
          <a:xfrm>
            <a:off x="8956675" y="3178175"/>
            <a:ext cx="11906250" cy="15875000"/>
          </a:xfrm>
          <a:prstGeom prst="rect">
            <a:avLst/>
          </a:prstGeom>
          <a:noFill/>
          <a:ln w="12700">
            <a:solidFill>
              <a:prstClr val="black"/>
            </a:solidFill>
          </a:ln>
        </p:spPr>
        <p:txBody>
          <a:bodyPr vert="horz" lIns="412337" tIns="206168" rIns="412337" bIns="206168" rtlCol="0" anchor="ctr"/>
          <a:lstStyle/>
          <a:p>
            <a:endParaRPr lang="it-IT"/>
          </a:p>
        </p:txBody>
      </p:sp>
      <p:sp>
        <p:nvSpPr>
          <p:cNvPr id="5" name="Segnaposto note 4"/>
          <p:cNvSpPr>
            <a:spLocks noGrp="1"/>
          </p:cNvSpPr>
          <p:nvPr>
            <p:ph type="body" sz="quarter" idx="3"/>
          </p:nvPr>
        </p:nvSpPr>
        <p:spPr>
          <a:xfrm>
            <a:off x="2981960" y="20112354"/>
            <a:ext cx="23855680" cy="19053811"/>
          </a:xfrm>
          <a:prstGeom prst="rect">
            <a:avLst/>
          </a:prstGeom>
        </p:spPr>
        <p:txBody>
          <a:bodyPr vert="horz" lIns="412337" tIns="206168" rIns="412337" bIns="206168"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2" y="40217363"/>
            <a:ext cx="12921825" cy="2117091"/>
          </a:xfrm>
          <a:prstGeom prst="rect">
            <a:avLst/>
          </a:prstGeom>
        </p:spPr>
        <p:txBody>
          <a:bodyPr vert="horz" lIns="412337" tIns="206168" rIns="412337" bIns="206168" rtlCol="0" anchor="b"/>
          <a:lstStyle>
            <a:lvl1pPr algn="l">
              <a:defRPr sz="5400"/>
            </a:lvl1pPr>
          </a:lstStyle>
          <a:p>
            <a:endParaRPr lang="it-IT"/>
          </a:p>
        </p:txBody>
      </p:sp>
      <p:sp>
        <p:nvSpPr>
          <p:cNvPr id="7" name="Segnaposto numero diapositiva 6"/>
          <p:cNvSpPr>
            <a:spLocks noGrp="1"/>
          </p:cNvSpPr>
          <p:nvPr>
            <p:ph type="sldNum" sz="quarter" idx="5"/>
          </p:nvPr>
        </p:nvSpPr>
        <p:spPr>
          <a:xfrm>
            <a:off x="16890876" y="40217363"/>
            <a:ext cx="12921825" cy="2117091"/>
          </a:xfrm>
          <a:prstGeom prst="rect">
            <a:avLst/>
          </a:prstGeom>
        </p:spPr>
        <p:txBody>
          <a:bodyPr vert="horz" lIns="412337" tIns="206168" rIns="412337" bIns="206168" rtlCol="0" anchor="b"/>
          <a:lstStyle>
            <a:lvl1pPr algn="r">
              <a:defRPr sz="5400"/>
            </a:lvl1pPr>
          </a:lstStyle>
          <a:p>
            <a:fld id="{12F10713-B63A-F44C-A0A0-0DB63D4BF4B2}" type="slidenum">
              <a:rPr lang="it-IT" smtClean="0"/>
              <a:pPr/>
              <a:t>‹N›</a:t>
            </a:fld>
            <a:endParaRPr lang="it-IT"/>
          </a:p>
        </p:txBody>
      </p:sp>
    </p:spTree>
    <p:extLst>
      <p:ext uri="{BB962C8B-B14F-4D97-AF65-F5344CB8AC3E}">
        <p14:creationId xmlns:p14="http://schemas.microsoft.com/office/powerpoint/2010/main" val="104931031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a:t>A0 </a:t>
            </a:r>
            <a:r>
              <a:rPr lang="it-IT" dirty="0">
                <a:sym typeface="Wingdings"/>
              </a:rPr>
              <a:t> 1189 x 841 mm^2</a:t>
            </a:r>
            <a:r>
              <a:rPr lang="it-IT" baseline="0" dirty="0">
                <a:sym typeface="Wingdings"/>
              </a:rPr>
              <a:t> circa 1 m^2  </a:t>
            </a:r>
          </a:p>
          <a:p>
            <a:r>
              <a:rPr lang="it-IT" baseline="0" dirty="0">
                <a:sym typeface="Wingdings"/>
              </a:rPr>
              <a:t>* </a:t>
            </a:r>
            <a:r>
              <a:rPr lang="it-IT" baseline="0" dirty="0" err="1">
                <a:sym typeface="Wingdings"/>
              </a:rPr>
              <a:t>Quoted</a:t>
            </a:r>
            <a:r>
              <a:rPr lang="it-IT" baseline="0" dirty="0">
                <a:sym typeface="Wingdings"/>
              </a:rPr>
              <a:t> 42 </a:t>
            </a:r>
            <a:r>
              <a:rPr lang="it-IT" baseline="0" dirty="0" err="1">
                <a:sym typeface="Wingdings"/>
              </a:rPr>
              <a:t>phe</a:t>
            </a:r>
            <a:r>
              <a:rPr lang="it-IT" baseline="0" dirty="0">
                <a:sym typeface="Wingdings"/>
              </a:rPr>
              <a:t>/</a:t>
            </a:r>
            <a:r>
              <a:rPr lang="it-IT" baseline="0" dirty="0" err="1">
                <a:sym typeface="Wingdings"/>
              </a:rPr>
              <a:t>keV</a:t>
            </a:r>
            <a:r>
              <a:rPr lang="it-IT" baseline="0" dirty="0">
                <a:sym typeface="Wingdings"/>
              </a:rPr>
              <a:t> </a:t>
            </a:r>
            <a:r>
              <a:rPr lang="it-IT" baseline="0" dirty="0" err="1">
                <a:sym typeface="Wingdings"/>
              </a:rPr>
              <a:t>theoretical</a:t>
            </a:r>
            <a:r>
              <a:rPr lang="it-IT" baseline="0" dirty="0">
                <a:sym typeface="Wingdings"/>
              </a:rPr>
              <a:t> from </a:t>
            </a:r>
            <a:r>
              <a:rPr lang="it-IT" baseline="0" dirty="0" err="1">
                <a:sym typeface="Wingdings"/>
              </a:rPr>
              <a:t>NaI</a:t>
            </a:r>
            <a:r>
              <a:rPr lang="it-IT" baseline="0" dirty="0">
                <a:sym typeface="Wingdings"/>
              </a:rPr>
              <a:t>(</a:t>
            </a:r>
            <a:r>
              <a:rPr lang="it-IT" baseline="0" dirty="0" err="1">
                <a:sym typeface="Wingdings"/>
              </a:rPr>
              <a:t>Tl</a:t>
            </a:r>
            <a:r>
              <a:rPr lang="it-IT" baseline="0" dirty="0">
                <a:sym typeface="Wingdings"/>
              </a:rPr>
              <a:t>). In </a:t>
            </a:r>
            <a:r>
              <a:rPr lang="it-IT" baseline="0" dirty="0" err="1">
                <a:sym typeface="Wingdings"/>
              </a:rPr>
              <a:t>which</a:t>
            </a:r>
            <a:r>
              <a:rPr lang="it-IT" baseline="0" dirty="0">
                <a:sym typeface="Wingdings"/>
              </a:rPr>
              <a:t> </a:t>
            </a:r>
            <a:r>
              <a:rPr lang="it-IT" baseline="0" dirty="0" err="1">
                <a:sym typeface="Wingdings"/>
              </a:rPr>
              <a:t>geometry</a:t>
            </a:r>
            <a:r>
              <a:rPr lang="it-IT" baseline="0" dirty="0">
                <a:sym typeface="Wingdings"/>
              </a:rPr>
              <a:t>? </a:t>
            </a:r>
            <a:r>
              <a:rPr lang="it-IT" baseline="0" dirty="0" err="1">
                <a:sym typeface="Wingdings"/>
              </a:rPr>
              <a:t>SABRE’s</a:t>
            </a:r>
            <a:r>
              <a:rPr lang="it-IT" baseline="0" dirty="0">
                <a:sym typeface="Wingdings"/>
              </a:rPr>
              <a:t> </a:t>
            </a:r>
            <a:r>
              <a:rPr lang="it-IT" baseline="0" dirty="0" err="1">
                <a:sym typeface="Wingdings"/>
              </a:rPr>
              <a:t>one</a:t>
            </a:r>
            <a:r>
              <a:rPr lang="it-IT" baseline="0" dirty="0">
                <a:sym typeface="Wingdings"/>
              </a:rPr>
              <a:t> from MC?</a:t>
            </a:r>
            <a:endParaRPr lang="it-IT" dirty="0"/>
          </a:p>
        </p:txBody>
      </p:sp>
      <p:sp>
        <p:nvSpPr>
          <p:cNvPr id="4" name="Segnaposto numero diapositiva 3"/>
          <p:cNvSpPr>
            <a:spLocks noGrp="1"/>
          </p:cNvSpPr>
          <p:nvPr>
            <p:ph type="sldNum" sz="quarter" idx="10"/>
          </p:nvPr>
        </p:nvSpPr>
        <p:spPr/>
        <p:txBody>
          <a:bodyPr/>
          <a:lstStyle/>
          <a:p>
            <a:fld id="{12F10713-B63A-F44C-A0A0-0DB63D4BF4B2}" type="slidenum">
              <a:rPr lang="it-IT" smtClean="0"/>
              <a:pPr/>
              <a:t>1</a:t>
            </a:fld>
            <a:endParaRPr lang="it-IT"/>
          </a:p>
        </p:txBody>
      </p:sp>
    </p:spTree>
    <p:extLst>
      <p:ext uri="{BB962C8B-B14F-4D97-AF65-F5344CB8AC3E}">
        <p14:creationId xmlns:p14="http://schemas.microsoft.com/office/powerpoint/2010/main" val="28650986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2430304" y="13421680"/>
            <a:ext cx="27543443" cy="9261158"/>
          </a:xfrm>
        </p:spPr>
        <p:txBody>
          <a:bodyPr/>
          <a:lstStyle/>
          <a:p>
            <a:r>
              <a:rPr lang="it-IT"/>
              <a:t>Fare clic per modificare lo stile del titolo</a:t>
            </a:r>
          </a:p>
        </p:txBody>
      </p:sp>
      <p:sp>
        <p:nvSpPr>
          <p:cNvPr id="3" name="Sottotitolo 2"/>
          <p:cNvSpPr>
            <a:spLocks noGrp="1"/>
          </p:cNvSpPr>
          <p:nvPr>
            <p:ph type="subTitle" idx="1"/>
          </p:nvPr>
        </p:nvSpPr>
        <p:spPr>
          <a:xfrm>
            <a:off x="4860608" y="24483060"/>
            <a:ext cx="22682835" cy="11041380"/>
          </a:xfrm>
        </p:spPr>
        <p:txBody>
          <a:bodyPr/>
          <a:lstStyle>
            <a:lvl1pPr marL="0" indent="0" algn="ctr">
              <a:buNone/>
              <a:defRPr>
                <a:solidFill>
                  <a:schemeClr val="tx1">
                    <a:tint val="75000"/>
                  </a:schemeClr>
                </a:solidFill>
              </a:defRPr>
            </a:lvl1pPr>
            <a:lvl2pPr marL="2159859" indent="0" algn="ctr">
              <a:buNone/>
              <a:defRPr>
                <a:solidFill>
                  <a:schemeClr val="tx1">
                    <a:tint val="75000"/>
                  </a:schemeClr>
                </a:solidFill>
              </a:defRPr>
            </a:lvl2pPr>
            <a:lvl3pPr marL="4319718" indent="0" algn="ctr">
              <a:buNone/>
              <a:defRPr>
                <a:solidFill>
                  <a:schemeClr val="tx1">
                    <a:tint val="75000"/>
                  </a:schemeClr>
                </a:solidFill>
              </a:defRPr>
            </a:lvl3pPr>
            <a:lvl4pPr marL="6479577" indent="0" algn="ctr">
              <a:buNone/>
              <a:defRPr>
                <a:solidFill>
                  <a:schemeClr val="tx1">
                    <a:tint val="75000"/>
                  </a:schemeClr>
                </a:solidFill>
              </a:defRPr>
            </a:lvl4pPr>
            <a:lvl5pPr marL="8639440" indent="0" algn="ctr">
              <a:buNone/>
              <a:defRPr>
                <a:solidFill>
                  <a:schemeClr val="tx1">
                    <a:tint val="75000"/>
                  </a:schemeClr>
                </a:solidFill>
              </a:defRPr>
            </a:lvl5pPr>
            <a:lvl6pPr marL="10799299" indent="0" algn="ctr">
              <a:buNone/>
              <a:defRPr>
                <a:solidFill>
                  <a:schemeClr val="tx1">
                    <a:tint val="75000"/>
                  </a:schemeClr>
                </a:solidFill>
              </a:defRPr>
            </a:lvl6pPr>
            <a:lvl7pPr marL="12959158" indent="0" algn="ctr">
              <a:buNone/>
              <a:defRPr>
                <a:solidFill>
                  <a:schemeClr val="tx1">
                    <a:tint val="75000"/>
                  </a:schemeClr>
                </a:solidFill>
              </a:defRPr>
            </a:lvl7pPr>
            <a:lvl8pPr marL="15119017" indent="0" algn="ctr">
              <a:buNone/>
              <a:defRPr>
                <a:solidFill>
                  <a:schemeClr val="tx1">
                    <a:tint val="75000"/>
                  </a:schemeClr>
                </a:solidFill>
              </a:defRPr>
            </a:lvl8pPr>
            <a:lvl9pPr marL="17278876"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BEBAE246-1DDE-402A-BA92-575E138E3FE4}" type="datetimeFigureOut">
              <a:rPr lang="it-IT" smtClean="0"/>
              <a:pPr/>
              <a:t>20/09/2024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5029B1E-5424-45B8-AE5E-3F81A6C5D159}"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EBAE246-1DDE-402A-BA92-575E138E3FE4}" type="datetimeFigureOut">
              <a:rPr lang="it-IT" smtClean="0"/>
              <a:pPr/>
              <a:t>20/09/2024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5029B1E-5424-45B8-AE5E-3F81A6C5D159}"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23492936" y="1730222"/>
            <a:ext cx="7290911" cy="3686460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1620203" y="1730222"/>
            <a:ext cx="21332666" cy="36864608"/>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EBAE246-1DDE-402A-BA92-575E138E3FE4}" type="datetimeFigureOut">
              <a:rPr lang="it-IT" smtClean="0"/>
              <a:pPr/>
              <a:t>20/09/2024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5029B1E-5424-45B8-AE5E-3F81A6C5D159}"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EBAE246-1DDE-402A-BA92-575E138E3FE4}" type="datetimeFigureOut">
              <a:rPr lang="it-IT" smtClean="0"/>
              <a:pPr/>
              <a:t>20/09/2024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5029B1E-5424-45B8-AE5E-3F81A6C5D159}"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2559696" y="27763479"/>
            <a:ext cx="27543443" cy="8581073"/>
          </a:xfrm>
        </p:spPr>
        <p:txBody>
          <a:bodyPr anchor="t"/>
          <a:lstStyle>
            <a:lvl1pPr algn="l">
              <a:defRPr sz="18900" b="1" cap="all"/>
            </a:lvl1pPr>
          </a:lstStyle>
          <a:p>
            <a:r>
              <a:rPr lang="it-IT"/>
              <a:t>Fare clic per modificare lo stile del titolo</a:t>
            </a:r>
          </a:p>
        </p:txBody>
      </p:sp>
      <p:sp>
        <p:nvSpPr>
          <p:cNvPr id="3" name="Segnaposto testo 2"/>
          <p:cNvSpPr>
            <a:spLocks noGrp="1"/>
          </p:cNvSpPr>
          <p:nvPr>
            <p:ph type="body" idx="1"/>
          </p:nvPr>
        </p:nvSpPr>
        <p:spPr>
          <a:xfrm>
            <a:off x="2559696" y="18312295"/>
            <a:ext cx="27543443" cy="9451178"/>
          </a:xfrm>
        </p:spPr>
        <p:txBody>
          <a:bodyPr anchor="b"/>
          <a:lstStyle>
            <a:lvl1pPr marL="0" indent="0">
              <a:buNone/>
              <a:defRPr sz="9500">
                <a:solidFill>
                  <a:schemeClr val="tx1">
                    <a:tint val="75000"/>
                  </a:schemeClr>
                </a:solidFill>
              </a:defRPr>
            </a:lvl1pPr>
            <a:lvl2pPr marL="2159859" indent="0">
              <a:buNone/>
              <a:defRPr sz="8500">
                <a:solidFill>
                  <a:schemeClr val="tx1">
                    <a:tint val="75000"/>
                  </a:schemeClr>
                </a:solidFill>
              </a:defRPr>
            </a:lvl2pPr>
            <a:lvl3pPr marL="4319718" indent="0">
              <a:buNone/>
              <a:defRPr sz="7600">
                <a:solidFill>
                  <a:schemeClr val="tx1">
                    <a:tint val="75000"/>
                  </a:schemeClr>
                </a:solidFill>
              </a:defRPr>
            </a:lvl3pPr>
            <a:lvl4pPr marL="6479577" indent="0">
              <a:buNone/>
              <a:defRPr sz="6600">
                <a:solidFill>
                  <a:schemeClr val="tx1">
                    <a:tint val="75000"/>
                  </a:schemeClr>
                </a:solidFill>
              </a:defRPr>
            </a:lvl4pPr>
            <a:lvl5pPr marL="8639440" indent="0">
              <a:buNone/>
              <a:defRPr sz="6600">
                <a:solidFill>
                  <a:schemeClr val="tx1">
                    <a:tint val="75000"/>
                  </a:schemeClr>
                </a:solidFill>
              </a:defRPr>
            </a:lvl5pPr>
            <a:lvl6pPr marL="10799299" indent="0">
              <a:buNone/>
              <a:defRPr sz="6600">
                <a:solidFill>
                  <a:schemeClr val="tx1">
                    <a:tint val="75000"/>
                  </a:schemeClr>
                </a:solidFill>
              </a:defRPr>
            </a:lvl6pPr>
            <a:lvl7pPr marL="12959158" indent="0">
              <a:buNone/>
              <a:defRPr sz="6600">
                <a:solidFill>
                  <a:schemeClr val="tx1">
                    <a:tint val="75000"/>
                  </a:schemeClr>
                </a:solidFill>
              </a:defRPr>
            </a:lvl7pPr>
            <a:lvl8pPr marL="15119017" indent="0">
              <a:buNone/>
              <a:defRPr sz="6600">
                <a:solidFill>
                  <a:schemeClr val="tx1">
                    <a:tint val="75000"/>
                  </a:schemeClr>
                </a:solidFill>
              </a:defRPr>
            </a:lvl8pPr>
            <a:lvl9pPr marL="17278876" indent="0">
              <a:buNone/>
              <a:defRPr sz="66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BEBAE246-1DDE-402A-BA92-575E138E3FE4}" type="datetimeFigureOut">
              <a:rPr lang="it-IT" smtClean="0"/>
              <a:pPr/>
              <a:t>20/09/2024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5029B1E-5424-45B8-AE5E-3F81A6C5D159}"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1620202" y="10081269"/>
            <a:ext cx="14311789" cy="28513567"/>
          </a:xfrm>
        </p:spPr>
        <p:txBody>
          <a:bodyPr/>
          <a:lstStyle>
            <a:lvl1pPr>
              <a:defRPr sz="13200"/>
            </a:lvl1pPr>
            <a:lvl2pPr>
              <a:defRPr sz="11300"/>
            </a:lvl2pPr>
            <a:lvl3pPr>
              <a:defRPr sz="9500"/>
            </a:lvl3pPr>
            <a:lvl4pPr>
              <a:defRPr sz="8500"/>
            </a:lvl4pPr>
            <a:lvl5pPr>
              <a:defRPr sz="8500"/>
            </a:lvl5pPr>
            <a:lvl6pPr>
              <a:defRPr sz="8500"/>
            </a:lvl6pPr>
            <a:lvl7pPr>
              <a:defRPr sz="8500"/>
            </a:lvl7pPr>
            <a:lvl8pPr>
              <a:defRPr sz="8500"/>
            </a:lvl8pPr>
            <a:lvl9pPr>
              <a:defRPr sz="85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16472059" y="10081269"/>
            <a:ext cx="14311789" cy="28513567"/>
          </a:xfrm>
        </p:spPr>
        <p:txBody>
          <a:bodyPr/>
          <a:lstStyle>
            <a:lvl1pPr>
              <a:defRPr sz="13200"/>
            </a:lvl1pPr>
            <a:lvl2pPr>
              <a:defRPr sz="11300"/>
            </a:lvl2pPr>
            <a:lvl3pPr>
              <a:defRPr sz="9500"/>
            </a:lvl3pPr>
            <a:lvl4pPr>
              <a:defRPr sz="8500"/>
            </a:lvl4pPr>
            <a:lvl5pPr>
              <a:defRPr sz="8500"/>
            </a:lvl5pPr>
            <a:lvl6pPr>
              <a:defRPr sz="8500"/>
            </a:lvl6pPr>
            <a:lvl7pPr>
              <a:defRPr sz="8500"/>
            </a:lvl7pPr>
            <a:lvl8pPr>
              <a:defRPr sz="8500"/>
            </a:lvl8pPr>
            <a:lvl9pPr>
              <a:defRPr sz="85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BEBAE246-1DDE-402A-BA92-575E138E3FE4}" type="datetimeFigureOut">
              <a:rPr lang="it-IT" smtClean="0"/>
              <a:pPr/>
              <a:t>20/09/2024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5029B1E-5424-45B8-AE5E-3F81A6C5D159}"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1620203" y="9671212"/>
            <a:ext cx="14317416" cy="4030501"/>
          </a:xfrm>
        </p:spPr>
        <p:txBody>
          <a:bodyPr anchor="b"/>
          <a:lstStyle>
            <a:lvl1pPr marL="0" indent="0">
              <a:buNone/>
              <a:defRPr sz="11300" b="1"/>
            </a:lvl1pPr>
            <a:lvl2pPr marL="2159859" indent="0">
              <a:buNone/>
              <a:defRPr sz="9500" b="1"/>
            </a:lvl2pPr>
            <a:lvl3pPr marL="4319718" indent="0">
              <a:buNone/>
              <a:defRPr sz="8500" b="1"/>
            </a:lvl3pPr>
            <a:lvl4pPr marL="6479577" indent="0">
              <a:buNone/>
              <a:defRPr sz="7600" b="1"/>
            </a:lvl4pPr>
            <a:lvl5pPr marL="8639440" indent="0">
              <a:buNone/>
              <a:defRPr sz="7600" b="1"/>
            </a:lvl5pPr>
            <a:lvl6pPr marL="10799299" indent="0">
              <a:buNone/>
              <a:defRPr sz="7600" b="1"/>
            </a:lvl6pPr>
            <a:lvl7pPr marL="12959158" indent="0">
              <a:buNone/>
              <a:defRPr sz="7600" b="1"/>
            </a:lvl7pPr>
            <a:lvl8pPr marL="15119017" indent="0">
              <a:buNone/>
              <a:defRPr sz="7600" b="1"/>
            </a:lvl8pPr>
            <a:lvl9pPr marL="17278876" indent="0">
              <a:buNone/>
              <a:defRPr sz="7600" b="1"/>
            </a:lvl9pPr>
          </a:lstStyle>
          <a:p>
            <a:pPr lvl="0"/>
            <a:r>
              <a:rPr lang="it-IT"/>
              <a:t>Fare clic per modificare stili del testo dello schema</a:t>
            </a:r>
          </a:p>
        </p:txBody>
      </p:sp>
      <p:sp>
        <p:nvSpPr>
          <p:cNvPr id="4" name="Segnaposto contenuto 3"/>
          <p:cNvSpPr>
            <a:spLocks noGrp="1"/>
          </p:cNvSpPr>
          <p:nvPr>
            <p:ph sz="half" idx="2"/>
          </p:nvPr>
        </p:nvSpPr>
        <p:spPr>
          <a:xfrm>
            <a:off x="1620203" y="13701713"/>
            <a:ext cx="14317416" cy="24893114"/>
          </a:xfrm>
        </p:spPr>
        <p:txBody>
          <a:bodyPr/>
          <a:lstStyle>
            <a:lvl1pPr>
              <a:defRPr sz="11300"/>
            </a:lvl1pPr>
            <a:lvl2pPr>
              <a:defRPr sz="9500"/>
            </a:lvl2pPr>
            <a:lvl3pPr>
              <a:defRPr sz="8500"/>
            </a:lvl3pPr>
            <a:lvl4pPr>
              <a:defRPr sz="7600"/>
            </a:lvl4pPr>
            <a:lvl5pPr>
              <a:defRPr sz="7600"/>
            </a:lvl5pPr>
            <a:lvl6pPr>
              <a:defRPr sz="7600"/>
            </a:lvl6pPr>
            <a:lvl7pPr>
              <a:defRPr sz="7600"/>
            </a:lvl7pPr>
            <a:lvl8pPr>
              <a:defRPr sz="7600"/>
            </a:lvl8pPr>
            <a:lvl9pPr>
              <a:defRPr sz="7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16460809" y="9671212"/>
            <a:ext cx="14323040" cy="4030501"/>
          </a:xfrm>
        </p:spPr>
        <p:txBody>
          <a:bodyPr anchor="b"/>
          <a:lstStyle>
            <a:lvl1pPr marL="0" indent="0">
              <a:buNone/>
              <a:defRPr sz="11300" b="1"/>
            </a:lvl1pPr>
            <a:lvl2pPr marL="2159859" indent="0">
              <a:buNone/>
              <a:defRPr sz="9500" b="1"/>
            </a:lvl2pPr>
            <a:lvl3pPr marL="4319718" indent="0">
              <a:buNone/>
              <a:defRPr sz="8500" b="1"/>
            </a:lvl3pPr>
            <a:lvl4pPr marL="6479577" indent="0">
              <a:buNone/>
              <a:defRPr sz="7600" b="1"/>
            </a:lvl4pPr>
            <a:lvl5pPr marL="8639440" indent="0">
              <a:buNone/>
              <a:defRPr sz="7600" b="1"/>
            </a:lvl5pPr>
            <a:lvl6pPr marL="10799299" indent="0">
              <a:buNone/>
              <a:defRPr sz="7600" b="1"/>
            </a:lvl6pPr>
            <a:lvl7pPr marL="12959158" indent="0">
              <a:buNone/>
              <a:defRPr sz="7600" b="1"/>
            </a:lvl7pPr>
            <a:lvl8pPr marL="15119017" indent="0">
              <a:buNone/>
              <a:defRPr sz="7600" b="1"/>
            </a:lvl8pPr>
            <a:lvl9pPr marL="17278876" indent="0">
              <a:buNone/>
              <a:defRPr sz="7600" b="1"/>
            </a:lvl9pPr>
          </a:lstStyle>
          <a:p>
            <a:pPr lvl="0"/>
            <a:r>
              <a:rPr lang="it-IT"/>
              <a:t>Fare clic per modificare stili del testo dello schema</a:t>
            </a:r>
          </a:p>
        </p:txBody>
      </p:sp>
      <p:sp>
        <p:nvSpPr>
          <p:cNvPr id="6" name="Segnaposto contenuto 5"/>
          <p:cNvSpPr>
            <a:spLocks noGrp="1"/>
          </p:cNvSpPr>
          <p:nvPr>
            <p:ph sz="quarter" idx="4"/>
          </p:nvPr>
        </p:nvSpPr>
        <p:spPr>
          <a:xfrm>
            <a:off x="16460809" y="13701713"/>
            <a:ext cx="14323040" cy="24893114"/>
          </a:xfrm>
        </p:spPr>
        <p:txBody>
          <a:bodyPr/>
          <a:lstStyle>
            <a:lvl1pPr>
              <a:defRPr sz="11300"/>
            </a:lvl1pPr>
            <a:lvl2pPr>
              <a:defRPr sz="9500"/>
            </a:lvl2pPr>
            <a:lvl3pPr>
              <a:defRPr sz="8500"/>
            </a:lvl3pPr>
            <a:lvl4pPr>
              <a:defRPr sz="7600"/>
            </a:lvl4pPr>
            <a:lvl5pPr>
              <a:defRPr sz="7600"/>
            </a:lvl5pPr>
            <a:lvl6pPr>
              <a:defRPr sz="7600"/>
            </a:lvl6pPr>
            <a:lvl7pPr>
              <a:defRPr sz="7600"/>
            </a:lvl7pPr>
            <a:lvl8pPr>
              <a:defRPr sz="7600"/>
            </a:lvl8pPr>
            <a:lvl9pPr>
              <a:defRPr sz="7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BEBAE246-1DDE-402A-BA92-575E138E3FE4}" type="datetimeFigureOut">
              <a:rPr lang="it-IT" smtClean="0"/>
              <a:pPr/>
              <a:t>20/09/2024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25029B1E-5424-45B8-AE5E-3F81A6C5D159}"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BEBAE246-1DDE-402A-BA92-575E138E3FE4}" type="datetimeFigureOut">
              <a:rPr lang="it-IT" smtClean="0"/>
              <a:pPr/>
              <a:t>20/09/2024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25029B1E-5424-45B8-AE5E-3F81A6C5D159}"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EBAE246-1DDE-402A-BA92-575E138E3FE4}" type="datetimeFigureOut">
              <a:rPr lang="it-IT" smtClean="0"/>
              <a:pPr/>
              <a:t>20/09/2024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25029B1E-5424-45B8-AE5E-3F81A6C5D159}"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620208" y="1720215"/>
            <a:ext cx="10660709" cy="7320915"/>
          </a:xfrm>
        </p:spPr>
        <p:txBody>
          <a:bodyPr anchor="b"/>
          <a:lstStyle>
            <a:lvl1pPr algn="l">
              <a:defRPr sz="9500" b="1"/>
            </a:lvl1pPr>
          </a:lstStyle>
          <a:p>
            <a:r>
              <a:rPr lang="it-IT"/>
              <a:t>Fare clic per modificare lo stile del titolo</a:t>
            </a:r>
          </a:p>
        </p:txBody>
      </p:sp>
      <p:sp>
        <p:nvSpPr>
          <p:cNvPr id="3" name="Segnaposto contenuto 2"/>
          <p:cNvSpPr>
            <a:spLocks noGrp="1"/>
          </p:cNvSpPr>
          <p:nvPr>
            <p:ph idx="1"/>
          </p:nvPr>
        </p:nvSpPr>
        <p:spPr>
          <a:xfrm>
            <a:off x="12669083" y="1720218"/>
            <a:ext cx="18114764" cy="36874612"/>
          </a:xfrm>
        </p:spPr>
        <p:txBody>
          <a:bodyPr/>
          <a:lstStyle>
            <a:lvl1pPr>
              <a:defRPr sz="15100"/>
            </a:lvl1pPr>
            <a:lvl2pPr>
              <a:defRPr sz="13200"/>
            </a:lvl2pPr>
            <a:lvl3pPr>
              <a:defRPr sz="11300"/>
            </a:lvl3pPr>
            <a:lvl4pPr>
              <a:defRPr sz="9500"/>
            </a:lvl4pPr>
            <a:lvl5pPr>
              <a:defRPr sz="9500"/>
            </a:lvl5pPr>
            <a:lvl6pPr>
              <a:defRPr sz="9500"/>
            </a:lvl6pPr>
            <a:lvl7pPr>
              <a:defRPr sz="9500"/>
            </a:lvl7pPr>
            <a:lvl8pPr>
              <a:defRPr sz="9500"/>
            </a:lvl8pPr>
            <a:lvl9pPr>
              <a:defRPr sz="95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1620208" y="9041139"/>
            <a:ext cx="10660709" cy="29553697"/>
          </a:xfrm>
        </p:spPr>
        <p:txBody>
          <a:bodyPr/>
          <a:lstStyle>
            <a:lvl1pPr marL="0" indent="0">
              <a:buNone/>
              <a:defRPr sz="6600"/>
            </a:lvl1pPr>
            <a:lvl2pPr marL="2159859" indent="0">
              <a:buNone/>
              <a:defRPr sz="5700"/>
            </a:lvl2pPr>
            <a:lvl3pPr marL="4319718" indent="0">
              <a:buNone/>
              <a:defRPr sz="4700"/>
            </a:lvl3pPr>
            <a:lvl4pPr marL="6479577" indent="0">
              <a:buNone/>
              <a:defRPr sz="4300"/>
            </a:lvl4pPr>
            <a:lvl5pPr marL="8639440" indent="0">
              <a:buNone/>
              <a:defRPr sz="4300"/>
            </a:lvl5pPr>
            <a:lvl6pPr marL="10799299" indent="0">
              <a:buNone/>
              <a:defRPr sz="4300"/>
            </a:lvl6pPr>
            <a:lvl7pPr marL="12959158" indent="0">
              <a:buNone/>
              <a:defRPr sz="4300"/>
            </a:lvl7pPr>
            <a:lvl8pPr marL="15119017" indent="0">
              <a:buNone/>
              <a:defRPr sz="4300"/>
            </a:lvl8pPr>
            <a:lvl9pPr marL="17278876" indent="0">
              <a:buNone/>
              <a:defRPr sz="43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BEBAE246-1DDE-402A-BA92-575E138E3FE4}" type="datetimeFigureOut">
              <a:rPr lang="it-IT" smtClean="0"/>
              <a:pPr/>
              <a:t>20/09/2024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5029B1E-5424-45B8-AE5E-3F81A6C5D159}"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51421" y="30243780"/>
            <a:ext cx="19442430" cy="3570449"/>
          </a:xfrm>
        </p:spPr>
        <p:txBody>
          <a:bodyPr anchor="b"/>
          <a:lstStyle>
            <a:lvl1pPr algn="l">
              <a:defRPr sz="9500" b="1"/>
            </a:lvl1pPr>
          </a:lstStyle>
          <a:p>
            <a:r>
              <a:rPr lang="it-IT"/>
              <a:t>Fare clic per modificare lo stile del titolo</a:t>
            </a:r>
          </a:p>
        </p:txBody>
      </p:sp>
      <p:sp>
        <p:nvSpPr>
          <p:cNvPr id="3" name="Segnaposto immagine 2"/>
          <p:cNvSpPr>
            <a:spLocks noGrp="1"/>
          </p:cNvSpPr>
          <p:nvPr>
            <p:ph type="pic" idx="1"/>
          </p:nvPr>
        </p:nvSpPr>
        <p:spPr>
          <a:xfrm>
            <a:off x="6351421" y="3860483"/>
            <a:ext cx="19442430" cy="25923240"/>
          </a:xfrm>
        </p:spPr>
        <p:txBody>
          <a:bodyPr/>
          <a:lstStyle>
            <a:lvl1pPr marL="0" indent="0">
              <a:buNone/>
              <a:defRPr sz="15100"/>
            </a:lvl1pPr>
            <a:lvl2pPr marL="2159859" indent="0">
              <a:buNone/>
              <a:defRPr sz="13200"/>
            </a:lvl2pPr>
            <a:lvl3pPr marL="4319718" indent="0">
              <a:buNone/>
              <a:defRPr sz="11300"/>
            </a:lvl3pPr>
            <a:lvl4pPr marL="6479577" indent="0">
              <a:buNone/>
              <a:defRPr sz="9500"/>
            </a:lvl4pPr>
            <a:lvl5pPr marL="8639440" indent="0">
              <a:buNone/>
              <a:defRPr sz="9500"/>
            </a:lvl5pPr>
            <a:lvl6pPr marL="10799299" indent="0">
              <a:buNone/>
              <a:defRPr sz="9500"/>
            </a:lvl6pPr>
            <a:lvl7pPr marL="12959158" indent="0">
              <a:buNone/>
              <a:defRPr sz="9500"/>
            </a:lvl7pPr>
            <a:lvl8pPr marL="15119017" indent="0">
              <a:buNone/>
              <a:defRPr sz="9500"/>
            </a:lvl8pPr>
            <a:lvl9pPr marL="17278876" indent="0">
              <a:buNone/>
              <a:defRPr sz="9500"/>
            </a:lvl9pPr>
          </a:lstStyle>
          <a:p>
            <a:endParaRPr lang="it-IT"/>
          </a:p>
        </p:txBody>
      </p:sp>
      <p:sp>
        <p:nvSpPr>
          <p:cNvPr id="4" name="Segnaposto testo 3"/>
          <p:cNvSpPr>
            <a:spLocks noGrp="1"/>
          </p:cNvSpPr>
          <p:nvPr>
            <p:ph type="body" sz="half" idx="2"/>
          </p:nvPr>
        </p:nvSpPr>
        <p:spPr>
          <a:xfrm>
            <a:off x="6351421" y="33814229"/>
            <a:ext cx="19442430" cy="5070631"/>
          </a:xfrm>
        </p:spPr>
        <p:txBody>
          <a:bodyPr/>
          <a:lstStyle>
            <a:lvl1pPr marL="0" indent="0">
              <a:buNone/>
              <a:defRPr sz="6600"/>
            </a:lvl1pPr>
            <a:lvl2pPr marL="2159859" indent="0">
              <a:buNone/>
              <a:defRPr sz="5700"/>
            </a:lvl2pPr>
            <a:lvl3pPr marL="4319718" indent="0">
              <a:buNone/>
              <a:defRPr sz="4700"/>
            </a:lvl3pPr>
            <a:lvl4pPr marL="6479577" indent="0">
              <a:buNone/>
              <a:defRPr sz="4300"/>
            </a:lvl4pPr>
            <a:lvl5pPr marL="8639440" indent="0">
              <a:buNone/>
              <a:defRPr sz="4300"/>
            </a:lvl5pPr>
            <a:lvl6pPr marL="10799299" indent="0">
              <a:buNone/>
              <a:defRPr sz="4300"/>
            </a:lvl6pPr>
            <a:lvl7pPr marL="12959158" indent="0">
              <a:buNone/>
              <a:defRPr sz="4300"/>
            </a:lvl7pPr>
            <a:lvl8pPr marL="15119017" indent="0">
              <a:buNone/>
              <a:defRPr sz="4300"/>
            </a:lvl8pPr>
            <a:lvl9pPr marL="17278876" indent="0">
              <a:buNone/>
              <a:defRPr sz="43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BEBAE246-1DDE-402A-BA92-575E138E3FE4}" type="datetimeFigureOut">
              <a:rPr lang="it-IT" smtClean="0"/>
              <a:pPr/>
              <a:t>20/09/2024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5029B1E-5424-45B8-AE5E-3F81A6C5D159}"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1620203" y="1730219"/>
            <a:ext cx="29163645" cy="7200900"/>
          </a:xfrm>
          <a:prstGeom prst="rect">
            <a:avLst/>
          </a:prstGeom>
        </p:spPr>
        <p:txBody>
          <a:bodyPr vert="horz" lIns="431974" tIns="215984" rIns="431974" bIns="215984" rtlCol="0" anchor="ctr">
            <a:normAutofit/>
          </a:bodyPr>
          <a:lstStyle/>
          <a:p>
            <a:r>
              <a:rPr lang="it-IT"/>
              <a:t>Fare clic per modificare lo stile del titolo</a:t>
            </a:r>
          </a:p>
        </p:txBody>
      </p:sp>
      <p:sp>
        <p:nvSpPr>
          <p:cNvPr id="3" name="Segnaposto testo 2"/>
          <p:cNvSpPr>
            <a:spLocks noGrp="1"/>
          </p:cNvSpPr>
          <p:nvPr>
            <p:ph type="body" idx="1"/>
          </p:nvPr>
        </p:nvSpPr>
        <p:spPr>
          <a:xfrm>
            <a:off x="1620203" y="10081269"/>
            <a:ext cx="29163645" cy="28513567"/>
          </a:xfrm>
          <a:prstGeom prst="rect">
            <a:avLst/>
          </a:prstGeom>
        </p:spPr>
        <p:txBody>
          <a:bodyPr vert="horz" lIns="431974" tIns="215984" rIns="431974" bIns="215984"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1620203" y="40045014"/>
            <a:ext cx="7560945" cy="2300288"/>
          </a:xfrm>
          <a:prstGeom prst="rect">
            <a:avLst/>
          </a:prstGeom>
        </p:spPr>
        <p:txBody>
          <a:bodyPr vert="horz" lIns="431974" tIns="215984" rIns="431974" bIns="215984" rtlCol="0" anchor="ctr"/>
          <a:lstStyle>
            <a:lvl1pPr algn="l">
              <a:defRPr sz="5700">
                <a:solidFill>
                  <a:schemeClr val="tx1">
                    <a:tint val="75000"/>
                  </a:schemeClr>
                </a:solidFill>
              </a:defRPr>
            </a:lvl1pPr>
          </a:lstStyle>
          <a:p>
            <a:fld id="{BEBAE246-1DDE-402A-BA92-575E138E3FE4}" type="datetimeFigureOut">
              <a:rPr lang="it-IT" smtClean="0"/>
              <a:pPr/>
              <a:t>20/09/2024</a:t>
            </a:fld>
            <a:endParaRPr lang="it-IT"/>
          </a:p>
        </p:txBody>
      </p:sp>
      <p:sp>
        <p:nvSpPr>
          <p:cNvPr id="5" name="Segnaposto piè di pagina 4"/>
          <p:cNvSpPr>
            <a:spLocks noGrp="1"/>
          </p:cNvSpPr>
          <p:nvPr>
            <p:ph type="ftr" sz="quarter" idx="3"/>
          </p:nvPr>
        </p:nvSpPr>
        <p:spPr>
          <a:xfrm>
            <a:off x="11071384" y="40045014"/>
            <a:ext cx="10261283" cy="2300288"/>
          </a:xfrm>
          <a:prstGeom prst="rect">
            <a:avLst/>
          </a:prstGeom>
        </p:spPr>
        <p:txBody>
          <a:bodyPr vert="horz" lIns="431974" tIns="215984" rIns="431974" bIns="215984" rtlCol="0" anchor="ctr"/>
          <a:lstStyle>
            <a:lvl1pPr algn="ctr">
              <a:defRPr sz="57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23222903" y="40045014"/>
            <a:ext cx="7560945" cy="2300288"/>
          </a:xfrm>
          <a:prstGeom prst="rect">
            <a:avLst/>
          </a:prstGeom>
        </p:spPr>
        <p:txBody>
          <a:bodyPr vert="horz" lIns="431974" tIns="215984" rIns="431974" bIns="215984" rtlCol="0" anchor="ctr"/>
          <a:lstStyle>
            <a:lvl1pPr algn="r">
              <a:defRPr sz="5700">
                <a:solidFill>
                  <a:schemeClr val="tx1">
                    <a:tint val="75000"/>
                  </a:schemeClr>
                </a:solidFill>
              </a:defRPr>
            </a:lvl1pPr>
          </a:lstStyle>
          <a:p>
            <a:fld id="{25029B1E-5424-45B8-AE5E-3F81A6C5D159}"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4319718" rtl="0" eaLnBrk="1" latinLnBrk="0" hangingPunct="1">
        <a:spcBef>
          <a:spcPct val="0"/>
        </a:spcBef>
        <a:buNone/>
        <a:defRPr sz="20800" kern="1200">
          <a:solidFill>
            <a:schemeClr val="tx1"/>
          </a:solidFill>
          <a:latin typeface="+mj-lt"/>
          <a:ea typeface="+mj-ea"/>
          <a:cs typeface="+mj-cs"/>
        </a:defRPr>
      </a:lvl1pPr>
    </p:titleStyle>
    <p:bodyStyle>
      <a:lvl1pPr marL="1619895" indent="-1619895" algn="l" defTabSz="4319718" rtl="0" eaLnBrk="1" latinLnBrk="0" hangingPunct="1">
        <a:spcBef>
          <a:spcPct val="20000"/>
        </a:spcBef>
        <a:buFont typeface="Arial" pitchFamily="34" charset="0"/>
        <a:buChar char="•"/>
        <a:defRPr sz="15100" kern="1200">
          <a:solidFill>
            <a:schemeClr val="tx1"/>
          </a:solidFill>
          <a:latin typeface="+mn-lt"/>
          <a:ea typeface="+mn-ea"/>
          <a:cs typeface="+mn-cs"/>
        </a:defRPr>
      </a:lvl1pPr>
      <a:lvl2pPr marL="3509773" indent="-1349914" algn="l" defTabSz="4319718" rtl="0" eaLnBrk="1" latinLnBrk="0" hangingPunct="1">
        <a:spcBef>
          <a:spcPct val="20000"/>
        </a:spcBef>
        <a:buFont typeface="Arial" pitchFamily="34" charset="0"/>
        <a:buChar char="–"/>
        <a:defRPr sz="13200" kern="1200">
          <a:solidFill>
            <a:schemeClr val="tx1"/>
          </a:solidFill>
          <a:latin typeface="+mn-lt"/>
          <a:ea typeface="+mn-ea"/>
          <a:cs typeface="+mn-cs"/>
        </a:defRPr>
      </a:lvl2pPr>
      <a:lvl3pPr marL="5399650" indent="-1079932" algn="l" defTabSz="4319718" rtl="0" eaLnBrk="1" latinLnBrk="0" hangingPunct="1">
        <a:spcBef>
          <a:spcPct val="20000"/>
        </a:spcBef>
        <a:buFont typeface="Arial" pitchFamily="34" charset="0"/>
        <a:buChar char="•"/>
        <a:defRPr sz="11300" kern="1200">
          <a:solidFill>
            <a:schemeClr val="tx1"/>
          </a:solidFill>
          <a:latin typeface="+mn-lt"/>
          <a:ea typeface="+mn-ea"/>
          <a:cs typeface="+mn-cs"/>
        </a:defRPr>
      </a:lvl3pPr>
      <a:lvl4pPr marL="7559509" indent="-1079932" algn="l" defTabSz="4319718" rtl="0" eaLnBrk="1" latinLnBrk="0" hangingPunct="1">
        <a:spcBef>
          <a:spcPct val="20000"/>
        </a:spcBef>
        <a:buFont typeface="Arial" pitchFamily="34" charset="0"/>
        <a:buChar char="–"/>
        <a:defRPr sz="9500" kern="1200">
          <a:solidFill>
            <a:schemeClr val="tx1"/>
          </a:solidFill>
          <a:latin typeface="+mn-lt"/>
          <a:ea typeface="+mn-ea"/>
          <a:cs typeface="+mn-cs"/>
        </a:defRPr>
      </a:lvl4pPr>
      <a:lvl5pPr marL="9719368" indent="-1079932" algn="l" defTabSz="4319718" rtl="0" eaLnBrk="1" latinLnBrk="0" hangingPunct="1">
        <a:spcBef>
          <a:spcPct val="20000"/>
        </a:spcBef>
        <a:buFont typeface="Arial" pitchFamily="34" charset="0"/>
        <a:buChar char="»"/>
        <a:defRPr sz="9500" kern="1200">
          <a:solidFill>
            <a:schemeClr val="tx1"/>
          </a:solidFill>
          <a:latin typeface="+mn-lt"/>
          <a:ea typeface="+mn-ea"/>
          <a:cs typeface="+mn-cs"/>
        </a:defRPr>
      </a:lvl5pPr>
      <a:lvl6pPr marL="11879226" indent="-1079932" algn="l" defTabSz="4319718" rtl="0" eaLnBrk="1" latinLnBrk="0" hangingPunct="1">
        <a:spcBef>
          <a:spcPct val="20000"/>
        </a:spcBef>
        <a:buFont typeface="Arial" pitchFamily="34" charset="0"/>
        <a:buChar char="•"/>
        <a:defRPr sz="9500" kern="1200">
          <a:solidFill>
            <a:schemeClr val="tx1"/>
          </a:solidFill>
          <a:latin typeface="+mn-lt"/>
          <a:ea typeface="+mn-ea"/>
          <a:cs typeface="+mn-cs"/>
        </a:defRPr>
      </a:lvl6pPr>
      <a:lvl7pPr marL="14039085" indent="-1079932" algn="l" defTabSz="4319718" rtl="0" eaLnBrk="1" latinLnBrk="0" hangingPunct="1">
        <a:spcBef>
          <a:spcPct val="20000"/>
        </a:spcBef>
        <a:buFont typeface="Arial" pitchFamily="34" charset="0"/>
        <a:buChar char="•"/>
        <a:defRPr sz="9500" kern="1200">
          <a:solidFill>
            <a:schemeClr val="tx1"/>
          </a:solidFill>
          <a:latin typeface="+mn-lt"/>
          <a:ea typeface="+mn-ea"/>
          <a:cs typeface="+mn-cs"/>
        </a:defRPr>
      </a:lvl7pPr>
      <a:lvl8pPr marL="16198944" indent="-1079932" algn="l" defTabSz="4319718" rtl="0" eaLnBrk="1" latinLnBrk="0" hangingPunct="1">
        <a:spcBef>
          <a:spcPct val="20000"/>
        </a:spcBef>
        <a:buFont typeface="Arial" pitchFamily="34" charset="0"/>
        <a:buChar char="•"/>
        <a:defRPr sz="9500" kern="1200">
          <a:solidFill>
            <a:schemeClr val="tx1"/>
          </a:solidFill>
          <a:latin typeface="+mn-lt"/>
          <a:ea typeface="+mn-ea"/>
          <a:cs typeface="+mn-cs"/>
        </a:defRPr>
      </a:lvl8pPr>
      <a:lvl9pPr marL="18358808" indent="-1079932" algn="l" defTabSz="4319718" rtl="0" eaLnBrk="1" latinLnBrk="0" hangingPunct="1">
        <a:spcBef>
          <a:spcPct val="20000"/>
        </a:spcBef>
        <a:buFont typeface="Arial" pitchFamily="34" charset="0"/>
        <a:buChar char="•"/>
        <a:defRPr sz="9500" kern="1200">
          <a:solidFill>
            <a:schemeClr val="tx1"/>
          </a:solidFill>
          <a:latin typeface="+mn-lt"/>
          <a:ea typeface="+mn-ea"/>
          <a:cs typeface="+mn-cs"/>
        </a:defRPr>
      </a:lvl9pPr>
    </p:bodyStyle>
    <p:otherStyle>
      <a:defPPr>
        <a:defRPr lang="it-IT"/>
      </a:defPPr>
      <a:lvl1pPr marL="0" algn="l" defTabSz="4319718" rtl="0" eaLnBrk="1" latinLnBrk="0" hangingPunct="1">
        <a:defRPr sz="8500" kern="1200">
          <a:solidFill>
            <a:schemeClr val="tx1"/>
          </a:solidFill>
          <a:latin typeface="+mn-lt"/>
          <a:ea typeface="+mn-ea"/>
          <a:cs typeface="+mn-cs"/>
        </a:defRPr>
      </a:lvl1pPr>
      <a:lvl2pPr marL="2159859" algn="l" defTabSz="4319718" rtl="0" eaLnBrk="1" latinLnBrk="0" hangingPunct="1">
        <a:defRPr sz="8500" kern="1200">
          <a:solidFill>
            <a:schemeClr val="tx1"/>
          </a:solidFill>
          <a:latin typeface="+mn-lt"/>
          <a:ea typeface="+mn-ea"/>
          <a:cs typeface="+mn-cs"/>
        </a:defRPr>
      </a:lvl2pPr>
      <a:lvl3pPr marL="4319718" algn="l" defTabSz="4319718" rtl="0" eaLnBrk="1" latinLnBrk="0" hangingPunct="1">
        <a:defRPr sz="8500" kern="1200">
          <a:solidFill>
            <a:schemeClr val="tx1"/>
          </a:solidFill>
          <a:latin typeface="+mn-lt"/>
          <a:ea typeface="+mn-ea"/>
          <a:cs typeface="+mn-cs"/>
        </a:defRPr>
      </a:lvl3pPr>
      <a:lvl4pPr marL="6479577" algn="l" defTabSz="4319718" rtl="0" eaLnBrk="1" latinLnBrk="0" hangingPunct="1">
        <a:defRPr sz="8500" kern="1200">
          <a:solidFill>
            <a:schemeClr val="tx1"/>
          </a:solidFill>
          <a:latin typeface="+mn-lt"/>
          <a:ea typeface="+mn-ea"/>
          <a:cs typeface="+mn-cs"/>
        </a:defRPr>
      </a:lvl4pPr>
      <a:lvl5pPr marL="8639440" algn="l" defTabSz="4319718" rtl="0" eaLnBrk="1" latinLnBrk="0" hangingPunct="1">
        <a:defRPr sz="8500" kern="1200">
          <a:solidFill>
            <a:schemeClr val="tx1"/>
          </a:solidFill>
          <a:latin typeface="+mn-lt"/>
          <a:ea typeface="+mn-ea"/>
          <a:cs typeface="+mn-cs"/>
        </a:defRPr>
      </a:lvl5pPr>
      <a:lvl6pPr marL="10799299" algn="l" defTabSz="4319718" rtl="0" eaLnBrk="1" latinLnBrk="0" hangingPunct="1">
        <a:defRPr sz="8500" kern="1200">
          <a:solidFill>
            <a:schemeClr val="tx1"/>
          </a:solidFill>
          <a:latin typeface="+mn-lt"/>
          <a:ea typeface="+mn-ea"/>
          <a:cs typeface="+mn-cs"/>
        </a:defRPr>
      </a:lvl6pPr>
      <a:lvl7pPr marL="12959158" algn="l" defTabSz="4319718" rtl="0" eaLnBrk="1" latinLnBrk="0" hangingPunct="1">
        <a:defRPr sz="8500" kern="1200">
          <a:solidFill>
            <a:schemeClr val="tx1"/>
          </a:solidFill>
          <a:latin typeface="+mn-lt"/>
          <a:ea typeface="+mn-ea"/>
          <a:cs typeface="+mn-cs"/>
        </a:defRPr>
      </a:lvl7pPr>
      <a:lvl8pPr marL="15119017" algn="l" defTabSz="4319718" rtl="0" eaLnBrk="1" latinLnBrk="0" hangingPunct="1">
        <a:defRPr sz="8500" kern="1200">
          <a:solidFill>
            <a:schemeClr val="tx1"/>
          </a:solidFill>
          <a:latin typeface="+mn-lt"/>
          <a:ea typeface="+mn-ea"/>
          <a:cs typeface="+mn-cs"/>
        </a:defRPr>
      </a:lvl8pPr>
      <a:lvl9pPr marL="17278876" algn="l" defTabSz="4319718" rtl="0" eaLnBrk="1" latinLnBrk="0" hangingPunct="1">
        <a:defRPr sz="8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6" name="Text Box 2"/>
          <p:cNvSpPr txBox="1">
            <a:spLocks noChangeArrowheads="1"/>
          </p:cNvSpPr>
          <p:nvPr/>
        </p:nvSpPr>
        <p:spPr bwMode="auto">
          <a:xfrm>
            <a:off x="2561550" y="499931"/>
            <a:ext cx="27253070" cy="1913253"/>
          </a:xfrm>
          <a:prstGeom prst="rect">
            <a:avLst/>
          </a:prstGeom>
          <a:noFill/>
          <a:ln w="9525" algn="in">
            <a:noFill/>
            <a:miter lim="800000"/>
            <a:headEnd/>
            <a:tailEnd/>
          </a:ln>
          <a:effectLst/>
        </p:spPr>
        <p:txBody>
          <a:bodyPr vert="horz" wrap="square" lIns="36567" tIns="36567" rIns="36567" bIns="36567" numCol="1" anchor="t" anchorCtr="0" compatLnSpc="1">
            <a:prstTxWarp prst="textNoShape">
              <a:avLst/>
            </a:prstTxWarp>
          </a:bodyPr>
          <a:lstStyle/>
          <a:p>
            <a:pPr algn="ctr" defTabSz="914226" fontAlgn="base">
              <a:spcBef>
                <a:spcPct val="0"/>
              </a:spcBef>
              <a:spcAft>
                <a:spcPct val="0"/>
              </a:spcAft>
            </a:pPr>
            <a:r>
              <a:rPr lang="en-US" sz="8000" dirty="0">
                <a:solidFill>
                  <a:schemeClr val="accent3">
                    <a:lumMod val="50000"/>
                  </a:schemeClr>
                </a:solidFill>
              </a:rPr>
              <a:t>Issues of electronic devices in hostile environment</a:t>
            </a:r>
          </a:p>
          <a:p>
            <a:pPr algn="ctr" defTabSz="914226" fontAlgn="base">
              <a:spcBef>
                <a:spcPct val="0"/>
              </a:spcBef>
              <a:spcAft>
                <a:spcPct val="0"/>
              </a:spcAft>
            </a:pPr>
            <a:r>
              <a:rPr lang="it-IT" sz="3800" i="1" dirty="0">
                <a:solidFill>
                  <a:schemeClr val="accent3">
                    <a:lumMod val="50000"/>
                  </a:schemeClr>
                </a:solidFill>
                <a:latin typeface="Palatino Linotype" pitchFamily="18" charset="0"/>
                <a:cs typeface="Arial" pitchFamily="34" charset="0"/>
              </a:rPr>
              <a:t>A. </a:t>
            </a:r>
            <a:r>
              <a:rPr lang="it-IT" sz="3800" i="1" dirty="0" err="1">
                <a:solidFill>
                  <a:schemeClr val="accent3">
                    <a:lumMod val="50000"/>
                  </a:schemeClr>
                </a:solidFill>
                <a:latin typeface="Palatino Linotype" pitchFamily="18" charset="0"/>
                <a:cs typeface="Arial" pitchFamily="34" charset="0"/>
              </a:rPr>
              <a:t>Andreani</a:t>
            </a:r>
            <a:r>
              <a:rPr lang="it-IT" sz="3800" i="1" baseline="30000" dirty="0" err="1">
                <a:solidFill>
                  <a:schemeClr val="accent3">
                    <a:lumMod val="50000"/>
                  </a:schemeClr>
                </a:solidFill>
                <a:latin typeface="Palatino Linotype" pitchFamily="18" charset="0"/>
                <a:cs typeface="Arial" pitchFamily="34" charset="0"/>
              </a:rPr>
              <a:t>a</a:t>
            </a:r>
            <a:r>
              <a:rPr lang="it-IT" sz="3800" i="1" dirty="0">
                <a:solidFill>
                  <a:schemeClr val="accent3">
                    <a:lumMod val="50000"/>
                  </a:schemeClr>
                </a:solidFill>
                <a:latin typeface="Palatino Linotype" pitchFamily="18" charset="0"/>
                <a:cs typeface="Arial" pitchFamily="34" charset="0"/>
              </a:rPr>
              <a:t>, M. </a:t>
            </a:r>
            <a:r>
              <a:rPr lang="it-IT" sz="3800" i="1" dirty="0" err="1">
                <a:solidFill>
                  <a:schemeClr val="accent3">
                    <a:lumMod val="50000"/>
                  </a:schemeClr>
                </a:solidFill>
                <a:latin typeface="Palatino Linotype" pitchFamily="18" charset="0"/>
                <a:cs typeface="Arial" pitchFamily="34" charset="0"/>
              </a:rPr>
              <a:t>Lazzaroni</a:t>
            </a:r>
            <a:r>
              <a:rPr lang="it-IT" sz="3800" i="1" baseline="30000" dirty="0" err="1">
                <a:solidFill>
                  <a:schemeClr val="accent3">
                    <a:lumMod val="50000"/>
                  </a:schemeClr>
                </a:solidFill>
                <a:latin typeface="Palatino Linotype" pitchFamily="18" charset="0"/>
                <a:cs typeface="Arial" pitchFamily="34" charset="0"/>
              </a:rPr>
              <a:t>a,b</a:t>
            </a:r>
            <a:r>
              <a:rPr lang="it-IT" sz="3800" i="1" dirty="0">
                <a:solidFill>
                  <a:schemeClr val="accent3">
                    <a:lumMod val="50000"/>
                  </a:schemeClr>
                </a:solidFill>
                <a:latin typeface="Palatino Linotype" pitchFamily="18" charset="0"/>
                <a:cs typeface="Arial" pitchFamily="34" charset="0"/>
              </a:rPr>
              <a:t>, A. </a:t>
            </a:r>
            <a:r>
              <a:rPr lang="it-IT" sz="3800" i="1" dirty="0" err="1">
                <a:solidFill>
                  <a:schemeClr val="accent3">
                    <a:lumMod val="50000"/>
                  </a:schemeClr>
                </a:solidFill>
                <a:latin typeface="Palatino Linotype" pitchFamily="18" charset="0"/>
                <a:cs typeface="Arial" pitchFamily="34" charset="0"/>
              </a:rPr>
              <a:t>Riminucci</a:t>
            </a:r>
            <a:r>
              <a:rPr lang="it-IT" sz="3800" i="1" baseline="30000" dirty="0" err="1">
                <a:solidFill>
                  <a:schemeClr val="accent3">
                    <a:lumMod val="50000"/>
                  </a:schemeClr>
                </a:solidFill>
                <a:latin typeface="Palatino Linotype" pitchFamily="18" charset="0"/>
                <a:cs typeface="Arial" pitchFamily="34" charset="0"/>
              </a:rPr>
              <a:t>a</a:t>
            </a:r>
            <a:r>
              <a:rPr lang="it-IT" sz="3800" i="1" dirty="0">
                <a:solidFill>
                  <a:schemeClr val="accent3">
                    <a:lumMod val="50000"/>
                  </a:schemeClr>
                </a:solidFill>
                <a:latin typeface="Palatino Linotype" pitchFamily="18" charset="0"/>
                <a:cs typeface="Arial" pitchFamily="34" charset="0"/>
              </a:rPr>
              <a:t>, D. </a:t>
            </a:r>
            <a:r>
              <a:rPr lang="it-IT" sz="3800" i="1" dirty="0" err="1">
                <a:solidFill>
                  <a:schemeClr val="accent3">
                    <a:lumMod val="50000"/>
                  </a:schemeClr>
                </a:solidFill>
                <a:latin typeface="Palatino Linotype" pitchFamily="18" charset="0"/>
                <a:cs typeface="Arial" pitchFamily="34" charset="0"/>
              </a:rPr>
              <a:t>Santoro</a:t>
            </a:r>
            <a:r>
              <a:rPr lang="it-IT" sz="3800" i="1" baseline="30000" dirty="0" err="1">
                <a:solidFill>
                  <a:schemeClr val="accent3">
                    <a:lumMod val="50000"/>
                  </a:schemeClr>
                </a:solidFill>
                <a:latin typeface="Palatino Linotype" pitchFamily="18" charset="0"/>
                <a:cs typeface="Arial" pitchFamily="34" charset="0"/>
              </a:rPr>
              <a:t>b</a:t>
            </a:r>
            <a:r>
              <a:rPr lang="it-IT" sz="3800" i="1" dirty="0" err="1">
                <a:solidFill>
                  <a:schemeClr val="accent3">
                    <a:lumMod val="50000"/>
                  </a:schemeClr>
                </a:solidFill>
                <a:latin typeface="Palatino Linotype" pitchFamily="18" charset="0"/>
                <a:cs typeface="Arial" pitchFamily="34" charset="0"/>
              </a:rPr>
              <a:t>,c</a:t>
            </a:r>
            <a:r>
              <a:rPr lang="it-IT" sz="3800" i="1" dirty="0">
                <a:solidFill>
                  <a:schemeClr val="accent3">
                    <a:lumMod val="50000"/>
                  </a:schemeClr>
                </a:solidFill>
                <a:latin typeface="Palatino Linotype" pitchFamily="18" charset="0"/>
                <a:cs typeface="Arial" pitchFamily="34" charset="0"/>
              </a:rPr>
              <a:t>, V. </a:t>
            </a:r>
            <a:r>
              <a:rPr lang="it-IT" sz="3800" i="1" dirty="0" err="1">
                <a:solidFill>
                  <a:schemeClr val="accent3">
                    <a:lumMod val="50000"/>
                  </a:schemeClr>
                </a:solidFill>
                <a:latin typeface="Palatino Linotype" pitchFamily="18" charset="0"/>
                <a:cs typeface="Arial" pitchFamily="34" charset="0"/>
              </a:rPr>
              <a:t>Trabattoni</a:t>
            </a:r>
            <a:r>
              <a:rPr lang="it-IT" sz="3800" i="1" baseline="30000" dirty="0" err="1">
                <a:solidFill>
                  <a:schemeClr val="accent3">
                    <a:lumMod val="50000"/>
                  </a:schemeClr>
                </a:solidFill>
                <a:latin typeface="Palatino Linotype" pitchFamily="18" charset="0"/>
                <a:cs typeface="Arial" pitchFamily="34" charset="0"/>
              </a:rPr>
              <a:t>a,b</a:t>
            </a:r>
            <a:r>
              <a:rPr lang="it-IT" sz="3800" i="1" dirty="0">
                <a:solidFill>
                  <a:schemeClr val="accent3">
                    <a:lumMod val="50000"/>
                  </a:schemeClr>
                </a:solidFill>
                <a:latin typeface="Palatino Linotype" pitchFamily="18" charset="0"/>
                <a:cs typeface="Arial" pitchFamily="34" charset="0"/>
              </a:rPr>
              <a:t>, A. </a:t>
            </a:r>
            <a:r>
              <a:rPr lang="it-IT" sz="3800" i="1" dirty="0" err="1">
                <a:solidFill>
                  <a:schemeClr val="accent3">
                    <a:lumMod val="50000"/>
                  </a:schemeClr>
                </a:solidFill>
                <a:latin typeface="Palatino Linotype" pitchFamily="18" charset="0"/>
                <a:cs typeface="Arial" pitchFamily="34" charset="0"/>
              </a:rPr>
              <a:t>Zani</a:t>
            </a:r>
            <a:r>
              <a:rPr lang="it-IT" sz="3800" i="1" baseline="30000" dirty="0" err="1">
                <a:solidFill>
                  <a:schemeClr val="accent3">
                    <a:lumMod val="50000"/>
                  </a:schemeClr>
                </a:solidFill>
                <a:latin typeface="Palatino Linotype" pitchFamily="18" charset="0"/>
                <a:cs typeface="Arial" pitchFamily="34" charset="0"/>
              </a:rPr>
              <a:t>b</a:t>
            </a:r>
            <a:endParaRPr lang="it-IT" sz="3800" i="1" baseline="30000" dirty="0">
              <a:solidFill>
                <a:schemeClr val="accent3">
                  <a:lumMod val="50000"/>
                </a:schemeClr>
              </a:solidFill>
              <a:latin typeface="Palatino Linotype" pitchFamily="18" charset="0"/>
              <a:cs typeface="Arial" pitchFamily="34" charset="0"/>
            </a:endParaRPr>
          </a:p>
        </p:txBody>
      </p:sp>
      <p:pic>
        <p:nvPicPr>
          <p:cNvPr id="44" name="Immagine 4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73406" y="499931"/>
            <a:ext cx="2844024" cy="1913253"/>
          </a:xfrm>
          <a:prstGeom prst="rect">
            <a:avLst/>
          </a:prstGeom>
          <a:ln>
            <a:solidFill>
              <a:srgbClr val="0070C0"/>
            </a:solidFill>
          </a:ln>
        </p:spPr>
      </p:pic>
      <p:sp>
        <p:nvSpPr>
          <p:cNvPr id="3" name="Rettangolo 2"/>
          <p:cNvSpPr/>
          <p:nvPr/>
        </p:nvSpPr>
        <p:spPr>
          <a:xfrm>
            <a:off x="266802" y="3096644"/>
            <a:ext cx="31899544" cy="2215991"/>
          </a:xfrm>
          <a:prstGeom prst="rect">
            <a:avLst/>
          </a:prstGeom>
          <a:ln>
            <a:solidFill>
              <a:schemeClr val="accent3">
                <a:lumMod val="50000"/>
              </a:schemeClr>
            </a:solidFill>
          </a:ln>
        </p:spPr>
        <p:txBody>
          <a:bodyPr wrap="square">
            <a:spAutoFit/>
          </a:bodyPr>
          <a:lstStyle/>
          <a:p>
            <a:r>
              <a:rPr lang="en-US" sz="3600" b="1" dirty="0">
                <a:solidFill>
                  <a:schemeClr val="accent3">
                    <a:lumMod val="50000"/>
                  </a:schemeClr>
                </a:solidFill>
                <a:latin typeface="Times New Roman" panose="02020603050405020304" pitchFamily="18" charset="0"/>
                <a:cs typeface="Times New Roman" panose="02020603050405020304" pitchFamily="18" charset="0"/>
              </a:rPr>
              <a:t>ASBTRACT</a:t>
            </a:r>
          </a:p>
          <a:p>
            <a:pPr algn="just"/>
            <a:r>
              <a:rPr lang="en-US" sz="3400" dirty="0">
                <a:latin typeface="Times New Roman" panose="02020603050405020304" pitchFamily="18" charset="0"/>
                <a:cs typeface="Times New Roman" panose="02020603050405020304" pitchFamily="18" charset="0"/>
              </a:rPr>
              <a:t>The operation of electronic devices in hostile environment has been investigated. Issues due to Extremely Low Temperature (i.e., Cryogenic temperature) and operation in cryogenics liquids (liquid argon, </a:t>
            </a:r>
            <a:r>
              <a:rPr lang="en-US" sz="3400" dirty="0" err="1">
                <a:latin typeface="Times New Roman" panose="02020603050405020304" pitchFamily="18" charset="0"/>
                <a:cs typeface="Times New Roman" panose="02020603050405020304" pitchFamily="18" charset="0"/>
              </a:rPr>
              <a:t>LAr</a:t>
            </a:r>
            <a:r>
              <a:rPr lang="en-US" sz="3400" dirty="0">
                <a:latin typeface="Times New Roman" panose="02020603050405020304" pitchFamily="18" charset="0"/>
                <a:cs typeface="Times New Roman" panose="02020603050405020304" pitchFamily="18" charset="0"/>
              </a:rPr>
              <a:t>, or liquid nitrogen, LN2) are presented and discussed. Both passive and active electronics components have been considered and their troubles at cryogenics temperature have been presented.</a:t>
            </a:r>
          </a:p>
        </p:txBody>
      </p:sp>
      <p:sp>
        <p:nvSpPr>
          <p:cNvPr id="5" name="Rettangolo 4"/>
          <p:cNvSpPr/>
          <p:nvPr/>
        </p:nvSpPr>
        <p:spPr>
          <a:xfrm>
            <a:off x="266802" y="5298093"/>
            <a:ext cx="11645441" cy="7448193"/>
          </a:xfrm>
          <a:prstGeom prst="rect">
            <a:avLst/>
          </a:prstGeom>
          <a:ln>
            <a:solidFill>
              <a:schemeClr val="accent3">
                <a:lumMod val="50000"/>
              </a:schemeClr>
            </a:solidFill>
          </a:ln>
        </p:spPr>
        <p:txBody>
          <a:bodyPr wrap="square">
            <a:spAutoFit/>
          </a:bodyPr>
          <a:lstStyle/>
          <a:p>
            <a:pPr algn="just"/>
            <a:r>
              <a:rPr lang="en-US" sz="3400" b="1" dirty="0">
                <a:solidFill>
                  <a:schemeClr val="accent3">
                    <a:lumMod val="50000"/>
                  </a:schemeClr>
                </a:solidFill>
                <a:latin typeface="Times New Roman" panose="02020603050405020304" pitchFamily="18" charset="0"/>
                <a:cs typeface="Times New Roman" panose="02020603050405020304" pitchFamily="18" charset="0"/>
              </a:rPr>
              <a:t>INTRODUCTION</a:t>
            </a:r>
          </a:p>
          <a:p>
            <a:pPr algn="just"/>
            <a:r>
              <a:rPr lang="en-US" sz="3400" dirty="0">
                <a:latin typeface="Times New Roman" panose="02020603050405020304" pitchFamily="18" charset="0"/>
                <a:cs typeface="Times New Roman" panose="02020603050405020304" pitchFamily="18" charset="0"/>
              </a:rPr>
              <a:t>Operation in cryogenic environment aims at enhance the intrinsic efficiency of detectors used in astrophysics, particle physics, and nuclear physics. Electronics must function at 87 K for extended periods of time (many years) with minimal power dissipation, as even a small amount of bubbling in the liquid can disrupt detector operation. Recent R&amp;D suggests placing photon detectors on very high voltage surfaces (up to -300 kV, in DUNE), making standard copper cables impractical for power and signal transmission. For this reason, implementing a Power over Fiber (</a:t>
            </a:r>
            <a:r>
              <a:rPr lang="en-US" sz="3400" dirty="0" err="1">
                <a:latin typeface="Times New Roman" panose="02020603050405020304" pitchFamily="18" charset="0"/>
                <a:cs typeface="Times New Roman" panose="02020603050405020304" pitchFamily="18" charset="0"/>
              </a:rPr>
              <a:t>PoF</a:t>
            </a:r>
            <a:r>
              <a:rPr lang="en-US" sz="3400" dirty="0">
                <a:latin typeface="Times New Roman" panose="02020603050405020304" pitchFamily="18" charset="0"/>
                <a:cs typeface="Times New Roman" panose="02020603050405020304" pitchFamily="18" charset="0"/>
              </a:rPr>
              <a:t>) technology at cryogenic temperatures is being explored.</a:t>
            </a:r>
          </a:p>
          <a:p>
            <a:pPr algn="just"/>
            <a:r>
              <a:rPr lang="en-US" sz="3400" dirty="0">
                <a:latin typeface="Times New Roman" panose="02020603050405020304" pitchFamily="18" charset="0"/>
                <a:cs typeface="Times New Roman" panose="02020603050405020304" pitchFamily="18" charset="0"/>
              </a:rPr>
              <a:t>Although some electronic components can operate at cryogenic temperature, every commercial technology must be tested and characterized beforehand.</a:t>
            </a:r>
            <a:r>
              <a:rPr lang="en-US" sz="3600" dirty="0">
                <a:latin typeface="Times New Roman" panose="02020603050405020304" pitchFamily="18" charset="0"/>
                <a:cs typeface="Times New Roman" panose="02020603050405020304" pitchFamily="18" charset="0"/>
              </a:rPr>
              <a:t> </a:t>
            </a:r>
          </a:p>
        </p:txBody>
      </p:sp>
      <p:sp>
        <p:nvSpPr>
          <p:cNvPr id="46" name="Rettangolo 45"/>
          <p:cNvSpPr/>
          <p:nvPr/>
        </p:nvSpPr>
        <p:spPr>
          <a:xfrm>
            <a:off x="19559270" y="5314925"/>
            <a:ext cx="12628532" cy="8463855"/>
          </a:xfrm>
          <a:prstGeom prst="rect">
            <a:avLst/>
          </a:prstGeom>
          <a:ln>
            <a:solidFill>
              <a:schemeClr val="accent3">
                <a:lumMod val="50000"/>
              </a:schemeClr>
            </a:solidFill>
          </a:ln>
        </p:spPr>
        <p:txBody>
          <a:bodyPr wrap="square">
            <a:spAutoFit/>
          </a:bodyPr>
          <a:lstStyle/>
          <a:p>
            <a:pPr algn="just"/>
            <a:r>
              <a:rPr lang="en-US" sz="3400" b="1" i="1" u="sng" dirty="0">
                <a:latin typeface="Times New Roman" panose="02020603050405020304" pitchFamily="18" charset="0"/>
                <a:cs typeface="Times New Roman" panose="02020603050405020304" pitchFamily="18" charset="0"/>
              </a:rPr>
              <a:t>Inductors:</a:t>
            </a:r>
            <a:r>
              <a:rPr lang="en-US" sz="3400" b="1" i="1" dirty="0">
                <a:latin typeface="Times New Roman" panose="02020603050405020304" pitchFamily="18" charset="0"/>
                <a:cs typeface="Times New Roman" panose="02020603050405020304" pitchFamily="18" charset="0"/>
              </a:rPr>
              <a:t> </a:t>
            </a:r>
            <a:r>
              <a:rPr lang="en-US" sz="3400" dirty="0">
                <a:latin typeface="Times New Roman" panose="02020603050405020304" pitchFamily="18" charset="0"/>
                <a:cs typeface="Times New Roman" panose="02020603050405020304" pitchFamily="18" charset="0"/>
              </a:rPr>
              <a:t>Inductors are constructed as windings of conductive wires around ferromagnetic cores. The inductance value is contingent on the materials employed, the geometry and the number of turns in the winding around the core of the device itself.</a:t>
            </a:r>
          </a:p>
          <a:p>
            <a:pPr algn="just"/>
            <a:r>
              <a:rPr lang="en-US" sz="3400" dirty="0">
                <a:latin typeface="Times New Roman" panose="02020603050405020304" pitchFamily="18" charset="0"/>
                <a:cs typeface="Times New Roman" panose="02020603050405020304" pitchFamily="18" charset="0"/>
              </a:rPr>
              <a:t>Studies on inductors at cryogenic temperatures have primarily focused on investigating the structure of the magnetic core and the winding. A study on copper wires found that more windings are needed to maintain the same inductance as temperature decreases. Other studies examined the response of windings using superconductors, with tests conducted at fixed temperatures or as a function of varying temperatures.</a:t>
            </a:r>
          </a:p>
          <a:p>
            <a:pPr algn="just"/>
            <a:r>
              <a:rPr lang="en-US" sz="3400" dirty="0">
                <a:latin typeface="Times New Roman" panose="02020603050405020304" pitchFamily="18" charset="0"/>
                <a:cs typeface="Times New Roman" panose="02020603050405020304" pitchFamily="18" charset="0"/>
              </a:rPr>
              <a:t>As a result, nanocrystalline materials stand out as the best choice for magnetic cores of inductors (see Fig. 2): these materials exhibit limited degradation at low temperatures compared to other materials, despite having the highest cost.</a:t>
            </a:r>
          </a:p>
          <a:p>
            <a:pPr algn="just"/>
            <a:r>
              <a:rPr lang="en-US" sz="3400" dirty="0">
                <a:latin typeface="Times New Roman" panose="02020603050405020304" pitchFamily="18" charset="0"/>
                <a:cs typeface="Times New Roman" panose="02020603050405020304" pitchFamily="18" charset="0"/>
              </a:rPr>
              <a:t>In contrast, ferrite cores offer the best balance between performance and cost.</a:t>
            </a:r>
          </a:p>
        </p:txBody>
      </p:sp>
      <p:pic>
        <p:nvPicPr>
          <p:cNvPr id="7" name="Immagin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2273" y="499931"/>
            <a:ext cx="1913253" cy="1913253"/>
          </a:xfrm>
          <a:prstGeom prst="rect">
            <a:avLst/>
          </a:prstGeom>
          <a:solidFill>
            <a:schemeClr val="bg1"/>
          </a:solidFill>
          <a:ln>
            <a:solidFill>
              <a:srgbClr val="002060"/>
            </a:solidFill>
          </a:ln>
        </p:spPr>
      </p:pic>
      <p:sp>
        <p:nvSpPr>
          <p:cNvPr id="4" name="CasellaDiTesto 3"/>
          <p:cNvSpPr txBox="1"/>
          <p:nvPr/>
        </p:nvSpPr>
        <p:spPr>
          <a:xfrm>
            <a:off x="12213779" y="10907649"/>
            <a:ext cx="7060742" cy="954107"/>
          </a:xfrm>
          <a:prstGeom prst="rect">
            <a:avLst/>
          </a:prstGeom>
          <a:noFill/>
        </p:spPr>
        <p:txBody>
          <a:bodyPr wrap="square" rtlCol="0">
            <a:spAutoFit/>
          </a:bodyPr>
          <a:lstStyle/>
          <a:p>
            <a:pPr algn="just"/>
            <a:r>
              <a:rPr lang="en-US" sz="2800" dirty="0">
                <a:latin typeface="Times New Roman" panose="02020603050405020304" pitchFamily="18" charset="0"/>
                <a:cs typeface="Times New Roman" panose="02020603050405020304" pitchFamily="18" charset="0"/>
              </a:rPr>
              <a:t>Fig. 1: Trend of resistance value, normalized to nominal value, as a function of temperature.</a:t>
            </a:r>
          </a:p>
        </p:txBody>
      </p:sp>
      <p:sp>
        <p:nvSpPr>
          <p:cNvPr id="20" name="Rettangolo 19"/>
          <p:cNvSpPr/>
          <p:nvPr/>
        </p:nvSpPr>
        <p:spPr>
          <a:xfrm>
            <a:off x="10153353" y="2376564"/>
            <a:ext cx="11229683" cy="646331"/>
          </a:xfrm>
          <a:prstGeom prst="rect">
            <a:avLst/>
          </a:prstGeom>
          <a:ln>
            <a:noFill/>
          </a:ln>
        </p:spPr>
        <p:txBody>
          <a:bodyPr wrap="square">
            <a:spAutoFit/>
          </a:bodyPr>
          <a:lstStyle/>
          <a:p>
            <a:pPr algn="ctr" defTabSz="914226" fontAlgn="base">
              <a:spcBef>
                <a:spcPct val="0"/>
              </a:spcBef>
              <a:spcAft>
                <a:spcPct val="0"/>
              </a:spcAft>
            </a:pPr>
            <a:r>
              <a:rPr lang="it-IT" sz="3600" i="1" baseline="30000" dirty="0" err="1">
                <a:solidFill>
                  <a:schemeClr val="accent3">
                    <a:lumMod val="50000"/>
                  </a:schemeClr>
                </a:solidFill>
                <a:latin typeface="Palatino Linotype" pitchFamily="18" charset="0"/>
                <a:cs typeface="Arial" pitchFamily="34" charset="0"/>
              </a:rPr>
              <a:t>a</a:t>
            </a:r>
            <a:r>
              <a:rPr lang="it-IT" sz="3600" i="1" dirty="0" err="1">
                <a:solidFill>
                  <a:schemeClr val="accent3">
                    <a:lumMod val="50000"/>
                  </a:schemeClr>
                </a:solidFill>
                <a:latin typeface="Palatino Linotype" pitchFamily="18" charset="0"/>
                <a:cs typeface="Arial" pitchFamily="34" charset="0"/>
              </a:rPr>
              <a:t>Università</a:t>
            </a:r>
            <a:r>
              <a:rPr lang="it-IT" sz="3600" i="1" dirty="0">
                <a:solidFill>
                  <a:schemeClr val="accent3">
                    <a:lumMod val="50000"/>
                  </a:schemeClr>
                </a:solidFill>
                <a:latin typeface="Palatino Linotype" pitchFamily="18" charset="0"/>
                <a:cs typeface="Arial" pitchFamily="34" charset="0"/>
              </a:rPr>
              <a:t> degli Studi di Milano; </a:t>
            </a:r>
            <a:r>
              <a:rPr lang="it-IT" sz="3600" i="1" baseline="30000" dirty="0" err="1">
                <a:solidFill>
                  <a:schemeClr val="accent3">
                    <a:lumMod val="50000"/>
                  </a:schemeClr>
                </a:solidFill>
                <a:latin typeface="Palatino Linotype" pitchFamily="18" charset="0"/>
                <a:cs typeface="Arial" pitchFamily="34" charset="0"/>
              </a:rPr>
              <a:t>b</a:t>
            </a:r>
            <a:r>
              <a:rPr lang="it-IT" sz="3600" i="1" dirty="0" err="1">
                <a:solidFill>
                  <a:schemeClr val="accent3">
                    <a:lumMod val="50000"/>
                  </a:schemeClr>
                </a:solidFill>
                <a:latin typeface="Palatino Linotype" pitchFamily="18" charset="0"/>
                <a:cs typeface="Arial" pitchFamily="34" charset="0"/>
              </a:rPr>
              <a:t>INFN</a:t>
            </a:r>
            <a:r>
              <a:rPr lang="it-IT" sz="3600" i="1" dirty="0">
                <a:solidFill>
                  <a:schemeClr val="accent3">
                    <a:lumMod val="50000"/>
                  </a:schemeClr>
                </a:solidFill>
                <a:latin typeface="Palatino Linotype" pitchFamily="18" charset="0"/>
                <a:cs typeface="Arial" pitchFamily="34" charset="0"/>
              </a:rPr>
              <a:t> Milano</a:t>
            </a:r>
          </a:p>
        </p:txBody>
      </p:sp>
      <p:sp>
        <p:nvSpPr>
          <p:cNvPr id="2" name="Rettangolo 1">
            <a:extLst>
              <a:ext uri="{FF2B5EF4-FFF2-40B4-BE49-F238E27FC236}">
                <a16:creationId xmlns:a16="http://schemas.microsoft.com/office/drawing/2014/main" id="{04D1C19D-D795-F63A-D57B-87AED432D923}"/>
              </a:ext>
            </a:extLst>
          </p:cNvPr>
          <p:cNvSpPr/>
          <p:nvPr/>
        </p:nvSpPr>
        <p:spPr>
          <a:xfrm>
            <a:off x="266802" y="12745716"/>
            <a:ext cx="11642747" cy="4801314"/>
          </a:xfrm>
          <a:prstGeom prst="rect">
            <a:avLst/>
          </a:prstGeom>
          <a:ln>
            <a:solidFill>
              <a:schemeClr val="accent3">
                <a:lumMod val="50000"/>
              </a:schemeClr>
            </a:solidFill>
          </a:ln>
        </p:spPr>
        <p:txBody>
          <a:bodyPr wrap="square">
            <a:spAutoFit/>
          </a:bodyPr>
          <a:lstStyle/>
          <a:p>
            <a:pPr algn="just"/>
            <a:r>
              <a:rPr lang="en-US" sz="3400" b="1" dirty="0">
                <a:solidFill>
                  <a:schemeClr val="accent3">
                    <a:lumMod val="50000"/>
                  </a:schemeClr>
                </a:solidFill>
                <a:latin typeface="Times New Roman" panose="02020603050405020304" pitchFamily="18" charset="0"/>
                <a:cs typeface="Times New Roman" panose="02020603050405020304" pitchFamily="18" charset="0"/>
              </a:rPr>
              <a:t>PRELIMINARY CONSIDERATIONS</a:t>
            </a:r>
          </a:p>
          <a:p>
            <a:pPr algn="just"/>
            <a:r>
              <a:rPr lang="en-US" sz="3400" dirty="0">
                <a:latin typeface="Times New Roman" panose="02020603050405020304" pitchFamily="18" charset="0"/>
                <a:cs typeface="Times New Roman" panose="02020603050405020304" pitchFamily="18" charset="0"/>
              </a:rPr>
              <a:t>In the late 30 years, many studies were made to characterize the behavior of electronic components in hostile environments. In particularly, here we focus on the use of electronics at cryogenic temperature (below -75 °C) for applications such as modern detectors in applied particle physics.</a:t>
            </a:r>
          </a:p>
          <a:p>
            <a:pPr algn="just"/>
            <a:r>
              <a:rPr lang="en-US" sz="3400" dirty="0">
                <a:latin typeface="Times New Roman" panose="02020603050405020304" pitchFamily="18" charset="0"/>
                <a:cs typeface="Times New Roman" panose="02020603050405020304" pitchFamily="18" charset="0"/>
              </a:rPr>
              <a:t>We discuss about components characterization, issues related to the interfaces between components and Printed Circuit Boards (PCBs) are not investigate in this paper.</a:t>
            </a:r>
          </a:p>
        </p:txBody>
      </p:sp>
      <p:sp>
        <p:nvSpPr>
          <p:cNvPr id="8" name="Rettangolo 7">
            <a:extLst>
              <a:ext uri="{FF2B5EF4-FFF2-40B4-BE49-F238E27FC236}">
                <a16:creationId xmlns:a16="http://schemas.microsoft.com/office/drawing/2014/main" id="{6A88F647-E975-8704-3E61-6B6AF2AD0C9E}"/>
              </a:ext>
            </a:extLst>
          </p:cNvPr>
          <p:cNvSpPr/>
          <p:nvPr/>
        </p:nvSpPr>
        <p:spPr>
          <a:xfrm>
            <a:off x="266802" y="17570252"/>
            <a:ext cx="11621292" cy="25483899"/>
          </a:xfrm>
          <a:prstGeom prst="rect">
            <a:avLst/>
          </a:prstGeom>
          <a:ln>
            <a:solidFill>
              <a:schemeClr val="accent3">
                <a:lumMod val="50000"/>
              </a:schemeClr>
            </a:solidFill>
          </a:ln>
        </p:spPr>
        <p:txBody>
          <a:bodyPr wrap="square">
            <a:spAutoFit/>
          </a:bodyPr>
          <a:lstStyle/>
          <a:p>
            <a:pPr algn="just"/>
            <a:r>
              <a:rPr lang="en-US" sz="3400" b="1" dirty="0">
                <a:solidFill>
                  <a:schemeClr val="accent3">
                    <a:lumMod val="50000"/>
                  </a:schemeClr>
                </a:solidFill>
                <a:latin typeface="Times New Roman" panose="02020603050405020304" pitchFamily="18" charset="0"/>
                <a:cs typeface="Times New Roman" panose="02020603050405020304" pitchFamily="18" charset="0"/>
              </a:rPr>
              <a:t>PASSIVE COMPONENTS</a:t>
            </a:r>
          </a:p>
          <a:p>
            <a:pPr algn="just"/>
            <a:endParaRPr lang="en-US" sz="3400" b="1" i="1" u="sng" dirty="0">
              <a:latin typeface="Times New Roman" panose="02020603050405020304" pitchFamily="18" charset="0"/>
              <a:cs typeface="Times New Roman" panose="02020603050405020304" pitchFamily="18" charset="0"/>
            </a:endParaRPr>
          </a:p>
          <a:p>
            <a:pPr algn="just"/>
            <a:r>
              <a:rPr lang="en-US" sz="3400" b="1" i="1" u="sng" dirty="0">
                <a:latin typeface="Times New Roman" panose="02020603050405020304" pitchFamily="18" charset="0"/>
                <a:cs typeface="Times New Roman" panose="02020603050405020304" pitchFamily="18" charset="0"/>
              </a:rPr>
              <a:t>Resistors:</a:t>
            </a:r>
            <a:r>
              <a:rPr lang="en-US" sz="3400" b="1" i="1" dirty="0">
                <a:latin typeface="Times New Roman" panose="02020603050405020304" pitchFamily="18" charset="0"/>
                <a:cs typeface="Times New Roman" panose="02020603050405020304" pitchFamily="18" charset="0"/>
              </a:rPr>
              <a:t> </a:t>
            </a:r>
            <a:r>
              <a:rPr lang="en-US" sz="3400" dirty="0">
                <a:latin typeface="Times New Roman" panose="02020603050405020304" pitchFamily="18" charset="0"/>
                <a:cs typeface="Times New Roman" panose="02020603050405020304" pitchFamily="18" charset="0"/>
              </a:rPr>
              <a:t>A primary categorization of resistors can be based on their assembly type. In literature, there is a lack of studies focused only on their behavior at cryogenic temperatures. However, several papers discuss this topic for different applications. In general, resistor properties remain stable even at low temperatures (Fig. 1). Exceptions are observed for certain resistor types, specifically thick-film resistors, metal oxide resistors, and ceramic and carbon composition resistors. These devices exhibit a slight deviation in resistance values after undergoing a cooling cycle, rendering them less suitable for use in cryogenic conditions.</a:t>
            </a:r>
          </a:p>
          <a:p>
            <a:pPr algn="just"/>
            <a:r>
              <a:rPr lang="en-US" sz="3400" dirty="0">
                <a:latin typeface="Times New Roman" panose="02020603050405020304" pitchFamily="18" charset="0"/>
                <a:cs typeface="Times New Roman" panose="02020603050405020304" pitchFamily="18" charset="0"/>
              </a:rPr>
              <a:t> </a:t>
            </a:r>
          </a:p>
          <a:p>
            <a:pPr algn="just"/>
            <a:r>
              <a:rPr lang="en-US" sz="3400" b="1" i="1" u="sng" dirty="0">
                <a:latin typeface="Times New Roman" panose="02020603050405020304" pitchFamily="18" charset="0"/>
                <a:cs typeface="Times New Roman" panose="02020603050405020304" pitchFamily="18" charset="0"/>
              </a:rPr>
              <a:t>Capacitors</a:t>
            </a:r>
            <a:r>
              <a:rPr lang="en-US" sz="3400" dirty="0">
                <a:latin typeface="Times New Roman" panose="02020603050405020304" pitchFamily="18" charset="0"/>
                <a:cs typeface="Times New Roman" panose="02020603050405020304" pitchFamily="18" charset="0"/>
              </a:rPr>
              <a:t>: The capacitance value of a capacitor is influenced by its dielectric material and geometry. Various types of capacitors, all Surface Mount Device, have been examined in the literature, in particular ceramic and polymer capacitors. Capacitor characterization comes in different flavors: in some instances, measurements were conducted at well-defined temperatures, such as 300 K and 77 K, or at 300 K, 77 K, and 4K. In other cases, capacitance as a function of temperature was studied. </a:t>
            </a:r>
            <a:r>
              <a:rPr lang="en-US" sz="3600" dirty="0">
                <a:latin typeface="Times New Roman" panose="02020603050405020304" pitchFamily="18" charset="0"/>
                <a:cs typeface="Times New Roman" panose="02020603050405020304" pitchFamily="18" charset="0"/>
              </a:rPr>
              <a:t>In all cases, measurements were performed at room temperature after cooling, to ensure survival after the cycle. The measurements were taken at various frequencies to analyze the behavior of capacitance and current losses across different frequency ranges. Specifically, the frequencies investigated consistently fell within the range of 50 Hz to 100 kHz.</a:t>
            </a:r>
          </a:p>
          <a:p>
            <a:pPr algn="just"/>
            <a:r>
              <a:rPr lang="en-US" sz="3600" dirty="0">
                <a:latin typeface="Times New Roman" panose="02020603050405020304" pitchFamily="18" charset="0"/>
                <a:cs typeface="Times New Roman" panose="02020603050405020304" pitchFamily="18" charset="0"/>
              </a:rPr>
              <a:t>These studies reveal that for certain capacitor types, including polymer capacitors (polypropylene, polyester, PPS, polycarbonate), NPO ceramic capacitors, and mica capacitors, the capacitance values remain relatively constant, with only small variations of 10% or less as detailed in the finale paper. Additionally, these capacitors exhibit low ohmic losses and low dissipation, which either remain constant or decrease as the temperature decreases.</a:t>
            </a:r>
          </a:p>
          <a:p>
            <a:pPr algn="just"/>
            <a:r>
              <a:rPr lang="en-US" sz="3600" dirty="0">
                <a:latin typeface="Times New Roman" panose="02020603050405020304" pitchFamily="18" charset="0"/>
                <a:cs typeface="Times New Roman" panose="02020603050405020304" pitchFamily="18" charset="0"/>
              </a:rPr>
              <a:t>In the only study carried out at temperatures below 77 K, polymer capacitors exhibited a decrease in capacitance values at 4 K, whereas the capacitance value for NPO capacitors remained approximately constant. Various other ceramic capacitors display a stronger dependence on temperature, with variations exceeding 50% in capacitance values. Tantalum capacitors not only exhibit variations of 20% or more, but also demonstrate a pronounced dependency on operating frequency.</a:t>
            </a:r>
          </a:p>
          <a:p>
            <a:pPr algn="just"/>
            <a:r>
              <a:rPr lang="en-US" sz="3600" dirty="0">
                <a:latin typeface="Times New Roman" panose="02020603050405020304" pitchFamily="18" charset="0"/>
                <a:cs typeface="Times New Roman" panose="02020603050405020304" pitchFamily="18" charset="0"/>
              </a:rPr>
              <a:t>Capacitor selection therefore is fundamental and must match the range of cryogenic temperatures and operative.</a:t>
            </a:r>
          </a:p>
        </p:txBody>
      </p:sp>
      <p:pic>
        <p:nvPicPr>
          <p:cNvPr id="15" name="Immagine 14" descr="Immagine che contiene testo, schermata, linea, Diagramma&#10;&#10;Descrizione generata automaticamente">
            <a:extLst>
              <a:ext uri="{FF2B5EF4-FFF2-40B4-BE49-F238E27FC236}">
                <a16:creationId xmlns:a16="http://schemas.microsoft.com/office/drawing/2014/main" id="{9596A5A1-ACF6-561E-4951-DC52AED91008}"/>
              </a:ext>
            </a:extLst>
          </p:cNvPr>
          <p:cNvPicPr>
            <a:picLocks noChangeAspect="1"/>
          </p:cNvPicPr>
          <p:nvPr/>
        </p:nvPicPr>
        <p:blipFill>
          <a:blip r:embed="rId5"/>
          <a:stretch>
            <a:fillRect/>
          </a:stretch>
        </p:blipFill>
        <p:spPr>
          <a:xfrm>
            <a:off x="12086550" y="5488298"/>
            <a:ext cx="7315200" cy="5332554"/>
          </a:xfrm>
          <a:prstGeom prst="rect">
            <a:avLst/>
          </a:prstGeom>
        </p:spPr>
      </p:pic>
      <p:pic>
        <p:nvPicPr>
          <p:cNvPr id="16" name="Immagine 15" descr="Immagine che contiene testo, diagramma, linea&#10;&#10;Descrizione generata automaticamente">
            <a:extLst>
              <a:ext uri="{FF2B5EF4-FFF2-40B4-BE49-F238E27FC236}">
                <a16:creationId xmlns:a16="http://schemas.microsoft.com/office/drawing/2014/main" id="{C13C35E2-D73D-3E74-2B2A-58DB8FE827A3}"/>
              </a:ext>
            </a:extLst>
          </p:cNvPr>
          <p:cNvPicPr>
            <a:picLocks noChangeAspect="1"/>
          </p:cNvPicPr>
          <p:nvPr/>
        </p:nvPicPr>
        <p:blipFill>
          <a:blip r:embed="rId6"/>
          <a:stretch>
            <a:fillRect/>
          </a:stretch>
        </p:blipFill>
        <p:spPr>
          <a:xfrm>
            <a:off x="12086550" y="11948553"/>
            <a:ext cx="7315200" cy="4443931"/>
          </a:xfrm>
          <a:prstGeom prst="rect">
            <a:avLst/>
          </a:prstGeom>
        </p:spPr>
      </p:pic>
      <p:sp>
        <p:nvSpPr>
          <p:cNvPr id="21" name="CasellaDiTesto 20">
            <a:extLst>
              <a:ext uri="{FF2B5EF4-FFF2-40B4-BE49-F238E27FC236}">
                <a16:creationId xmlns:a16="http://schemas.microsoft.com/office/drawing/2014/main" id="{11FEE23E-AC48-B582-8B8B-E86A3D330C17}"/>
              </a:ext>
            </a:extLst>
          </p:cNvPr>
          <p:cNvSpPr txBox="1"/>
          <p:nvPr/>
        </p:nvSpPr>
        <p:spPr>
          <a:xfrm>
            <a:off x="12213779" y="16479281"/>
            <a:ext cx="7060742" cy="954107"/>
          </a:xfrm>
          <a:prstGeom prst="rect">
            <a:avLst/>
          </a:prstGeom>
          <a:noFill/>
        </p:spPr>
        <p:txBody>
          <a:bodyPr wrap="square" rtlCol="0">
            <a:spAutoFit/>
          </a:bodyPr>
          <a:lstStyle/>
          <a:p>
            <a:pPr algn="just"/>
            <a:r>
              <a:rPr lang="en-US" sz="2800" dirty="0">
                <a:latin typeface="Times New Roman" panose="02020603050405020304" pitchFamily="18" charset="0"/>
                <a:cs typeface="Times New Roman" panose="02020603050405020304" pitchFamily="18" charset="0"/>
              </a:rPr>
              <a:t>a: Variation of inductance as a function of temperature and frequency.</a:t>
            </a:r>
          </a:p>
        </p:txBody>
      </p:sp>
      <p:pic>
        <p:nvPicPr>
          <p:cNvPr id="22" name="Immagine 21" descr="Immagine che contiene diagramma, schizzo&#10;&#10;Descrizione generata automaticamente">
            <a:extLst>
              <a:ext uri="{FF2B5EF4-FFF2-40B4-BE49-F238E27FC236}">
                <a16:creationId xmlns:a16="http://schemas.microsoft.com/office/drawing/2014/main" id="{A004163B-7AF8-5351-8EBC-4A9F05E34029}"/>
              </a:ext>
            </a:extLst>
          </p:cNvPr>
          <p:cNvPicPr>
            <a:picLocks noChangeAspect="1"/>
          </p:cNvPicPr>
          <p:nvPr/>
        </p:nvPicPr>
        <p:blipFill>
          <a:blip r:embed="rId7"/>
          <a:stretch>
            <a:fillRect/>
          </a:stretch>
        </p:blipFill>
        <p:spPr>
          <a:xfrm rot="21540000">
            <a:off x="12086550" y="17520185"/>
            <a:ext cx="7315200" cy="4720421"/>
          </a:xfrm>
          <a:prstGeom prst="rect">
            <a:avLst/>
          </a:prstGeom>
        </p:spPr>
      </p:pic>
      <p:sp>
        <p:nvSpPr>
          <p:cNvPr id="24" name="CasellaDiTesto 23">
            <a:extLst>
              <a:ext uri="{FF2B5EF4-FFF2-40B4-BE49-F238E27FC236}">
                <a16:creationId xmlns:a16="http://schemas.microsoft.com/office/drawing/2014/main" id="{0E27ACF9-F9D2-167D-163B-C20B61D025AB}"/>
              </a:ext>
            </a:extLst>
          </p:cNvPr>
          <p:cNvSpPr txBox="1"/>
          <p:nvPr/>
        </p:nvSpPr>
        <p:spPr>
          <a:xfrm>
            <a:off x="12213779" y="22327403"/>
            <a:ext cx="7060742" cy="954107"/>
          </a:xfrm>
          <a:prstGeom prst="rect">
            <a:avLst/>
          </a:prstGeom>
          <a:noFill/>
        </p:spPr>
        <p:txBody>
          <a:bodyPr wrap="square" rtlCol="0">
            <a:spAutoFit/>
          </a:bodyPr>
          <a:lstStyle/>
          <a:p>
            <a:pPr algn="just"/>
            <a:r>
              <a:rPr lang="en-US" sz="2800" dirty="0">
                <a:latin typeface="Times New Roman" panose="02020603050405020304" pitchFamily="18" charset="0"/>
                <a:cs typeface="Times New Roman" panose="02020603050405020304" pitchFamily="18" charset="0"/>
              </a:rPr>
              <a:t>b: Variation of quality factor as a function of temperature and frequency.</a:t>
            </a:r>
          </a:p>
        </p:txBody>
      </p:sp>
      <p:pic>
        <p:nvPicPr>
          <p:cNvPr id="27" name="Immagine 26" descr="Immagine che contiene diagramma, linea&#10;&#10;Descrizione generata automaticamente">
            <a:extLst>
              <a:ext uri="{FF2B5EF4-FFF2-40B4-BE49-F238E27FC236}">
                <a16:creationId xmlns:a16="http://schemas.microsoft.com/office/drawing/2014/main" id="{DC2DB89A-C40C-C4A5-B80D-89C90CDE3DDE}"/>
              </a:ext>
            </a:extLst>
          </p:cNvPr>
          <p:cNvPicPr>
            <a:picLocks noChangeAspect="1"/>
          </p:cNvPicPr>
          <p:nvPr/>
        </p:nvPicPr>
        <p:blipFill>
          <a:blip r:embed="rId8"/>
          <a:stretch>
            <a:fillRect/>
          </a:stretch>
        </p:blipFill>
        <p:spPr>
          <a:xfrm rot="-60000">
            <a:off x="12086550" y="23368307"/>
            <a:ext cx="7315200" cy="4720380"/>
          </a:xfrm>
          <a:prstGeom prst="rect">
            <a:avLst/>
          </a:prstGeom>
        </p:spPr>
      </p:pic>
      <p:sp>
        <p:nvSpPr>
          <p:cNvPr id="28" name="CasellaDiTesto 27">
            <a:extLst>
              <a:ext uri="{FF2B5EF4-FFF2-40B4-BE49-F238E27FC236}">
                <a16:creationId xmlns:a16="http://schemas.microsoft.com/office/drawing/2014/main" id="{D75D9FE7-C001-DEB3-8004-73F29CAF17CB}"/>
              </a:ext>
            </a:extLst>
          </p:cNvPr>
          <p:cNvSpPr txBox="1"/>
          <p:nvPr/>
        </p:nvSpPr>
        <p:spPr>
          <a:xfrm>
            <a:off x="12213779" y="28175484"/>
            <a:ext cx="7060742" cy="954107"/>
          </a:xfrm>
          <a:prstGeom prst="rect">
            <a:avLst/>
          </a:prstGeom>
          <a:noFill/>
        </p:spPr>
        <p:txBody>
          <a:bodyPr wrap="square" rtlCol="0">
            <a:spAutoFit/>
          </a:bodyPr>
          <a:lstStyle/>
          <a:p>
            <a:pPr algn="just"/>
            <a:r>
              <a:rPr lang="en-US" sz="2800" dirty="0">
                <a:latin typeface="Times New Roman" panose="02020603050405020304" pitchFamily="18" charset="0"/>
                <a:cs typeface="Times New Roman" panose="02020603050405020304" pitchFamily="18" charset="0"/>
              </a:rPr>
              <a:t>c: Variation of resistance as a function of temperature and frequency.</a:t>
            </a:r>
          </a:p>
        </p:txBody>
      </p:sp>
      <p:sp>
        <p:nvSpPr>
          <p:cNvPr id="29" name="CasellaDiTesto 28">
            <a:extLst>
              <a:ext uri="{FF2B5EF4-FFF2-40B4-BE49-F238E27FC236}">
                <a16:creationId xmlns:a16="http://schemas.microsoft.com/office/drawing/2014/main" id="{3DE673BD-6C2D-EC54-B5BC-8DE3DAFADF79}"/>
              </a:ext>
            </a:extLst>
          </p:cNvPr>
          <p:cNvSpPr txBox="1"/>
          <p:nvPr/>
        </p:nvSpPr>
        <p:spPr>
          <a:xfrm>
            <a:off x="12213779" y="29216384"/>
            <a:ext cx="7060742" cy="523220"/>
          </a:xfrm>
          <a:prstGeom prst="rect">
            <a:avLst/>
          </a:prstGeom>
          <a:noFill/>
        </p:spPr>
        <p:txBody>
          <a:bodyPr wrap="square" rtlCol="0">
            <a:spAutoFit/>
          </a:bodyPr>
          <a:lstStyle/>
          <a:p>
            <a:pPr algn="just"/>
            <a:r>
              <a:rPr lang="en-US" sz="2800" dirty="0">
                <a:latin typeface="Times New Roman" panose="02020603050405020304" pitchFamily="18" charset="0"/>
                <a:cs typeface="Times New Roman" panose="02020603050405020304" pitchFamily="18" charset="0"/>
              </a:rPr>
              <a:t>Fig. 2: Comparison of ferrite and powder cores.</a:t>
            </a:r>
          </a:p>
        </p:txBody>
      </p:sp>
      <p:sp>
        <p:nvSpPr>
          <p:cNvPr id="30" name="Rettangolo 29">
            <a:extLst>
              <a:ext uri="{FF2B5EF4-FFF2-40B4-BE49-F238E27FC236}">
                <a16:creationId xmlns:a16="http://schemas.microsoft.com/office/drawing/2014/main" id="{E9C834C3-476E-E62D-ED0A-FB1A05CC3750}"/>
              </a:ext>
            </a:extLst>
          </p:cNvPr>
          <p:cNvSpPr/>
          <p:nvPr/>
        </p:nvSpPr>
        <p:spPr>
          <a:xfrm>
            <a:off x="11909549" y="30108339"/>
            <a:ext cx="20278253" cy="10864513"/>
          </a:xfrm>
          <a:prstGeom prst="rect">
            <a:avLst/>
          </a:prstGeom>
          <a:ln>
            <a:solidFill>
              <a:schemeClr val="accent3">
                <a:lumMod val="50000"/>
              </a:schemeClr>
            </a:solidFill>
          </a:ln>
        </p:spPr>
        <p:txBody>
          <a:bodyPr wrap="square">
            <a:spAutoFit/>
          </a:bodyPr>
          <a:lstStyle/>
          <a:p>
            <a:pPr algn="just"/>
            <a:r>
              <a:rPr lang="en-US" sz="3400" b="1" i="1" u="sng" dirty="0">
                <a:latin typeface="Times New Roman" panose="02020603050405020304" pitchFamily="18" charset="0"/>
                <a:cs typeface="Times New Roman" panose="02020603050405020304" pitchFamily="18" charset="0"/>
              </a:rPr>
              <a:t>Transistors:</a:t>
            </a:r>
            <a:r>
              <a:rPr lang="en-US" sz="3400" b="1" i="1" dirty="0">
                <a:latin typeface="Times New Roman" panose="02020603050405020304" pitchFamily="18" charset="0"/>
                <a:cs typeface="Times New Roman" panose="02020603050405020304" pitchFamily="18" charset="0"/>
              </a:rPr>
              <a:t> </a:t>
            </a:r>
            <a:r>
              <a:rPr lang="en-US" sz="3400" dirty="0">
                <a:latin typeface="Times New Roman" panose="02020603050405020304" pitchFamily="18" charset="0"/>
                <a:cs typeface="Times New Roman" panose="02020603050405020304" pitchFamily="18" charset="0"/>
              </a:rPr>
              <a:t>Transistors are three-pole electronic components, typically crafted from doped semiconductors. Their versatile structure, which can vary significantly based on construction methods, makes them capable of operating under different conditions, making them fundamental components for computational operations. Transistors play a crucial role in Resistor Transistor Logic (RTL) and are used for logic gates in digital electronics. One study investigated MOS-FETs parameters between 300 and 77 K, focusing on: on-state resistance (RON), drain-source breakdown voltages (</a:t>
            </a:r>
            <a:r>
              <a:rPr lang="en-US" sz="3400" dirty="0" err="1">
                <a:latin typeface="Times New Roman" panose="02020603050405020304" pitchFamily="18" charset="0"/>
                <a:cs typeface="Times New Roman" panose="02020603050405020304" pitchFamily="18" charset="0"/>
              </a:rPr>
              <a:t>Vdsmax</a:t>
            </a:r>
            <a:r>
              <a:rPr lang="en-US" sz="3400" dirty="0">
                <a:latin typeface="Times New Roman" panose="02020603050405020304" pitchFamily="18" charset="0"/>
                <a:cs typeface="Times New Roman" panose="02020603050405020304" pitchFamily="18" charset="0"/>
              </a:rPr>
              <a:t>), and initial turn-on voltages through their integrated reverse diodes (</a:t>
            </a:r>
            <a:r>
              <a:rPr lang="en-US" sz="3400" dirty="0" err="1">
                <a:latin typeface="Times New Roman" panose="02020603050405020304" pitchFamily="18" charset="0"/>
                <a:cs typeface="Times New Roman" panose="02020603050405020304" pitchFamily="18" charset="0"/>
              </a:rPr>
              <a:t>Vdiode</a:t>
            </a:r>
            <a:r>
              <a:rPr lang="en-US" sz="3400" dirty="0">
                <a:latin typeface="Times New Roman" panose="02020603050405020304" pitchFamily="18" charset="0"/>
                <a:cs typeface="Times New Roman" panose="02020603050405020304" pitchFamily="18" charset="0"/>
              </a:rPr>
              <a:t>).</a:t>
            </a:r>
          </a:p>
          <a:p>
            <a:pPr algn="just"/>
            <a:r>
              <a:rPr lang="en-US" sz="3400" dirty="0">
                <a:latin typeface="Times New Roman" panose="02020603050405020304" pitchFamily="18" charset="0"/>
                <a:cs typeface="Times New Roman" panose="02020603050405020304" pitchFamily="18" charset="0"/>
              </a:rPr>
              <a:t>It is apparent that RON exhibits a minimum which occurs when the maximum electron mobility coincides with the minimum freezing effect of the charge carriers. As for </a:t>
            </a:r>
            <a:r>
              <a:rPr lang="en-US" sz="3400" dirty="0" err="1">
                <a:latin typeface="Times New Roman" panose="02020603050405020304" pitchFamily="18" charset="0"/>
                <a:cs typeface="Times New Roman" panose="02020603050405020304" pitchFamily="18" charset="0"/>
              </a:rPr>
              <a:t>Vdsmax</a:t>
            </a:r>
            <a:r>
              <a:rPr lang="en-US" sz="3400" dirty="0">
                <a:latin typeface="Times New Roman" panose="02020603050405020304" pitchFamily="18" charset="0"/>
                <a:cs typeface="Times New Roman" panose="02020603050405020304" pitchFamily="18" charset="0"/>
              </a:rPr>
              <a:t> and </a:t>
            </a:r>
            <a:r>
              <a:rPr lang="en-US" sz="3400" dirty="0" err="1">
                <a:latin typeface="Times New Roman" panose="02020603050405020304" pitchFamily="18" charset="0"/>
                <a:cs typeface="Times New Roman" panose="02020603050405020304" pitchFamily="18" charset="0"/>
              </a:rPr>
              <a:t>Vdiode</a:t>
            </a:r>
            <a:r>
              <a:rPr lang="en-US" sz="3400" dirty="0">
                <a:latin typeface="Times New Roman" panose="02020603050405020304" pitchFamily="18" charset="0"/>
                <a:cs typeface="Times New Roman" panose="02020603050405020304" pitchFamily="18" charset="0"/>
              </a:rPr>
              <a:t>, they demonstrate linear correlations with temperature, particularly with directly and inversely proportional trends, respectively. </a:t>
            </a:r>
          </a:p>
          <a:p>
            <a:pPr algn="just"/>
            <a:r>
              <a:rPr lang="en-US" sz="3400" dirty="0">
                <a:latin typeface="Times New Roman" panose="02020603050405020304" pitchFamily="18" charset="0"/>
                <a:cs typeface="Times New Roman" panose="02020603050405020304" pitchFamily="18" charset="0"/>
              </a:rPr>
              <a:t>An investigation was conducted on RON at a fixed temperature (77K) while varying the drain current (ID). In this case as well, a minimum value is observed at high currents, attributed to internal heating of the transistor resulting from current flow. So, the practical operating voltage must be within the reduced </a:t>
            </a:r>
            <a:r>
              <a:rPr lang="en-US" sz="3400" dirty="0" err="1">
                <a:latin typeface="Times New Roman" panose="02020603050405020304" pitchFamily="18" charset="0"/>
                <a:cs typeface="Times New Roman" panose="02020603050405020304" pitchFamily="18" charset="0"/>
              </a:rPr>
              <a:t>Vdsmax</a:t>
            </a:r>
            <a:r>
              <a:rPr lang="en-US" sz="3400" dirty="0">
                <a:latin typeface="Times New Roman" panose="02020603050405020304" pitchFamily="18" charset="0"/>
                <a:cs typeface="Times New Roman" panose="02020603050405020304" pitchFamily="18" charset="0"/>
              </a:rPr>
              <a:t> at cryogenic temperature. Furthermore, despite the observed increase in on-state resistance at temperatures below 130 K, the study of the relationship between RON and ID suggests that MOS-FET transistors can be effectively utilized at low temperatures while enhancing their performance, especially for high-current applications. </a:t>
            </a:r>
          </a:p>
          <a:p>
            <a:pPr algn="just"/>
            <a:r>
              <a:rPr lang="en-US" sz="3400" dirty="0">
                <a:latin typeface="Times New Roman" panose="02020603050405020304" pitchFamily="18" charset="0"/>
                <a:cs typeface="Times New Roman" panose="02020603050405020304" pitchFamily="18" charset="0"/>
              </a:rPr>
              <a:t>Antimony-based HEMTs were also examined in literature, comparing their properties at room temperature and at 77 K. Additionally, dedicated studies on HEMTs in </a:t>
            </a:r>
            <a:r>
              <a:rPr lang="en-US" sz="3400" dirty="0" err="1">
                <a:latin typeface="Times New Roman" panose="02020603050405020304" pitchFamily="18" charset="0"/>
                <a:cs typeface="Times New Roman" panose="02020603050405020304" pitchFamily="18" charset="0"/>
              </a:rPr>
              <a:t>GaN</a:t>
            </a:r>
            <a:r>
              <a:rPr lang="en-US" sz="3400" dirty="0">
                <a:latin typeface="Times New Roman" panose="02020603050405020304" pitchFamily="18" charset="0"/>
                <a:cs typeface="Times New Roman" panose="02020603050405020304" pitchFamily="18" charset="0"/>
              </a:rPr>
              <a:t> and MOS-FETs in </a:t>
            </a:r>
            <a:r>
              <a:rPr lang="en-US" sz="3400" dirty="0" err="1">
                <a:latin typeface="Times New Roman" panose="02020603050405020304" pitchFamily="18" charset="0"/>
                <a:cs typeface="Times New Roman" panose="02020603050405020304" pitchFamily="18" charset="0"/>
              </a:rPr>
              <a:t>SiC</a:t>
            </a:r>
            <a:r>
              <a:rPr lang="en-US" sz="3400" dirty="0">
                <a:latin typeface="Times New Roman" panose="02020603050405020304" pitchFamily="18" charset="0"/>
                <a:cs typeface="Times New Roman" panose="02020603050405020304" pitchFamily="18" charset="0"/>
              </a:rPr>
              <a:t> have been conducted, investigating the characteristics of these devices under varying temperature conditions.</a:t>
            </a:r>
          </a:p>
          <a:p>
            <a:pPr algn="just"/>
            <a:endParaRPr lang="en-US" sz="2000" b="1" i="1" u="sng" dirty="0">
              <a:latin typeface="Times New Roman" panose="02020603050405020304" pitchFamily="18" charset="0"/>
              <a:cs typeface="Times New Roman" panose="02020603050405020304" pitchFamily="18" charset="0"/>
            </a:endParaRPr>
          </a:p>
          <a:p>
            <a:pPr algn="just"/>
            <a:r>
              <a:rPr lang="en-US" sz="3400" b="1" i="1" u="sng" dirty="0">
                <a:latin typeface="Times New Roman" panose="02020603050405020304" pitchFamily="18" charset="0"/>
                <a:cs typeface="Times New Roman" panose="02020603050405020304" pitchFamily="18" charset="0"/>
              </a:rPr>
              <a:t>Systems:</a:t>
            </a:r>
            <a:r>
              <a:rPr lang="en-US" sz="3400" b="1" i="1" dirty="0">
                <a:latin typeface="Times New Roman" panose="02020603050405020304" pitchFamily="18" charset="0"/>
                <a:cs typeface="Times New Roman" panose="02020603050405020304" pitchFamily="18" charset="0"/>
              </a:rPr>
              <a:t> </a:t>
            </a:r>
            <a:r>
              <a:rPr lang="en-US" sz="3400" dirty="0">
                <a:latin typeface="Times New Roman" panose="02020603050405020304" pitchFamily="18" charset="0"/>
                <a:cs typeface="Times New Roman" panose="02020603050405020304" pitchFamily="18" charset="0"/>
              </a:rPr>
              <a:t>Among the various systems examined, there are oscillator, Pulse Width Modulated controllers and DC- DC converters and so on. Due to space constrain, these aspects will be discussed in the finale paper.</a:t>
            </a:r>
          </a:p>
        </p:txBody>
      </p:sp>
      <p:sp>
        <p:nvSpPr>
          <p:cNvPr id="9" name="Rettangolo 8">
            <a:extLst>
              <a:ext uri="{FF2B5EF4-FFF2-40B4-BE49-F238E27FC236}">
                <a16:creationId xmlns:a16="http://schemas.microsoft.com/office/drawing/2014/main" id="{51D02F12-B2FD-9DFC-B248-F3183FA388BA}"/>
              </a:ext>
            </a:extLst>
          </p:cNvPr>
          <p:cNvSpPr/>
          <p:nvPr/>
        </p:nvSpPr>
        <p:spPr>
          <a:xfrm>
            <a:off x="19559270" y="13939916"/>
            <a:ext cx="12628532" cy="15727680"/>
          </a:xfrm>
          <a:prstGeom prst="rect">
            <a:avLst/>
          </a:prstGeom>
          <a:ln>
            <a:solidFill>
              <a:schemeClr val="accent3">
                <a:lumMod val="50000"/>
              </a:schemeClr>
            </a:solidFill>
          </a:ln>
        </p:spPr>
        <p:txBody>
          <a:bodyPr wrap="square">
            <a:spAutoFit/>
          </a:bodyPr>
          <a:lstStyle/>
          <a:p>
            <a:pPr algn="just"/>
            <a:r>
              <a:rPr lang="en-US" sz="3400" b="1" dirty="0">
                <a:solidFill>
                  <a:schemeClr val="accent3">
                    <a:lumMod val="50000"/>
                  </a:schemeClr>
                </a:solidFill>
                <a:latin typeface="Times New Roman" panose="02020603050405020304" pitchFamily="18" charset="0"/>
                <a:cs typeface="Times New Roman" panose="02020603050405020304" pitchFamily="18" charset="0"/>
              </a:rPr>
              <a:t>SEMICONDUCTOR DEVICES</a:t>
            </a:r>
          </a:p>
          <a:p>
            <a:pPr algn="just"/>
            <a:r>
              <a:rPr lang="en-US" sz="3400" dirty="0">
                <a:latin typeface="Times New Roman" panose="02020603050405020304" pitchFamily="18" charset="0"/>
                <a:cs typeface="Times New Roman" panose="02020603050405020304" pitchFamily="18" charset="0"/>
              </a:rPr>
              <a:t>Research on semiconductors has revealed that they exhibit improved electrical properties at lower temperatures, extending down to the temperature of liquid nitrogen. Lower temperatures also lead to significant enhancements in the thermal conductivity of device materials and substrates, simplifying thermal management and enhancing overall reliability. At cryogenic temperatures, both conduction losses and switching losses of power devices decrease, leading to increased power conversion efficiency.</a:t>
            </a:r>
          </a:p>
          <a:p>
            <a:pPr algn="just"/>
            <a:endParaRPr lang="en-US" sz="3400" dirty="0">
              <a:latin typeface="Times New Roman" panose="02020603050405020304" pitchFamily="18" charset="0"/>
              <a:cs typeface="Times New Roman" panose="02020603050405020304" pitchFamily="18" charset="0"/>
            </a:endParaRPr>
          </a:p>
          <a:p>
            <a:pPr algn="just"/>
            <a:r>
              <a:rPr lang="en-US" sz="3400" b="1" i="1" u="sng" dirty="0">
                <a:latin typeface="Times New Roman" panose="02020603050405020304" pitchFamily="18" charset="0"/>
                <a:cs typeface="Times New Roman" panose="02020603050405020304" pitchFamily="18" charset="0"/>
              </a:rPr>
              <a:t>Diodes:</a:t>
            </a:r>
            <a:r>
              <a:rPr lang="en-US" sz="3400" b="1" i="1" dirty="0">
                <a:latin typeface="Times New Roman" panose="02020603050405020304" pitchFamily="18" charset="0"/>
                <a:cs typeface="Times New Roman" panose="02020603050405020304" pitchFamily="18" charset="0"/>
              </a:rPr>
              <a:t> </a:t>
            </a:r>
            <a:r>
              <a:rPr lang="en-US" sz="3400" dirty="0">
                <a:latin typeface="Times New Roman" panose="02020603050405020304" pitchFamily="18" charset="0"/>
                <a:cs typeface="Times New Roman" panose="02020603050405020304" pitchFamily="18" charset="0"/>
              </a:rPr>
              <a:t>Diodes are non-linear passive components made from doped semiconductors, allowing current to flow in only one direction. Operating with a threshold mechanism, diodes, to a first approximation, prevent current flow until the applied voltage at their ends surpasses a specific value. Once this threshold is exceeded, they can facilitate current flow without any restriction. This characteristic makes them ideal for constructing rectifier circuits.</a:t>
            </a:r>
          </a:p>
          <a:p>
            <a:pPr algn="just"/>
            <a:r>
              <a:rPr lang="en-US" sz="3400" dirty="0">
                <a:latin typeface="Times New Roman" panose="02020603050405020304" pitchFamily="18" charset="0"/>
                <a:cs typeface="Times New Roman" panose="02020603050405020304" pitchFamily="18" charset="0"/>
              </a:rPr>
              <a:t>The study conducted on diodes examined how their characteristics, including junction voltage, breakdown voltage, and reverse current losses, change with temperature variations. Specifically, breakdown voltage and reverse current losses decrease with temperature, whereas junction voltage increases. All these observed phenomena can be attributed to the freezing effect of charges at low temperatures.</a:t>
            </a:r>
          </a:p>
          <a:p>
            <a:pPr algn="just"/>
            <a:r>
              <a:rPr lang="en-US" sz="3400" dirty="0">
                <a:latin typeface="Times New Roman" panose="02020603050405020304" pitchFamily="18" charset="0"/>
                <a:cs typeface="Times New Roman" panose="02020603050405020304" pitchFamily="18" charset="0"/>
              </a:rPr>
              <a:t>Germanium diodes exhibit favorable behavior at cryogenic temperatures. A diode that enhanced its characteristics at low temperatures, specifically at 4 K has been developed. Studies were focused on Schottky diodes in GaAs. These diodes possess interesting characteristics such as a low threshold voltage, low resistance in the active region, and strong rectification performance. The study encompassed a temperature range from 20 K to 300 K.</a:t>
            </a:r>
          </a:p>
        </p:txBody>
      </p:sp>
      <p:sp>
        <p:nvSpPr>
          <p:cNvPr id="11" name="Rettangolo 10">
            <a:extLst>
              <a:ext uri="{FF2B5EF4-FFF2-40B4-BE49-F238E27FC236}">
                <a16:creationId xmlns:a16="http://schemas.microsoft.com/office/drawing/2014/main" id="{B0C2153B-70F8-1351-718D-478EF539146C}"/>
              </a:ext>
            </a:extLst>
          </p:cNvPr>
          <p:cNvSpPr/>
          <p:nvPr/>
        </p:nvSpPr>
        <p:spPr>
          <a:xfrm>
            <a:off x="11909551" y="41238269"/>
            <a:ext cx="20278251" cy="1815882"/>
          </a:xfrm>
          <a:prstGeom prst="rect">
            <a:avLst/>
          </a:prstGeom>
          <a:ln>
            <a:solidFill>
              <a:schemeClr val="accent3">
                <a:lumMod val="50000"/>
              </a:schemeClr>
            </a:solidFill>
          </a:ln>
        </p:spPr>
        <p:txBody>
          <a:bodyPr wrap="square">
            <a:spAutoFit/>
          </a:bodyPr>
          <a:lstStyle/>
          <a:p>
            <a:pPr algn="just"/>
            <a:endParaRPr lang="en-US" sz="1000" b="1" dirty="0">
              <a:solidFill>
                <a:schemeClr val="accent3">
                  <a:lumMod val="50000"/>
                </a:schemeClr>
              </a:solidFill>
              <a:latin typeface="Times New Roman" panose="02020603050405020304" pitchFamily="18" charset="0"/>
              <a:cs typeface="Times New Roman" panose="02020603050405020304" pitchFamily="18" charset="0"/>
            </a:endParaRPr>
          </a:p>
          <a:p>
            <a:pPr algn="just"/>
            <a:r>
              <a:rPr lang="en-US" sz="3400" b="1" dirty="0">
                <a:solidFill>
                  <a:schemeClr val="accent3">
                    <a:lumMod val="50000"/>
                  </a:schemeClr>
                </a:solidFill>
                <a:latin typeface="Times New Roman" panose="02020603050405020304" pitchFamily="18" charset="0"/>
                <a:cs typeface="Times New Roman" panose="02020603050405020304" pitchFamily="18" charset="0"/>
              </a:rPr>
              <a:t>CONCLUSIONS</a:t>
            </a:r>
          </a:p>
          <a:p>
            <a:pPr algn="just"/>
            <a:r>
              <a:rPr lang="en-US" sz="3400" dirty="0">
                <a:latin typeface="Times New Roman" panose="02020603050405020304" pitchFamily="18" charset="0"/>
                <a:cs typeface="Times New Roman" panose="02020603050405020304" pitchFamily="18" charset="0"/>
              </a:rPr>
              <a:t>The operation of electronic devices in hostile environment has been discussed highlighting how low temperature influences the behavior of electronic devices.</a:t>
            </a:r>
          </a:p>
        </p:txBody>
      </p:sp>
      <p:pic>
        <p:nvPicPr>
          <p:cNvPr id="6" name="Picture 63">
            <a:extLst>
              <a:ext uri="{FF2B5EF4-FFF2-40B4-BE49-F238E27FC236}">
                <a16:creationId xmlns:a16="http://schemas.microsoft.com/office/drawing/2014/main" id="{502E6643-4631-AE3D-D455-9307435BB76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720523" y="157879"/>
            <a:ext cx="2865016" cy="28650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1674</Words>
  <Application>Microsoft Office PowerPoint</Application>
  <PresentationFormat>Personalizzato</PresentationFormat>
  <Paragraphs>46</Paragraphs>
  <Slides>1</Slides>
  <Notes>1</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vt:i4>
      </vt:variant>
    </vt:vector>
  </HeadingPairs>
  <TitlesOfParts>
    <vt:vector size="7" baseType="lpstr">
      <vt:lpstr>Arial</vt:lpstr>
      <vt:lpstr>Calibri</vt:lpstr>
      <vt:lpstr>Palatino Linotype</vt:lpstr>
      <vt:lpstr>Times New Roman</vt:lpstr>
      <vt:lpstr>Wingdings</vt:lpstr>
      <vt:lpstr>Tema di Office</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Sabrina</dc:creator>
  <cp:lastModifiedBy>Danilo SANTORO</cp:lastModifiedBy>
  <cp:revision>103</cp:revision>
  <cp:lastPrinted>2024-09-20T13:41:57Z</cp:lastPrinted>
  <dcterms:created xsi:type="dcterms:W3CDTF">2011-07-06T09:12:12Z</dcterms:created>
  <dcterms:modified xsi:type="dcterms:W3CDTF">2024-09-20T16:02:14Z</dcterms:modified>
</cp:coreProperties>
</file>