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937" r:id="rId4"/>
    <p:sldMasterId id="2147483939" r:id="rId5"/>
    <p:sldMasterId id="2147483942" r:id="rId6"/>
  </p:sldMasterIdLst>
  <p:notesMasterIdLst>
    <p:notesMasterId r:id="rId21"/>
  </p:notesMasterIdLst>
  <p:sldIdLst>
    <p:sldId id="256" r:id="rId7"/>
    <p:sldId id="258" r:id="rId8"/>
    <p:sldId id="459" r:id="rId9"/>
    <p:sldId id="461" r:id="rId10"/>
    <p:sldId id="257" r:id="rId11"/>
    <p:sldId id="460" r:id="rId12"/>
    <p:sldId id="482" r:id="rId13"/>
    <p:sldId id="506" r:id="rId14"/>
    <p:sldId id="493" r:id="rId15"/>
    <p:sldId id="499" r:id="rId16"/>
    <p:sldId id="503" r:id="rId17"/>
    <p:sldId id="259" r:id="rId18"/>
    <p:sldId id="507" r:id="rId19"/>
    <p:sldId id="269" r:id="rId20"/>
  </p:sldIdLst>
  <p:sldSz cx="12192000" cy="6858000"/>
  <p:notesSz cx="6858000" cy="9144000"/>
  <p:custDataLst>
    <p:tags r:id="rId22"/>
  </p:custDataLst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6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B00"/>
    <a:srgbClr val="CB2A59"/>
    <a:srgbClr val="424242"/>
    <a:srgbClr val="F6E1A5"/>
    <a:srgbClr val="F7A2F7"/>
    <a:srgbClr val="F2F2F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87" autoAdjust="0"/>
    <p:restoredTop sz="95588" autoAdjust="0"/>
  </p:normalViewPr>
  <p:slideViewPr>
    <p:cSldViewPr showGuides="1">
      <p:cViewPr varScale="1">
        <p:scale>
          <a:sx n="109" d="100"/>
          <a:sy n="109" d="100"/>
        </p:scale>
        <p:origin x="576" y="184"/>
      </p:cViewPr>
      <p:guideLst>
        <p:guide orient="horz" pos="2160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Cartel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 rot="-5400000" vert="horz" anchor="t" anchorCtr="0"/>
          <a:lstStyle/>
          <a:p>
            <a:pPr>
              <a:defRPr b="1">
                <a:latin typeface="+mn-lt"/>
              </a:defRPr>
            </a:pPr>
            <a:r>
              <a:rPr lang="it-IT" sz="1100" b="1">
                <a:latin typeface="+mn-lt"/>
              </a:rPr>
              <a:t>Ear Advantage </a:t>
            </a:r>
          </a:p>
        </c:rich>
      </c:tx>
      <c:layout>
        <c:manualLayout>
          <c:xMode val="edge"/>
          <c:yMode val="edge"/>
          <c:x val="0"/>
          <c:y val="0.3639502188148129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031574096393811"/>
          <c:y val="0.18090270634222977"/>
          <c:w val="0.79518717187437482"/>
          <c:h val="0.6569371785183199"/>
        </c:manualLayout>
      </c:layout>
      <c:barChart>
        <c:barDir val="col"/>
        <c:grouping val="clustered"/>
        <c:varyColors val="0"/>
        <c:ser>
          <c:idx val="0"/>
          <c:order val="0"/>
          <c:tx>
            <c:v>Patologici</c:v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c:spPr>
          <c:invertIfNegative val="0"/>
          <c:cat>
            <c:numRef>
              <c:f>Foglio1!$A$2:$A$6</c:f>
              <c:numCache>
                <c:formatCode>General</c:formatCode>
                <c:ptCount val="5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</c:numCache>
            </c:numRef>
          </c:cat>
          <c:val>
            <c:numRef>
              <c:f>Foglio1!$B$2:$B$6</c:f>
              <c:numCache>
                <c:formatCode>0.00</c:formatCode>
                <c:ptCount val="5"/>
                <c:pt idx="0">
                  <c:v>-20</c:v>
                </c:pt>
                <c:pt idx="1">
                  <c:v>6</c:v>
                </c:pt>
                <c:pt idx="2">
                  <c:v>-2.2999999999999998</c:v>
                </c:pt>
                <c:pt idx="3">
                  <c:v>-6.9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7F-EE4E-B99D-8C4B93E08F20}"/>
            </c:ext>
          </c:extLst>
        </c:ser>
        <c:ser>
          <c:idx val="1"/>
          <c:order val="1"/>
          <c:tx>
            <c:v>Normali</c:v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invertIfNegative val="0"/>
          <c:cat>
            <c:numRef>
              <c:f>Foglio1!$A$2:$A$6</c:f>
              <c:numCache>
                <c:formatCode>General</c:formatCode>
                <c:ptCount val="5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</c:numCache>
            </c:numRef>
          </c:cat>
          <c:val>
            <c:numRef>
              <c:f>Foglio1!$C$2:$C$6</c:f>
              <c:numCache>
                <c:formatCode>0.00</c:formatCode>
                <c:ptCount val="5"/>
                <c:pt idx="0">
                  <c:v>31.3</c:v>
                </c:pt>
                <c:pt idx="1">
                  <c:v>26.5</c:v>
                </c:pt>
                <c:pt idx="2">
                  <c:v>10.9</c:v>
                </c:pt>
                <c:pt idx="3">
                  <c:v>-0.6</c:v>
                </c:pt>
                <c:pt idx="4">
                  <c:v>11.3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7F-EE4E-B99D-8C4B93E08F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893824"/>
        <c:axId val="120895360"/>
      </c:barChart>
      <c:catAx>
        <c:axId val="1208938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0895360"/>
        <c:crosses val="autoZero"/>
        <c:auto val="1"/>
        <c:lblAlgn val="ctr"/>
        <c:lblOffset val="100"/>
        <c:noMultiLvlLbl val="0"/>
      </c:catAx>
      <c:valAx>
        <c:axId val="120895360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</c:spPr>
        <c:crossAx val="120893824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100" b="0">
                <a:latin typeface="+mn-lt"/>
              </a:defRPr>
            </a:pPr>
            <a:endParaRPr lang="it-IT"/>
          </a:p>
        </c:txPr>
      </c:legendEntry>
      <c:legendEntry>
        <c:idx val="1"/>
        <c:txPr>
          <a:bodyPr/>
          <a:lstStyle/>
          <a:p>
            <a:pPr>
              <a:defRPr sz="1100" b="0">
                <a:latin typeface="+mn-lt"/>
              </a:defRPr>
            </a:pPr>
            <a:endParaRPr lang="it-IT"/>
          </a:p>
        </c:txPr>
      </c:legendEntry>
      <c:layout>
        <c:manualLayout>
          <c:xMode val="edge"/>
          <c:yMode val="edge"/>
          <c:x val="0.20707163604529452"/>
          <c:y val="0.87993601871765514"/>
          <c:w val="0.71697310042262696"/>
          <c:h val="9.0917758723325956E-2"/>
        </c:manualLayout>
      </c:layout>
      <c:overlay val="0"/>
      <c:txPr>
        <a:bodyPr/>
        <a:lstStyle/>
        <a:p>
          <a:pPr>
            <a:defRPr b="0">
              <a:latin typeface="+mn-lt"/>
            </a:defRPr>
          </a:pPr>
          <a:endParaRPr lang="it-IT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0.91033</cdr:x>
      <cdr:y>0.57312</cdr:y>
    </cdr:from>
    <cdr:to>
      <cdr:x>0.99749</cdr:x>
      <cdr:y>0.67624</cdr:y>
    </cdr:to>
    <cdr:sp macro="" textlink="">
      <cdr:nvSpPr>
        <cdr:cNvPr id="2" name="Casella di testo 1"/>
        <cdr:cNvSpPr txBox="1"/>
      </cdr:nvSpPr>
      <cdr:spPr>
        <a:xfrm xmlns:a="http://schemas.openxmlformats.org/drawingml/2006/main">
          <a:off x="5102573" y="2765033"/>
          <a:ext cx="488548" cy="4975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b="1" dirty="0">
              <a:latin typeface="+mn-lt"/>
            </a:rPr>
            <a:t>Età</a:t>
          </a:r>
        </a:p>
      </cdr:txBody>
    </cdr:sp>
  </cdr:relSizeAnchor>
  <cdr:relSizeAnchor xmlns:cdr="http://schemas.openxmlformats.org/drawingml/2006/chartDrawing">
    <cdr:from>
      <cdr:x>0.1927</cdr:x>
      <cdr:y>0.5754</cdr:y>
    </cdr:from>
    <cdr:to>
      <cdr:x>0.97822</cdr:x>
      <cdr:y>0.67164</cdr:y>
    </cdr:to>
    <cdr:sp macro="" textlink="">
      <cdr:nvSpPr>
        <cdr:cNvPr id="3" name="Casella di testo 2"/>
        <cdr:cNvSpPr txBox="1"/>
      </cdr:nvSpPr>
      <cdr:spPr>
        <a:xfrm xmlns:a="http://schemas.openxmlformats.org/drawingml/2006/main">
          <a:off x="1080120" y="2776047"/>
          <a:ext cx="4402999" cy="4643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dirty="0"/>
            <a:t>  6</a:t>
          </a:r>
          <a:r>
            <a:rPr lang="it-IT" sz="1100" baseline="0" dirty="0"/>
            <a:t>                  7                  8                   9                 10</a:t>
          </a:r>
          <a:endParaRPr lang="it-IT" sz="1100" dirty="0"/>
        </a:p>
      </cdr:txBody>
    </cdr:sp>
  </cdr:relSizeAnchor>
  <cdr:relSizeAnchor xmlns:cdr="http://schemas.openxmlformats.org/drawingml/2006/chartDrawing">
    <cdr:from>
      <cdr:x>0.02009</cdr:x>
      <cdr:y>0.27912</cdr:y>
    </cdr:from>
    <cdr:to>
      <cdr:x>0.066</cdr:x>
      <cdr:y>0.80635</cdr:y>
    </cdr:to>
    <cdr:sp macro="" textlink="">
      <cdr:nvSpPr>
        <cdr:cNvPr id="4" name="Casella di testo 3"/>
        <cdr:cNvSpPr txBox="1"/>
      </cdr:nvSpPr>
      <cdr:spPr>
        <a:xfrm xmlns:a="http://schemas.openxmlformats.org/drawingml/2006/main">
          <a:off x="111319" y="572494"/>
          <a:ext cx="254441" cy="10813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A03D1AD8-0A22-46C4-9989-DBF49F09E5C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E593EE5-CD21-471F-A5D0-E2CD0C704A0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E37342D7-4047-446C-96D2-89D2BB734D0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1A9CD403-3673-4349-8A5E-FFED661CED4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A9F21B14-4B67-4ADE-833A-822B698C20D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DD6421E6-3D7A-4DB8-BE2F-87515091CA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92A2F26-2726-4E02-B8F9-A4DD879448B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8E17570F-9E7A-4106-BC82-963C8BFEEF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D495EF6-8103-46D9-8FC2-789D8BEE1D8E}" type="slidenum">
              <a:rPr lang="it-IT" altLang="it-IT" smtClean="0"/>
              <a:pPr>
                <a:spcBef>
                  <a:spcPct val="0"/>
                </a:spcBef>
              </a:pPr>
              <a:t>1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010DC2F7-436F-4102-B813-01626B148A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7C7D46F3-FCFB-4965-8CC5-CB2891839D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Il gentile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invito</a:t>
            </a:r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 e per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avermi</a:t>
            </a:r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Assegnato</a:t>
            </a:r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questo</a:t>
            </a:r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 I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tema</a:t>
            </a:r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 con cui ci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confrontiamo</a:t>
            </a:r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spesso</a:t>
            </a:r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nella</a:t>
            </a:r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pratica</a:t>
            </a:r>
            <a:r>
              <a:rPr lang="en-US" altLang="it-IT" dirty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it-IT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clinica</a:t>
            </a:r>
            <a:endParaRPr lang="en-US" altLang="it-IT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00714-51DD-CFA3-7B7C-A190567B7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85505D72-03D7-1B13-5B0C-369E462EE8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D495EF6-8103-46D9-8FC2-789D8BEE1D8E}" type="slidenum">
              <a:rPr lang="it-IT" altLang="it-IT" smtClean="0"/>
              <a:pPr>
                <a:spcBef>
                  <a:spcPct val="0"/>
                </a:spcBef>
              </a:pPr>
              <a:t>5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961E4C61-F312-5C94-08C6-AED31F34A1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A85B16A5-81C5-0BDC-4FD0-7BECDCE122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5681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works by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presenting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two-syllable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words (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spondees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)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where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the first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half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in one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ear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and the second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half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in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other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, in 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staggered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fashion, to test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how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well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the brain can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process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and integrate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auditory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information from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both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ears</a:t>
            </a:r>
            <a:endParaRPr lang="it-IT" sz="1200" b="0" i="0" u="none" strike="noStrike" kern="1200" dirty="0"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it-IT" sz="1200" b="0" i="0" u="none" strike="noStrike" kern="1200" dirty="0"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  <a:p>
            <a:pPr fontAlgn="base"/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The Gaps In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Noise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(GIN)© test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an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auditory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processing disorder test for ages 7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older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using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non-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verbal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stimuli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designed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to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measure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temporal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resolution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. 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Temporal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resolution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refers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to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ability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to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detect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changes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either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in the duration of an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auditory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stimulus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and/or the time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intervals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or gaps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silence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embedded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within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an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auditory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stimulus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. 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ability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to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detect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small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silent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intervals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an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important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factor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in speech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perception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This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GIN test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a 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valuable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test for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evaluation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this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ability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fontAlgn="base"/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The GIN test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composed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of 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series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or lists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noise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bursts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which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contain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various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intervals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silence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.  The recording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consists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four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forms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called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lists plus 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shorter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practice list to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ensure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patient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understands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the task. 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silent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intervals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vary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from 0 (i.e. no gap) to 20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msec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.  The gaps, or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periods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silence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, are 2, 3, 4, 5, 6, 8, 10, 12, 15 or 20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msec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. 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There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are 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total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of 60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randomized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gaps (6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each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gap) in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each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list (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series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). Administration time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approximately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35 minutes. To facilitate accurate scoring the recording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two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channels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, one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being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the test track,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other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, for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examiner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indicates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with a brief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tone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when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the gap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occurs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in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other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(test) track.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2A2F26-2726-4E02-B8F9-A4DD879448B8}" type="slidenum">
              <a:rPr lang="it-IT" altLang="it-IT" smtClean="0"/>
              <a:pPr>
                <a:defRPr/>
              </a:pPr>
              <a:t>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41245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8">
            <a:extLst>
              <a:ext uri="{FF2B5EF4-FFF2-40B4-BE49-F238E27FC236}">
                <a16:creationId xmlns:a16="http://schemas.microsoft.com/office/drawing/2014/main" id="{D3C7637D-9562-E143-3CA9-21AF03E4B38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45F5410-02FA-294D-A2A3-0C1DDB711642}" type="slidenum">
              <a:rPr lang="it-IT" altLang="it-IT" sz="1400"/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it-IT" altLang="it-IT" sz="1400"/>
          </a:p>
        </p:txBody>
      </p:sp>
      <p:sp>
        <p:nvSpPr>
          <p:cNvPr id="96259" name="Text Box 1">
            <a:extLst>
              <a:ext uri="{FF2B5EF4-FFF2-40B4-BE49-F238E27FC236}">
                <a16:creationId xmlns:a16="http://schemas.microsoft.com/office/drawing/2014/main" id="{840E11DD-B58D-1311-F3D0-6C255B43BD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60" name="Text Box 2">
            <a:extLst>
              <a:ext uri="{FF2B5EF4-FFF2-40B4-BE49-F238E27FC236}">
                <a16:creationId xmlns:a16="http://schemas.microsoft.com/office/drawing/2014/main" id="{55F33F74-BC99-98B6-37E4-C6EBEF80E9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altLang="it-IT" dirty="0"/>
              <a:t>Diversità di fase tempo ed intensità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609852" y="3200400"/>
            <a:ext cx="9378949" cy="641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 noProof="0"/>
              <a:t>Fare clic per modificare stile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626785" y="2743200"/>
            <a:ext cx="9177867" cy="419100"/>
          </a:xfrm>
          <a:prstGeom prst="rect">
            <a:avLst/>
          </a:prstGeo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it-IT" noProof="0"/>
              <a:t>Fare clic per modificare lo stile del sottotitolo dello schema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1748E19-E2F3-4F6D-B110-8B5EED6BB9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" y="0"/>
            <a:ext cx="1218725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03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Master </a:t>
            </a:r>
            <a:r>
              <a:rPr lang="it-IT" dirty="0" err="1"/>
              <a:t>title</a:t>
            </a:r>
            <a:r>
              <a:rPr lang="it-IT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14400" y="1333500"/>
            <a:ext cx="10972800" cy="41148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dirty="0"/>
              <a:t>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 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 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 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 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364909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54281A0-DEBC-90B9-EB3A-9958A7E8C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F2EF-7D94-40A9-A732-761EBC16E7AF}" type="datetimeFigureOut">
              <a:rPr lang="it-IT" smtClean="0"/>
              <a:pPr/>
              <a:t>23/10/25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AE70496-8693-F604-DD9D-A45875D8E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2E22A96-C29D-6BEB-E346-CA633D4EE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347C-F6F8-4ED0-AF37-C946621B16F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709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119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>
            <a:extLst>
              <a:ext uri="{FF2B5EF4-FFF2-40B4-BE49-F238E27FC236}">
                <a16:creationId xmlns:a16="http://schemas.microsoft.com/office/drawing/2014/main" id="{27CB92E6-A002-42BB-B902-640EF0B598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09852" y="3200400"/>
            <a:ext cx="9378949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it-IT" altLang="it-IT" sz="3200" dirty="0">
                <a:solidFill>
                  <a:srgbClr val="424242"/>
                </a:solidFill>
                <a:latin typeface="Trebuchet MS" panose="020B0603020202020204" pitchFamily="34" charset="0"/>
              </a:rPr>
              <a:t>Fare clic per modificare stile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394997C-631C-4CEF-AF84-57A42CA665B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26785" y="2743200"/>
            <a:ext cx="917786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it-IT" altLang="it-IT" sz="1800" i="1">
                <a:solidFill>
                  <a:srgbClr val="424242"/>
                </a:solidFill>
                <a:latin typeface="Trebuchet MS" panose="020B0603020202020204" pitchFamily="34" charset="0"/>
              </a:rPr>
              <a:t>Fare clic per modificare lo stile del sottotitolo dello schema</a:t>
            </a:r>
          </a:p>
        </p:txBody>
      </p:sp>
      <p:sp>
        <p:nvSpPr>
          <p:cNvPr id="4" name="Segnaposto titolo 3">
            <a:extLst>
              <a:ext uri="{FF2B5EF4-FFF2-40B4-BE49-F238E27FC236}">
                <a16:creationId xmlns:a16="http://schemas.microsoft.com/office/drawing/2014/main" id="{2588164B-281A-4CB9-8D18-127AE5E35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327AA1F-D04A-4CFC-9CB1-60DF57AD83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" y="0"/>
            <a:ext cx="1218725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59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0" i="0" u="none">
          <a:solidFill>
            <a:srgbClr val="42424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24242"/>
          </a:solidFill>
          <a:latin typeface="Trebuchet MS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24242"/>
          </a:solidFill>
          <a:latin typeface="Trebuchet MS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24242"/>
          </a:solidFill>
          <a:latin typeface="Trebuchet MS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24242"/>
          </a:solidFill>
          <a:latin typeface="Trebuchet MS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424242"/>
          </a:solidFill>
          <a:latin typeface="Trebuchet MS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424242"/>
          </a:solidFill>
          <a:latin typeface="Trebuchet MS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424242"/>
          </a:solidFill>
          <a:latin typeface="Trebuchet MS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424242"/>
          </a:solidFill>
          <a:latin typeface="Trebuchet MS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i="1">
          <a:solidFill>
            <a:srgbClr val="42424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42424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42424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42424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42424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42424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42424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42424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42424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>
            <a:extLst>
              <a:ext uri="{FF2B5EF4-FFF2-40B4-BE49-F238E27FC236}">
                <a16:creationId xmlns:a16="http://schemas.microsoft.com/office/drawing/2014/main" id="{A8271B33-848D-46EA-961A-1D1AC9AA60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-228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/>
              <a:t>Fare clic per modificare stile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C6ED4B1-12B8-4C2D-A477-EC666C56A0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33500"/>
            <a:ext cx="1094224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dirty="0"/>
              <a:t>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 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 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 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 Fare </a:t>
            </a:r>
            <a:r>
              <a:rPr lang="it-IT" altLang="it-IT" dirty="0" err="1"/>
              <a:t>lic</a:t>
            </a:r>
            <a:r>
              <a:rPr lang="it-IT" altLang="it-IT" dirty="0"/>
              <a:t> per modificare gli stili del testo dello schema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dirty="0"/>
          </a:p>
          <a:p>
            <a:pPr lvl="0"/>
            <a:endParaRPr lang="it-IT" altLang="it-IT" dirty="0"/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B4F33526-2A81-4CDC-A3D6-513098DC31E2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432" y="914400"/>
            <a:ext cx="11208568" cy="0"/>
          </a:xfrm>
          <a:prstGeom prst="line">
            <a:avLst/>
          </a:prstGeom>
          <a:noFill/>
          <a:ln w="9525">
            <a:solidFill>
              <a:srgbClr val="1721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 sz="240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6BD5AAC-4B8B-4E67-A6F1-ED7214A054B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51" y="283"/>
            <a:ext cx="597359" cy="6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02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4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9pPr>
    </p:titleStyle>
    <p:bodyStyle>
      <a:lvl1pPr marL="0" marR="0" indent="0" algn="l" defTabSz="914400" rtl="0" eaLnBrk="0" fontAlgn="base" latinLnBrk="0" hangingPunct="0">
        <a:lnSpc>
          <a:spcPct val="150000"/>
        </a:lnSpc>
        <a:spcBef>
          <a:spcPct val="20000"/>
        </a:spcBef>
        <a:spcAft>
          <a:spcPct val="0"/>
        </a:spcAft>
        <a:buClrTx/>
        <a:buSzTx/>
        <a:buFontTx/>
        <a:buNone/>
        <a:tabLst/>
        <a:defRPr sz="2400">
          <a:solidFill>
            <a:srgbClr val="424242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457200" indent="0" algn="l" rtl="0" eaLnBrk="0" fontAlgn="base" hangingPunct="0">
        <a:spcBef>
          <a:spcPct val="20000"/>
        </a:spcBef>
        <a:spcAft>
          <a:spcPct val="0"/>
        </a:spcAft>
        <a:buNone/>
        <a:defRPr sz="2000">
          <a:solidFill>
            <a:srgbClr val="424242"/>
          </a:solidFill>
          <a:latin typeface="Verdana" panose="020B0604030504040204" pitchFamily="34" charset="0"/>
          <a:ea typeface="Verdana" panose="020B0604030504040204" pitchFamily="34" charset="0"/>
        </a:defRPr>
      </a:lvl2pPr>
      <a:lvl3pPr marL="914400" indent="0" algn="l" rtl="0" eaLnBrk="0" fontAlgn="base" hangingPunct="0">
        <a:spcBef>
          <a:spcPct val="20000"/>
        </a:spcBef>
        <a:spcAft>
          <a:spcPct val="0"/>
        </a:spcAft>
        <a:buNone/>
        <a:defRPr>
          <a:solidFill>
            <a:srgbClr val="424242"/>
          </a:solidFill>
          <a:latin typeface="Verdana" panose="020B0604030504040204" pitchFamily="34" charset="0"/>
          <a:ea typeface="Verdana" panose="020B0604030504040204" pitchFamily="34" charset="0"/>
        </a:defRPr>
      </a:lvl3pPr>
      <a:lvl4pPr marL="1371600" indent="0" algn="l" rtl="0" eaLnBrk="0" fontAlgn="base" hangingPunct="0">
        <a:spcBef>
          <a:spcPct val="20000"/>
        </a:spcBef>
        <a:spcAft>
          <a:spcPct val="0"/>
        </a:spcAft>
        <a:buNone/>
        <a:defRPr sz="1600">
          <a:solidFill>
            <a:srgbClr val="424242"/>
          </a:solidFill>
          <a:latin typeface="Verdana" panose="020B0604030504040204" pitchFamily="34" charset="0"/>
          <a:ea typeface="Verdana" panose="020B0604030504040204" pitchFamily="34" charset="0"/>
        </a:defRPr>
      </a:lvl4pPr>
      <a:lvl5pPr marL="1828800" indent="0" algn="l" rtl="0" eaLnBrk="0" fontAlgn="base" hangingPunct="0">
        <a:spcBef>
          <a:spcPct val="20000"/>
        </a:spcBef>
        <a:spcAft>
          <a:spcPct val="0"/>
        </a:spcAft>
        <a:buNone/>
        <a:defRPr sz="1600">
          <a:solidFill>
            <a:srgbClr val="424242"/>
          </a:solidFill>
          <a:latin typeface="Verdana" panose="020B0604030504040204" pitchFamily="34" charset="0"/>
          <a:ea typeface="Verdana" panose="020B060403050404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4">
            <a:extLst>
              <a:ext uri="{FF2B5EF4-FFF2-40B4-BE49-F238E27FC236}">
                <a16:creationId xmlns:a16="http://schemas.microsoft.com/office/drawing/2014/main" id="{76FA3F4F-EDE8-1C4A-A46D-2718E422C1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30" y="906463"/>
            <a:ext cx="11484563" cy="0"/>
          </a:xfrm>
          <a:prstGeom prst="line">
            <a:avLst/>
          </a:prstGeom>
          <a:noFill/>
          <a:ln w="9525">
            <a:solidFill>
              <a:srgbClr val="1721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 sz="2400"/>
          </a:p>
        </p:txBody>
      </p:sp>
      <p:pic>
        <p:nvPicPr>
          <p:cNvPr id="3075" name="Immagine 9" descr="PPT_ScienzeClinicheComunità-07.png">
            <a:extLst>
              <a:ext uri="{FF2B5EF4-FFF2-40B4-BE49-F238E27FC236}">
                <a16:creationId xmlns:a16="http://schemas.microsoft.com/office/drawing/2014/main" id="{0C9244CB-25B6-B545-BA14-9B70E4888D0C}"/>
              </a:ext>
            </a:extLst>
          </p:cNvPr>
          <p:cNvPicPr>
            <a:picLocks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74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9" y="965200"/>
            <a:ext cx="512507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21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2424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2424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2424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42424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udiologia@policlinico.mi.it" TargetMode="Externa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CasellaDiTesto 3">
            <a:extLst>
              <a:ext uri="{FF2B5EF4-FFF2-40B4-BE49-F238E27FC236}">
                <a16:creationId xmlns:a16="http://schemas.microsoft.com/office/drawing/2014/main" id="{22CA83BA-215D-4824-A549-A0738FB94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290" y="4214402"/>
            <a:ext cx="3779161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it-IT" sz="2800" dirty="0">
                <a:solidFill>
                  <a:srgbClr val="002060"/>
                </a:solidFill>
              </a:rPr>
              <a:t>Federica Di Berardino</a:t>
            </a:r>
            <a:endParaRPr lang="it-IT" altLang="it-IT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Immagine 4" descr="Immagine che contiene animale&#10;&#10;Descrizione generata automaticamente">
            <a:extLst>
              <a:ext uri="{FF2B5EF4-FFF2-40B4-BE49-F238E27FC236}">
                <a16:creationId xmlns:a16="http://schemas.microsoft.com/office/drawing/2014/main" id="{CFDCF8B3-863E-E546-81A9-F318AD1E5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4071" y="5005434"/>
            <a:ext cx="1657927" cy="1396150"/>
          </a:xfrm>
          <a:prstGeom prst="rect">
            <a:avLst/>
          </a:prstGeom>
        </p:spPr>
      </p:pic>
      <p:sp>
        <p:nvSpPr>
          <p:cNvPr id="6" name="Rettangolo 2">
            <a:extLst>
              <a:ext uri="{FF2B5EF4-FFF2-40B4-BE49-F238E27FC236}">
                <a16:creationId xmlns:a16="http://schemas.microsoft.com/office/drawing/2014/main" id="{BCD6F6E8-F93A-5E17-42C1-14E4CA585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48" y="4969486"/>
            <a:ext cx="939101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S.S.D.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Audiologia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</a:t>
            </a:r>
            <a:r>
              <a:rPr lang="en-US" altLang="it-IT" sz="1800" b="1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audiologia@policlinico.mi.it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) – Diego Zanetti </a:t>
            </a:r>
          </a:p>
          <a:p>
            <a:pPr eaLnBrk="1" hangingPunct="1"/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Dip.to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di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Chirurgia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IRCCS Fondazione Ospedale Maggiore Policlinico,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Mangiagalli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e Regina Elena,  Via Pace 9 MILANO - Milano</a:t>
            </a:r>
          </a:p>
          <a:p>
            <a:pPr eaLnBrk="1" hangingPunct="1"/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Corso di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laurea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in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Tecniche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audiometriche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– Corso di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laurea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in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Tecniche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audioprotesiche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</a:p>
          <a:p>
            <a:pPr eaLnBrk="1" hangingPunct="1"/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Dip.to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di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Scienze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cliniche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e di </a:t>
            </a:r>
            <a:r>
              <a:rPr lang="en-US" altLang="it-IT" sz="1800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comunità</a:t>
            </a:r>
            <a:r>
              <a:rPr lang="en-US" altLang="it-IT" sz="1800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en-US" altLang="it-IT" sz="1800" b="1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Università </a:t>
            </a:r>
            <a:r>
              <a:rPr lang="en-US" altLang="it-IT" sz="1800" b="1" dirty="0" err="1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degli</a:t>
            </a:r>
            <a:r>
              <a:rPr lang="en-US" altLang="it-IT" sz="1800" b="1" dirty="0">
                <a:solidFill>
                  <a:srgbClr val="00206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Studi di Milano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3337C43-5977-BDC6-30A0-54DE03010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690" y="6378169"/>
            <a:ext cx="11606309" cy="507215"/>
          </a:xfrm>
          <a:prstGeom prst="rect">
            <a:avLst/>
          </a:prstGeom>
        </p:spPr>
      </p:pic>
      <p:sp>
        <p:nvSpPr>
          <p:cNvPr id="9" name="Sottotitolo 2">
            <a:extLst>
              <a:ext uri="{FF2B5EF4-FFF2-40B4-BE49-F238E27FC236}">
                <a16:creationId xmlns:a16="http://schemas.microsoft.com/office/drawing/2014/main" id="{E5B4C0F2-D32B-642B-22E4-597F9A353499}"/>
              </a:ext>
            </a:extLst>
          </p:cNvPr>
          <p:cNvSpPr txBox="1">
            <a:spLocks/>
          </p:cNvSpPr>
          <p:nvPr/>
        </p:nvSpPr>
        <p:spPr>
          <a:xfrm>
            <a:off x="911424" y="3016029"/>
            <a:ext cx="10945215" cy="1237164"/>
          </a:xfrm>
          <a:prstGeom prst="rect">
            <a:avLst/>
          </a:prstGeom>
          <a:noFill/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09585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it-IT" sz="36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assessment</a:t>
            </a:r>
            <a:r>
              <a:rPr lang="it-IT" sz="36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36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diagnostic</a:t>
            </a:r>
            <a:r>
              <a:rPr lang="it-IT" sz="36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36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protocol</a:t>
            </a:r>
            <a:r>
              <a:rPr lang="it-IT" sz="36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</a:p>
          <a:p>
            <a:pPr marL="0" indent="0" algn="ctr" defTabSz="609585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central</a:t>
            </a:r>
            <a:r>
              <a:rPr lang="it-IT" sz="36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36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auditory</a:t>
            </a:r>
            <a:r>
              <a:rPr lang="it-IT" sz="36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processing disorder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9122F1BD-D833-F022-CD2E-F6248BA45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6920" y="85312"/>
            <a:ext cx="5087887" cy="1077218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26282A"/>
                </a:solidFill>
                <a:effectLst/>
                <a:latin typeface="Arial" panose="020B0604020202020204" pitchFamily="34" charset="0"/>
              </a:rPr>
              <a:t>24 OCTOBER 2025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26282A"/>
                </a:solidFill>
                <a:effectLst/>
                <a:latin typeface="Arial" panose="020B0604020202020204" pitchFamily="34" charset="0"/>
              </a:rPr>
              <a:t>SESSION II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Hearing </a:t>
            </a:r>
            <a:r>
              <a:rPr kumimoji="0" lang="it-IT" altLang="it-IT" sz="16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loss</a:t>
            </a:r>
            <a:r>
              <a:rPr kumimoji="0" lang="it-IT" altLang="it-IT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in </a:t>
            </a:r>
            <a:r>
              <a:rPr kumimoji="0" lang="it-IT" altLang="it-IT" sz="16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children</a:t>
            </a:r>
            <a:r>
              <a:rPr kumimoji="0" lang="it-IT" altLang="it-IT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: </a:t>
            </a:r>
            <a:r>
              <a:rPr kumimoji="0" lang="it-IT" altLang="it-IT" sz="16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diagnosis</a:t>
            </a:r>
            <a:r>
              <a:rPr kumimoji="0" lang="it-IT" altLang="it-IT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, treatment and </a:t>
            </a:r>
            <a:r>
              <a:rPr kumimoji="0" lang="it-IT" altLang="it-IT" sz="16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rehabilitation</a:t>
            </a:r>
            <a:endParaRPr kumimoji="0" lang="it-IT" altLang="it-IT" sz="16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E3908B5-A2FA-E3F3-A640-3E1346EB720C}"/>
              </a:ext>
            </a:extLst>
          </p:cNvPr>
          <p:cNvSpPr txBox="1"/>
          <p:nvPr/>
        </p:nvSpPr>
        <p:spPr>
          <a:xfrm>
            <a:off x="6991218" y="1162530"/>
            <a:ext cx="5087887" cy="1785104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rgbClr val="26282A"/>
                </a:solidFill>
                <a:effectLst/>
                <a:latin typeface="Arial" panose="020B0604020202020204" pitchFamily="34" charset="0"/>
              </a:rPr>
              <a:t>14.15-15.30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26282A"/>
                </a:solidFill>
                <a:effectLst/>
                <a:latin typeface="Arial" panose="020B0604020202020204" pitchFamily="34" charset="0"/>
              </a:rPr>
              <a:t>Lecture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26282A"/>
                </a:solidFill>
                <a:effectLst/>
                <a:latin typeface="Arial" panose="020B0604020202020204" pitchFamily="34" charset="0"/>
              </a:rPr>
              <a:t> &amp; Free Papers (FP3)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26282A"/>
                </a:solidFill>
                <a:effectLst/>
                <a:latin typeface="Arial" panose="020B0604020202020204" pitchFamily="34" charset="0"/>
              </a:rPr>
              <a:t>Chairs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26282A"/>
                </a:solidFill>
                <a:effectLst/>
                <a:latin typeface="Arial" panose="020B0604020202020204" pitchFamily="34" charset="0"/>
              </a:rPr>
              <a:t>: V. de Maio - L. Malafronte - A. M. Varricchio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26282A"/>
                </a:solidFill>
                <a:effectLst/>
                <a:latin typeface="Arial" panose="020B0604020202020204" pitchFamily="34" charset="0"/>
              </a:rPr>
              <a:t>Moderators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26282A"/>
                </a:solidFill>
                <a:effectLst/>
                <a:latin typeface="Arial" panose="020B0604020202020204" pitchFamily="34" charset="0"/>
              </a:rPr>
              <a:t>: G. Chiarella - L. D' Ascanio - M. Patscheider</a:t>
            </a:r>
            <a:endParaRPr lang="it-IT" sz="14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ABD5692-54CE-EE2B-B938-E583B87FC8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690" y="44450"/>
            <a:ext cx="4896543" cy="166885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E5F44CCC-2DDD-6DAA-7B54-F4A7E34385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4162" y="1627163"/>
            <a:ext cx="3779161" cy="888585"/>
          </a:xfrm>
          <a:prstGeom prst="rect">
            <a:avLst/>
          </a:prstGeom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F03B876C-B846-528A-A7EE-AC6CD4AB2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290" y="2009362"/>
            <a:ext cx="407333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5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var( --e-global-typography-primary-font-family )"/>
              </a:rPr>
              <a:t>Chairman: </a:t>
            </a:r>
            <a:r>
              <a:rPr kumimoji="0" lang="it-IT" altLang="it-IT" sz="1500" b="1" i="0" u="none" strike="noStrike" cap="none" normalizeH="0" baseline="0" dirty="0">
                <a:ln>
                  <a:noFill/>
                </a:ln>
                <a:solidFill>
                  <a:srgbClr val="00376D"/>
                </a:solidFill>
                <a:effectLst/>
                <a:latin typeface="var( --e-global-typography-primary-font-family )"/>
              </a:rPr>
              <a:t>Antonio Della Volpe</a:t>
            </a:r>
            <a:endParaRPr kumimoji="0" lang="it-IT" altLang="it-IT" sz="1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r( --e-global-typography-primary-font-family )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1">
            <a:extLst>
              <a:ext uri="{FF2B5EF4-FFF2-40B4-BE49-F238E27FC236}">
                <a16:creationId xmlns:a16="http://schemas.microsoft.com/office/drawing/2014/main" id="{FA253690-0863-854F-0FE6-39215A30B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64" y="1268760"/>
            <a:ext cx="2028825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5236" name="Rectangle 4">
            <a:extLst>
              <a:ext uri="{FF2B5EF4-FFF2-40B4-BE49-F238E27FC236}">
                <a16:creationId xmlns:a16="http://schemas.microsoft.com/office/drawing/2014/main" id="{A5505A58-6927-14B2-68CB-73CD0F845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688" y="202970"/>
            <a:ext cx="3725862" cy="496888"/>
          </a:xfrm>
          <a:prstGeom prst="rect">
            <a:avLst/>
          </a:prstGeom>
          <a:solidFill>
            <a:srgbClr val="EEF9F4"/>
          </a:solidFill>
          <a:ln w="9360">
            <a:solidFill>
              <a:srgbClr val="000000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800" tIns="46800" rIns="46800" bIns="46800" anchor="ctr"/>
          <a:lstStyle>
            <a:lvl1pPr>
              <a:lnSpc>
                <a:spcPct val="105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lnSpc>
                <a:spcPct val="105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2pPr>
            <a:lvl3pPr>
              <a:lnSpc>
                <a:spcPct val="105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3pPr>
            <a:lvl4pPr>
              <a:lnSpc>
                <a:spcPct val="105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4pPr>
            <a:lvl5pPr>
              <a:lnSpc>
                <a:spcPct val="105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5pPr>
            <a:lvl6pPr marL="25146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6pPr>
            <a:lvl7pPr marL="29718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7pPr>
            <a:lvl8pPr marL="34290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8pPr>
            <a:lvl9pPr marL="38862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9pPr>
          </a:lstStyle>
          <a:p>
            <a:pPr algn="ctr"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it-IT" altLang="it-IT" sz="2400" b="0" dirty="0">
                <a:latin typeface="Helvetica Neue" panose="02000503000000020004" pitchFamily="2" charset="0"/>
                <a:ea typeface="Microsoft YaHei" panose="020B0503020204020204" pitchFamily="34" charset="-122"/>
              </a:rPr>
              <a:t>DICHOTIC DIGIT TEST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3129C6-408A-E7AB-BFD5-96B5A63E8702}"/>
              </a:ext>
            </a:extLst>
          </p:cNvPr>
          <p:cNvSpPr txBox="1"/>
          <p:nvPr/>
        </p:nvSpPr>
        <p:spPr>
          <a:xfrm>
            <a:off x="8400256" y="221226"/>
            <a:ext cx="3288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7030A0"/>
                </a:solidFill>
              </a:rPr>
              <a:t>ITALIAN VERSION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D01BAB6-EB39-9E8D-51FE-76E7A478B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6689" y="1268760"/>
            <a:ext cx="6921500" cy="19812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8452C64-5393-79EC-3C2B-DC62CDA73B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6400" y="1033063"/>
            <a:ext cx="2311400" cy="24003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D26006C-442A-58E6-7285-A0835596C083}"/>
              </a:ext>
            </a:extLst>
          </p:cNvPr>
          <p:cNvSpPr txBox="1"/>
          <p:nvPr/>
        </p:nvSpPr>
        <p:spPr>
          <a:xfrm>
            <a:off x="1055440" y="332656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2025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6365AB29-A951-3043-F7C7-881B4617E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8548" y="5950671"/>
            <a:ext cx="6003865" cy="86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lnSpc>
                <a:spcPct val="105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lnSpc>
                <a:spcPct val="105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2pPr>
            <a:lvl3pPr>
              <a:lnSpc>
                <a:spcPct val="105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3pPr>
            <a:lvl4pPr>
              <a:lnSpc>
                <a:spcPct val="105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4pPr>
            <a:lvl5pPr>
              <a:lnSpc>
                <a:spcPct val="105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5pPr>
            <a:lvl6pPr marL="25146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6pPr>
            <a:lvl7pPr marL="29718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7pPr>
            <a:lvl8pPr marL="34290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8pPr>
            <a:lvl9pPr marL="38862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</a:pPr>
            <a:r>
              <a:rPr lang="it-IT" altLang="it-IT" sz="2400" dirty="0">
                <a:latin typeface="Al Bayan Plain" pitchFamily="2" charset="-78"/>
                <a:ea typeface="Microsoft YaHei" panose="020B0503020204020204" pitchFamily="34" charset="-122"/>
                <a:cs typeface="Al Bayan Plain" pitchFamily="2" charset="-78"/>
              </a:rPr>
              <a:t>40 </a:t>
            </a:r>
            <a:r>
              <a:rPr lang="it-IT" altLang="it-IT" sz="2400" dirty="0" err="1">
                <a:latin typeface="Al Bayan Plain" pitchFamily="2" charset="-78"/>
                <a:ea typeface="Microsoft YaHei" panose="020B0503020204020204" pitchFamily="34" charset="-122"/>
                <a:cs typeface="Al Bayan Plain" pitchFamily="2" charset="-78"/>
              </a:rPr>
              <a:t>numers</a:t>
            </a:r>
            <a:endParaRPr lang="it-IT" altLang="it-IT" sz="2400" dirty="0">
              <a:latin typeface="Al Bayan Plain" pitchFamily="2" charset="-78"/>
              <a:ea typeface="Microsoft YaHei" panose="020B0503020204020204" pitchFamily="34" charset="-122"/>
              <a:cs typeface="Al Bayan Plain" pitchFamily="2" charset="-78"/>
            </a:endParaRPr>
          </a:p>
          <a:p>
            <a:pPr algn="ctr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</a:pPr>
            <a:r>
              <a:rPr lang="it-IT" altLang="it-IT" sz="2200" dirty="0">
                <a:latin typeface="Al Bayan Plain" pitchFamily="2" charset="-78"/>
                <a:ea typeface="Microsoft YaHei" panose="020B0503020204020204" pitchFamily="34" charset="-122"/>
                <a:cs typeface="Al Bayan Plain" pitchFamily="2" charset="-78"/>
              </a:rPr>
              <a:t>n° </a:t>
            </a:r>
            <a:r>
              <a:rPr lang="it-IT" altLang="it-IT" sz="2200" dirty="0" err="1">
                <a:latin typeface="Al Bayan Plain" pitchFamily="2" charset="-78"/>
                <a:ea typeface="Microsoft YaHei" panose="020B0503020204020204" pitchFamily="34" charset="-122"/>
                <a:cs typeface="Al Bayan Plain" pitchFamily="2" charset="-78"/>
              </a:rPr>
              <a:t>correct</a:t>
            </a:r>
            <a:r>
              <a:rPr lang="it-IT" altLang="it-IT" sz="2200" dirty="0">
                <a:latin typeface="Al Bayan Plain" pitchFamily="2" charset="-78"/>
                <a:ea typeface="Microsoft YaHei" panose="020B0503020204020204" pitchFamily="34" charset="-122"/>
                <a:cs typeface="Al Bayan Plain" pitchFamily="2" charset="-78"/>
              </a:rPr>
              <a:t> </a:t>
            </a:r>
            <a:r>
              <a:rPr lang="it-IT" altLang="it-IT" sz="2200" dirty="0" err="1">
                <a:latin typeface="Al Bayan Plain" pitchFamily="2" charset="-78"/>
                <a:ea typeface="Microsoft YaHei" panose="020B0503020204020204" pitchFamily="34" charset="-122"/>
                <a:cs typeface="Al Bayan Plain" pitchFamily="2" charset="-78"/>
              </a:rPr>
              <a:t>answers</a:t>
            </a:r>
            <a:r>
              <a:rPr lang="it-IT" altLang="it-IT" sz="2200" dirty="0">
                <a:latin typeface="Al Bayan Plain" pitchFamily="2" charset="-78"/>
                <a:ea typeface="Microsoft YaHei" panose="020B0503020204020204" pitchFamily="34" charset="-122"/>
                <a:cs typeface="Al Bayan Plain" pitchFamily="2" charset="-78"/>
              </a:rPr>
              <a:t> x 2.5= 100% per </a:t>
            </a:r>
            <a:r>
              <a:rPr lang="it-IT" altLang="it-IT" sz="2200" dirty="0" err="1">
                <a:latin typeface="Al Bayan Plain" pitchFamily="2" charset="-78"/>
                <a:ea typeface="Microsoft YaHei" panose="020B0503020204020204" pitchFamily="34" charset="-122"/>
                <a:cs typeface="Al Bayan Plain" pitchFamily="2" charset="-78"/>
              </a:rPr>
              <a:t>each</a:t>
            </a:r>
            <a:r>
              <a:rPr lang="it-IT" altLang="it-IT" sz="2200" dirty="0">
                <a:latin typeface="Al Bayan Plain" pitchFamily="2" charset="-78"/>
                <a:ea typeface="Microsoft YaHei" panose="020B0503020204020204" pitchFamily="34" charset="-122"/>
                <a:cs typeface="Al Bayan Plain" pitchFamily="2" charset="-78"/>
              </a:rPr>
              <a:t> side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F75414C-FB31-1CB6-5F8A-1E568C058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9656" y="3818862"/>
            <a:ext cx="3312368" cy="132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lnSpc>
                <a:spcPct val="105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lnSpc>
                <a:spcPct val="105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2pPr>
            <a:lvl3pPr>
              <a:lnSpc>
                <a:spcPct val="105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3pPr>
            <a:lvl4pPr>
              <a:lnSpc>
                <a:spcPct val="105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4pPr>
            <a:lvl5pPr>
              <a:lnSpc>
                <a:spcPct val="105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5pPr>
            <a:lvl6pPr marL="25146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6pPr>
            <a:lvl7pPr marL="29718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7pPr>
            <a:lvl8pPr marL="34290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8pPr>
            <a:lvl9pPr marL="38862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</a:pPr>
            <a:r>
              <a:rPr lang="it-IT" altLang="it-IT" sz="2400" b="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5 lists</a:t>
            </a:r>
          </a:p>
          <a:p>
            <a:pPr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</a:pPr>
            <a:r>
              <a:rPr lang="it-IT" altLang="it-IT" sz="2400" b="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(8 sec – pause 4 sec)</a:t>
            </a:r>
          </a:p>
          <a:p>
            <a:pPr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</a:pPr>
            <a:r>
              <a:rPr lang="it-IT" altLang="it-IT" sz="2400" b="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Total time: </a:t>
            </a:r>
            <a:r>
              <a:rPr lang="it-IT" altLang="it-IT" sz="2400" dirty="0">
                <a:solidFill>
                  <a:srgbClr val="7030A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2 minutes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E101E005-4339-4610-6444-0399AE03B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538" y="3375090"/>
            <a:ext cx="1754086" cy="25248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/>
        </p:spPr>
        <p:txBody>
          <a:bodyPr wrap="square" lIns="90000" tIns="45000" rIns="90000" bIns="45000" anchor="ctr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ts val="500"/>
              </a:spcBef>
              <a:buClrTx/>
              <a:defRPr/>
            </a:pPr>
            <a:r>
              <a:rPr lang="it-IT" altLang="it-IT" sz="1400" b="1" dirty="0">
                <a:solidFill>
                  <a:srgbClr val="000000"/>
                </a:solidFill>
                <a:cs typeface="Calibri" panose="020F0502020204030204" pitchFamily="34" charset="0"/>
              </a:rPr>
              <a:t>Left	</a:t>
            </a:r>
            <a:r>
              <a:rPr lang="it-IT" altLang="it-IT" sz="1400" b="1" dirty="0" err="1">
                <a:solidFill>
                  <a:srgbClr val="000000"/>
                </a:solidFill>
                <a:cs typeface="Calibri" panose="020F0502020204030204" pitchFamily="34" charset="0"/>
              </a:rPr>
              <a:t>Right</a:t>
            </a:r>
            <a:endParaRPr lang="it-IT" altLang="it-IT" sz="1400" b="1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500"/>
              </a:spcBef>
              <a:buClrTx/>
              <a:defRPr/>
            </a:pP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1 - 4 	2 - 8</a:t>
            </a:r>
            <a:b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4 - 7 	5 - 9</a:t>
            </a:r>
            <a:b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2 - 5 	6 - 10</a:t>
            </a:r>
            <a:b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9 - 8 	10 - 4</a:t>
            </a:r>
            <a:b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6 - 9 	1 - 7</a:t>
            </a:r>
            <a:b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9 - 4	8 - 5</a:t>
            </a:r>
            <a:b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10-2 	9 - 1</a:t>
            </a:r>
            <a:b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5 - 1 	4 - 6</a:t>
            </a:r>
            <a:b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7 -10	5 - 8</a:t>
            </a:r>
            <a:b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it-IT" altLang="it-IT" sz="1400" dirty="0">
                <a:solidFill>
                  <a:srgbClr val="000000"/>
                </a:solidFill>
                <a:cs typeface="Calibri" panose="020F0502020204030204" pitchFamily="34" charset="0"/>
              </a:rPr>
              <a:t>8 - 6 	7 - 2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5DAA643-3D29-EC04-055D-01B97BDFC532}"/>
              </a:ext>
            </a:extLst>
          </p:cNvPr>
          <p:cNvSpPr txBox="1"/>
          <p:nvPr/>
        </p:nvSpPr>
        <p:spPr>
          <a:xfrm>
            <a:off x="8811827" y="6409066"/>
            <a:ext cx="28485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180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it-IT" altLang="it-IT" sz="180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Intraclass</a:t>
            </a:r>
            <a:r>
              <a:rPr lang="it-IT" altLang="it-IT" sz="180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it-IT" altLang="it-IT" sz="180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correlation</a:t>
            </a:r>
            <a:r>
              <a:rPr lang="it-IT" altLang="it-IT" sz="180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: 0.89</a:t>
            </a:r>
            <a:endParaRPr lang="it-IT" sz="1800" dirty="0"/>
          </a:p>
        </p:txBody>
      </p:sp>
      <p:grpSp>
        <p:nvGrpSpPr>
          <p:cNvPr id="13" name="Group 498">
            <a:extLst>
              <a:ext uri="{FF2B5EF4-FFF2-40B4-BE49-F238E27FC236}">
                <a16:creationId xmlns:a16="http://schemas.microsoft.com/office/drawing/2014/main" id="{D542344B-0256-AF11-99AC-1AE6656BC343}"/>
              </a:ext>
            </a:extLst>
          </p:cNvPr>
          <p:cNvGrpSpPr>
            <a:grpSpLocks/>
          </p:cNvGrpSpPr>
          <p:nvPr/>
        </p:nvGrpSpPr>
        <p:grpSpPr bwMode="auto">
          <a:xfrm>
            <a:off x="7401668" y="3515663"/>
            <a:ext cx="4589463" cy="2384425"/>
            <a:chOff x="2620" y="2226"/>
            <a:chExt cx="2891" cy="1502"/>
          </a:xfrm>
        </p:grpSpPr>
        <p:sp>
          <p:nvSpPr>
            <p:cNvPr id="14" name="Rectangle 499">
              <a:extLst>
                <a:ext uri="{FF2B5EF4-FFF2-40B4-BE49-F238E27FC236}">
                  <a16:creationId xmlns:a16="http://schemas.microsoft.com/office/drawing/2014/main" id="{E23FC131-32D8-EB6F-1B8E-3C908E650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226"/>
              <a:ext cx="291" cy="307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solidFill>
                    <a:srgbClr val="FFFFFF"/>
                  </a:solidFill>
                  <a:latin typeface="Helvetica Neue" panose="02000503000000020004" pitchFamily="2" charset="0"/>
                  <a:ea typeface="Microsoft YaHei" panose="020B0503020204020204" pitchFamily="34" charset="-122"/>
                </a:rPr>
                <a:t> </a:t>
              </a:r>
            </a:p>
          </p:txBody>
        </p:sp>
        <p:sp>
          <p:nvSpPr>
            <p:cNvPr id="15" name="Rectangle 500">
              <a:extLst>
                <a:ext uri="{FF2B5EF4-FFF2-40B4-BE49-F238E27FC236}">
                  <a16:creationId xmlns:a16="http://schemas.microsoft.com/office/drawing/2014/main" id="{01D93FBE-0ECB-8D5C-6DFC-B68FDA5F5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" y="2226"/>
              <a:ext cx="692" cy="307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solidFill>
                    <a:srgbClr val="FFFFFF"/>
                  </a:solidFill>
                  <a:latin typeface="Helvetica Neue" panose="02000503000000020004" pitchFamily="2" charset="0"/>
                  <a:ea typeface="Microsoft YaHei" panose="020B0503020204020204" pitchFamily="34" charset="-122"/>
                </a:rPr>
                <a:t>%CD Musiek</a:t>
              </a:r>
            </a:p>
          </p:txBody>
        </p:sp>
        <p:sp>
          <p:nvSpPr>
            <p:cNvPr id="16" name="Rectangle 501">
              <a:extLst>
                <a:ext uri="{FF2B5EF4-FFF2-40B4-BE49-F238E27FC236}">
                  <a16:creationId xmlns:a16="http://schemas.microsoft.com/office/drawing/2014/main" id="{6E9DD33C-BA2F-19E8-3B34-B4F42B075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" y="2226"/>
              <a:ext cx="562" cy="307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solidFill>
                    <a:srgbClr val="FFFFFF"/>
                  </a:solidFill>
                  <a:latin typeface="Helvetica Neue" panose="02000503000000020004" pitchFamily="2" charset="0"/>
                  <a:ea typeface="Microsoft YaHei" panose="020B0503020204020204" pitchFamily="34" charset="-122"/>
                </a:rPr>
                <a:t> </a:t>
              </a:r>
            </a:p>
          </p:txBody>
        </p:sp>
        <p:sp>
          <p:nvSpPr>
            <p:cNvPr id="17" name="Rectangle 502">
              <a:extLst>
                <a:ext uri="{FF2B5EF4-FFF2-40B4-BE49-F238E27FC236}">
                  <a16:creationId xmlns:a16="http://schemas.microsoft.com/office/drawing/2014/main" id="{4240B8AD-1D70-62FF-3527-DE9647106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1" y="2226"/>
              <a:ext cx="738" cy="307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solidFill>
                    <a:srgbClr val="FFFFFF"/>
                  </a:solidFill>
                  <a:latin typeface="Helvetica Neue" panose="02000503000000020004" pitchFamily="2" charset="0"/>
                  <a:ea typeface="Microsoft YaHei" panose="020B0503020204020204" pitchFamily="34" charset="-122"/>
                </a:rPr>
                <a:t>%CD italiano</a:t>
              </a:r>
            </a:p>
          </p:txBody>
        </p:sp>
        <p:sp>
          <p:nvSpPr>
            <p:cNvPr id="18" name="Rectangle 503">
              <a:extLst>
                <a:ext uri="{FF2B5EF4-FFF2-40B4-BE49-F238E27FC236}">
                  <a16:creationId xmlns:a16="http://schemas.microsoft.com/office/drawing/2014/main" id="{61722B9E-F822-9DF9-9AE1-27EAFE134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2226"/>
              <a:ext cx="597" cy="307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solidFill>
                    <a:srgbClr val="FFFFFF"/>
                  </a:solidFill>
                  <a:latin typeface="Helvetica Neue" panose="02000503000000020004" pitchFamily="2" charset="0"/>
                  <a:ea typeface="Microsoft YaHei" panose="020B0503020204020204" pitchFamily="34" charset="-122"/>
                </a:rPr>
                <a:t> </a:t>
              </a:r>
            </a:p>
          </p:txBody>
        </p:sp>
        <p:sp>
          <p:nvSpPr>
            <p:cNvPr id="19" name="Rectangle 504">
              <a:extLst>
                <a:ext uri="{FF2B5EF4-FFF2-40B4-BE49-F238E27FC236}">
                  <a16:creationId xmlns:a16="http://schemas.microsoft.com/office/drawing/2014/main" id="{A9DF87E9-B538-9EB3-1CC4-F0E614864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535"/>
              <a:ext cx="291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età</a:t>
              </a:r>
            </a:p>
          </p:txBody>
        </p:sp>
        <p:sp>
          <p:nvSpPr>
            <p:cNvPr id="20" name="Rectangle 505">
              <a:extLst>
                <a:ext uri="{FF2B5EF4-FFF2-40B4-BE49-F238E27FC236}">
                  <a16:creationId xmlns:a16="http://schemas.microsoft.com/office/drawing/2014/main" id="{7F1DABF1-EB59-6A87-9205-F95DC2FBE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" y="2535"/>
              <a:ext cx="692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DX</a:t>
              </a:r>
            </a:p>
          </p:txBody>
        </p:sp>
        <p:sp>
          <p:nvSpPr>
            <p:cNvPr id="21" name="Rectangle 506">
              <a:extLst>
                <a:ext uri="{FF2B5EF4-FFF2-40B4-BE49-F238E27FC236}">
                  <a16:creationId xmlns:a16="http://schemas.microsoft.com/office/drawing/2014/main" id="{CED14E59-B972-C2AA-67A1-F9D66CD9D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" y="2535"/>
              <a:ext cx="562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SX</a:t>
              </a:r>
            </a:p>
          </p:txBody>
        </p:sp>
        <p:sp>
          <p:nvSpPr>
            <p:cNvPr id="22" name="Rectangle 507">
              <a:extLst>
                <a:ext uri="{FF2B5EF4-FFF2-40B4-BE49-F238E27FC236}">
                  <a16:creationId xmlns:a16="http://schemas.microsoft.com/office/drawing/2014/main" id="{BEDEE293-18FA-5788-1AF7-C72FFEA7D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1" y="2535"/>
              <a:ext cx="738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DX</a:t>
              </a:r>
            </a:p>
          </p:txBody>
        </p:sp>
        <p:sp>
          <p:nvSpPr>
            <p:cNvPr id="23" name="Rectangle 508">
              <a:extLst>
                <a:ext uri="{FF2B5EF4-FFF2-40B4-BE49-F238E27FC236}">
                  <a16:creationId xmlns:a16="http://schemas.microsoft.com/office/drawing/2014/main" id="{8BC9BF48-FB3A-07D3-DFF3-0869523EA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2535"/>
              <a:ext cx="597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SX</a:t>
              </a:r>
            </a:p>
          </p:txBody>
        </p:sp>
        <p:sp>
          <p:nvSpPr>
            <p:cNvPr id="24" name="Rectangle 509">
              <a:extLst>
                <a:ext uri="{FF2B5EF4-FFF2-40B4-BE49-F238E27FC236}">
                  <a16:creationId xmlns:a16="http://schemas.microsoft.com/office/drawing/2014/main" id="{D927F9B9-29E0-746A-DED3-26F8723DB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774"/>
              <a:ext cx="291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7</a:t>
              </a:r>
            </a:p>
          </p:txBody>
        </p:sp>
        <p:sp>
          <p:nvSpPr>
            <p:cNvPr id="25" name="Rectangle 510">
              <a:extLst>
                <a:ext uri="{FF2B5EF4-FFF2-40B4-BE49-F238E27FC236}">
                  <a16:creationId xmlns:a16="http://schemas.microsoft.com/office/drawing/2014/main" id="{56D2E9A8-A31D-7C33-05FA-7270EC3D0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" y="2774"/>
              <a:ext cx="692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70%</a:t>
              </a:r>
            </a:p>
          </p:txBody>
        </p:sp>
        <p:sp>
          <p:nvSpPr>
            <p:cNvPr id="26" name="Rectangle 511">
              <a:extLst>
                <a:ext uri="{FF2B5EF4-FFF2-40B4-BE49-F238E27FC236}">
                  <a16:creationId xmlns:a16="http://schemas.microsoft.com/office/drawing/2014/main" id="{AFB93CD2-890C-A71C-0AF0-D65DC02DA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" y="2774"/>
              <a:ext cx="562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55%</a:t>
              </a:r>
            </a:p>
          </p:txBody>
        </p:sp>
        <p:sp>
          <p:nvSpPr>
            <p:cNvPr id="27" name="Rectangle 512">
              <a:extLst>
                <a:ext uri="{FF2B5EF4-FFF2-40B4-BE49-F238E27FC236}">
                  <a16:creationId xmlns:a16="http://schemas.microsoft.com/office/drawing/2014/main" id="{16AC3040-9737-05B3-6AA4-B33573CD6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1" y="2774"/>
              <a:ext cx="738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 dirty="0">
                  <a:latin typeface="Helvetica Neue" panose="02000503000000020004" pitchFamily="2" charset="0"/>
                  <a:ea typeface="Microsoft YaHei" panose="020B0503020204020204" pitchFamily="34" charset="-122"/>
                </a:rPr>
                <a:t>76,4%</a:t>
              </a:r>
            </a:p>
          </p:txBody>
        </p:sp>
        <p:sp>
          <p:nvSpPr>
            <p:cNvPr id="28" name="Rectangle 513">
              <a:extLst>
                <a:ext uri="{FF2B5EF4-FFF2-40B4-BE49-F238E27FC236}">
                  <a16:creationId xmlns:a16="http://schemas.microsoft.com/office/drawing/2014/main" id="{9161E028-47E1-C755-E149-FDC1937F8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2774"/>
              <a:ext cx="597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53,9%</a:t>
              </a:r>
            </a:p>
          </p:txBody>
        </p:sp>
        <p:sp>
          <p:nvSpPr>
            <p:cNvPr id="29" name="Rectangle 514">
              <a:extLst>
                <a:ext uri="{FF2B5EF4-FFF2-40B4-BE49-F238E27FC236}">
                  <a16:creationId xmlns:a16="http://schemas.microsoft.com/office/drawing/2014/main" id="{B4EE128B-9CEE-49B6-E643-675691B6F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3012"/>
              <a:ext cx="291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8</a:t>
              </a:r>
            </a:p>
          </p:txBody>
        </p:sp>
        <p:sp>
          <p:nvSpPr>
            <p:cNvPr id="30" name="Rectangle 515">
              <a:extLst>
                <a:ext uri="{FF2B5EF4-FFF2-40B4-BE49-F238E27FC236}">
                  <a16:creationId xmlns:a16="http://schemas.microsoft.com/office/drawing/2014/main" id="{95726B63-9F5B-3195-AFF7-42110CE4F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" y="3012"/>
              <a:ext cx="692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75%</a:t>
              </a:r>
            </a:p>
          </p:txBody>
        </p:sp>
        <p:sp>
          <p:nvSpPr>
            <p:cNvPr id="31" name="Rectangle 516">
              <a:extLst>
                <a:ext uri="{FF2B5EF4-FFF2-40B4-BE49-F238E27FC236}">
                  <a16:creationId xmlns:a16="http://schemas.microsoft.com/office/drawing/2014/main" id="{B70F2DDE-26F2-6F9A-6A0A-5EF3708FD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" y="3012"/>
              <a:ext cx="562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65%</a:t>
              </a:r>
            </a:p>
          </p:txBody>
        </p:sp>
        <p:sp>
          <p:nvSpPr>
            <p:cNvPr id="32" name="Rectangle 517">
              <a:extLst>
                <a:ext uri="{FF2B5EF4-FFF2-40B4-BE49-F238E27FC236}">
                  <a16:creationId xmlns:a16="http://schemas.microsoft.com/office/drawing/2014/main" id="{77E69AAE-25E3-A258-AAAE-461A3D170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1" y="3012"/>
              <a:ext cx="738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77,4%</a:t>
              </a:r>
            </a:p>
          </p:txBody>
        </p:sp>
        <p:sp>
          <p:nvSpPr>
            <p:cNvPr id="33" name="Rectangle 518">
              <a:extLst>
                <a:ext uri="{FF2B5EF4-FFF2-40B4-BE49-F238E27FC236}">
                  <a16:creationId xmlns:a16="http://schemas.microsoft.com/office/drawing/2014/main" id="{5C72CF1B-E055-2063-37B9-697578597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3012"/>
              <a:ext cx="597" cy="237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70,9%</a:t>
              </a:r>
            </a:p>
          </p:txBody>
        </p:sp>
        <p:sp>
          <p:nvSpPr>
            <p:cNvPr id="34" name="Rectangle 519">
              <a:extLst>
                <a:ext uri="{FF2B5EF4-FFF2-40B4-BE49-F238E27FC236}">
                  <a16:creationId xmlns:a16="http://schemas.microsoft.com/office/drawing/2014/main" id="{82DA536F-0E88-5F41-FE68-3E57DE3C8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3251"/>
              <a:ext cx="291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9</a:t>
              </a:r>
            </a:p>
          </p:txBody>
        </p:sp>
        <p:sp>
          <p:nvSpPr>
            <p:cNvPr id="35" name="Rectangle 520">
              <a:extLst>
                <a:ext uri="{FF2B5EF4-FFF2-40B4-BE49-F238E27FC236}">
                  <a16:creationId xmlns:a16="http://schemas.microsoft.com/office/drawing/2014/main" id="{15E844F8-3C3F-D144-48D4-A4938A2BC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" y="3251"/>
              <a:ext cx="692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80%</a:t>
              </a:r>
            </a:p>
          </p:txBody>
        </p:sp>
        <p:sp>
          <p:nvSpPr>
            <p:cNvPr id="36" name="Rectangle 521">
              <a:extLst>
                <a:ext uri="{FF2B5EF4-FFF2-40B4-BE49-F238E27FC236}">
                  <a16:creationId xmlns:a16="http://schemas.microsoft.com/office/drawing/2014/main" id="{4F7A5A81-53A4-3309-F943-5AD2E3E18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" y="3251"/>
              <a:ext cx="562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75%</a:t>
              </a:r>
            </a:p>
          </p:txBody>
        </p:sp>
        <p:sp>
          <p:nvSpPr>
            <p:cNvPr id="37" name="Rectangle 522">
              <a:extLst>
                <a:ext uri="{FF2B5EF4-FFF2-40B4-BE49-F238E27FC236}">
                  <a16:creationId xmlns:a16="http://schemas.microsoft.com/office/drawing/2014/main" id="{7EBD64CF-987B-47DA-9D7C-C0B0D9FA0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1" y="3251"/>
              <a:ext cx="738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80,7%</a:t>
              </a:r>
            </a:p>
          </p:txBody>
        </p:sp>
        <p:sp>
          <p:nvSpPr>
            <p:cNvPr id="38" name="Rectangle 523">
              <a:extLst>
                <a:ext uri="{FF2B5EF4-FFF2-40B4-BE49-F238E27FC236}">
                  <a16:creationId xmlns:a16="http://schemas.microsoft.com/office/drawing/2014/main" id="{FE7D4EB5-302F-0B6C-2417-2CB9A00DF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3251"/>
              <a:ext cx="597" cy="237"/>
            </a:xfrm>
            <a:prstGeom prst="rect">
              <a:avLst/>
            </a:prstGeom>
            <a:solidFill>
              <a:srgbClr val="E7F5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72,2%</a:t>
              </a:r>
            </a:p>
          </p:txBody>
        </p:sp>
        <p:sp>
          <p:nvSpPr>
            <p:cNvPr id="39" name="Rectangle 524">
              <a:extLst>
                <a:ext uri="{FF2B5EF4-FFF2-40B4-BE49-F238E27FC236}">
                  <a16:creationId xmlns:a16="http://schemas.microsoft.com/office/drawing/2014/main" id="{639F6939-587B-4EA9-3154-91BF3974F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3491"/>
              <a:ext cx="291" cy="236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10</a:t>
              </a:r>
            </a:p>
          </p:txBody>
        </p:sp>
        <p:sp>
          <p:nvSpPr>
            <p:cNvPr id="40" name="Rectangle 525">
              <a:extLst>
                <a:ext uri="{FF2B5EF4-FFF2-40B4-BE49-F238E27FC236}">
                  <a16:creationId xmlns:a16="http://schemas.microsoft.com/office/drawing/2014/main" id="{64B4247E-C5DC-65DC-091A-7601CE3EA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" y="3491"/>
              <a:ext cx="692" cy="236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80%</a:t>
              </a:r>
            </a:p>
          </p:txBody>
        </p:sp>
        <p:sp>
          <p:nvSpPr>
            <p:cNvPr id="41" name="Rectangle 526">
              <a:extLst>
                <a:ext uri="{FF2B5EF4-FFF2-40B4-BE49-F238E27FC236}">
                  <a16:creationId xmlns:a16="http://schemas.microsoft.com/office/drawing/2014/main" id="{1B74F1F9-89EB-89C2-1B6C-9E6E29466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" y="3491"/>
              <a:ext cx="562" cy="236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78%</a:t>
              </a:r>
            </a:p>
          </p:txBody>
        </p:sp>
        <p:sp>
          <p:nvSpPr>
            <p:cNvPr id="42" name="Rectangle 527">
              <a:extLst>
                <a:ext uri="{FF2B5EF4-FFF2-40B4-BE49-F238E27FC236}">
                  <a16:creationId xmlns:a16="http://schemas.microsoft.com/office/drawing/2014/main" id="{B6E4A4C6-179B-1A8F-6976-1B7059B31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1" y="3491"/>
              <a:ext cx="738" cy="236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96,2%</a:t>
              </a:r>
            </a:p>
          </p:txBody>
        </p:sp>
        <p:sp>
          <p:nvSpPr>
            <p:cNvPr id="43" name="Rectangle 528">
              <a:extLst>
                <a:ext uri="{FF2B5EF4-FFF2-40B4-BE49-F238E27FC236}">
                  <a16:creationId xmlns:a16="http://schemas.microsoft.com/office/drawing/2014/main" id="{A289FFEA-24E7-3846-DDAB-8DF1E94E3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3491"/>
              <a:ext cx="597" cy="236"/>
            </a:xfrm>
            <a:prstGeom prst="rect">
              <a:avLst/>
            </a:prstGeom>
            <a:solidFill>
              <a:srgbClr val="CCEC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1120" tIns="0" rIns="51120" bIns="0"/>
            <a:lstStyle>
              <a:lvl1pPr>
                <a:lnSpc>
                  <a:spcPct val="105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1pPr>
              <a:lvl2pPr>
                <a:lnSpc>
                  <a:spcPct val="105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2pPr>
              <a:lvl3pPr>
                <a:lnSpc>
                  <a:spcPct val="105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3pPr>
              <a:lvl4pPr>
                <a:lnSpc>
                  <a:spcPct val="105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32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4pPr>
              <a:lvl5pPr>
                <a:lnSpc>
                  <a:spcPct val="105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5pPr>
              <a:lvl6pPr marL="25146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6pPr>
              <a:lvl7pPr marL="29718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7pPr>
              <a:lvl8pPr marL="34290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8pPr>
              <a:lvl9pPr marL="3886200" indent="-228600" defTabSz="449263" eaLnBrk="0" fontAlgn="base" hangingPunct="0">
                <a:lnSpc>
                  <a:spcPct val="105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 b="1">
                  <a:solidFill>
                    <a:srgbClr val="000000"/>
                  </a:solidFill>
                  <a:latin typeface="Franklin Gothic Medium" panose="020B0603020102020204" pitchFamily="34" charset="0"/>
                  <a:ea typeface="Franklin Gothic Medium" panose="020B0603020102020204" pitchFamily="34" charset="0"/>
                  <a:cs typeface="Franklin Gothic Medium" panose="020B0603020102020204" pitchFamily="34" charset="0"/>
                </a:defRPr>
              </a:lvl9pPr>
            </a:lstStyle>
            <a:p>
              <a:pPr algn="ctr">
                <a:lnSpc>
                  <a:spcPct val="98000"/>
                </a:lnSpc>
                <a:spcBef>
                  <a:spcPts val="500"/>
                </a:spcBef>
                <a:spcAft>
                  <a:spcPct val="0"/>
                </a:spcAft>
                <a:buClrTx/>
              </a:pPr>
              <a:r>
                <a:rPr lang="it-IT" altLang="it-IT" sz="1400">
                  <a:latin typeface="Helvetica Neue" panose="02000503000000020004" pitchFamily="2" charset="0"/>
                  <a:ea typeface="Microsoft YaHei" panose="020B0503020204020204" pitchFamily="34" charset="-122"/>
                </a:rPr>
                <a:t>85%</a:t>
              </a:r>
            </a:p>
          </p:txBody>
        </p:sp>
        <p:sp>
          <p:nvSpPr>
            <p:cNvPr id="44" name="Line 529">
              <a:extLst>
                <a:ext uri="{FF2B5EF4-FFF2-40B4-BE49-F238E27FC236}">
                  <a16:creationId xmlns:a16="http://schemas.microsoft.com/office/drawing/2014/main" id="{04C833F9-1678-2D15-0474-C5E5CA26DC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2226"/>
              <a:ext cx="291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530">
              <a:extLst>
                <a:ext uri="{FF2B5EF4-FFF2-40B4-BE49-F238E27FC236}">
                  <a16:creationId xmlns:a16="http://schemas.microsoft.com/office/drawing/2014/main" id="{566EB29D-8B1C-003E-FA16-5AF89F9B2F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2226"/>
              <a:ext cx="69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531">
              <a:extLst>
                <a:ext uri="{FF2B5EF4-FFF2-40B4-BE49-F238E27FC236}">
                  <a16:creationId xmlns:a16="http://schemas.microsoft.com/office/drawing/2014/main" id="{49E75BE2-B3A6-18F8-CB02-2D4C88CD89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2226"/>
              <a:ext cx="56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532">
              <a:extLst>
                <a:ext uri="{FF2B5EF4-FFF2-40B4-BE49-F238E27FC236}">
                  <a16:creationId xmlns:a16="http://schemas.microsoft.com/office/drawing/2014/main" id="{AA09C5E8-4713-C503-859B-5B5E24D406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2226"/>
              <a:ext cx="738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533">
              <a:extLst>
                <a:ext uri="{FF2B5EF4-FFF2-40B4-BE49-F238E27FC236}">
                  <a16:creationId xmlns:a16="http://schemas.microsoft.com/office/drawing/2014/main" id="{CDFCBA89-2E27-C2C9-BC14-B513737E19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2226"/>
              <a:ext cx="597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534">
              <a:extLst>
                <a:ext uri="{FF2B5EF4-FFF2-40B4-BE49-F238E27FC236}">
                  <a16:creationId xmlns:a16="http://schemas.microsoft.com/office/drawing/2014/main" id="{5EE8A286-1BAB-4C8D-7F3E-61C0AD7943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2535"/>
              <a:ext cx="291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535">
              <a:extLst>
                <a:ext uri="{FF2B5EF4-FFF2-40B4-BE49-F238E27FC236}">
                  <a16:creationId xmlns:a16="http://schemas.microsoft.com/office/drawing/2014/main" id="{9C6F0BFC-7C03-E001-D538-030826DC9E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2535"/>
              <a:ext cx="69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536">
              <a:extLst>
                <a:ext uri="{FF2B5EF4-FFF2-40B4-BE49-F238E27FC236}">
                  <a16:creationId xmlns:a16="http://schemas.microsoft.com/office/drawing/2014/main" id="{112EE212-54B4-4921-422F-66559E41F1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2535"/>
              <a:ext cx="56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2" name="Line 537">
              <a:extLst>
                <a:ext uri="{FF2B5EF4-FFF2-40B4-BE49-F238E27FC236}">
                  <a16:creationId xmlns:a16="http://schemas.microsoft.com/office/drawing/2014/main" id="{9FB2A8BA-1B43-BA14-055B-61DE8F1918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2535"/>
              <a:ext cx="738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3" name="Line 538">
              <a:extLst>
                <a:ext uri="{FF2B5EF4-FFF2-40B4-BE49-F238E27FC236}">
                  <a16:creationId xmlns:a16="http://schemas.microsoft.com/office/drawing/2014/main" id="{5730DCE5-D110-1E5F-D2C6-B2C262C393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2535"/>
              <a:ext cx="597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Line 539">
              <a:extLst>
                <a:ext uri="{FF2B5EF4-FFF2-40B4-BE49-F238E27FC236}">
                  <a16:creationId xmlns:a16="http://schemas.microsoft.com/office/drawing/2014/main" id="{FBEF1B70-3D2A-474A-2FE9-BA975523C4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2774"/>
              <a:ext cx="291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5" name="Line 540">
              <a:extLst>
                <a:ext uri="{FF2B5EF4-FFF2-40B4-BE49-F238E27FC236}">
                  <a16:creationId xmlns:a16="http://schemas.microsoft.com/office/drawing/2014/main" id="{EA9BED7E-0665-F292-B390-05EC7FF415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2774"/>
              <a:ext cx="69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6" name="Line 541">
              <a:extLst>
                <a:ext uri="{FF2B5EF4-FFF2-40B4-BE49-F238E27FC236}">
                  <a16:creationId xmlns:a16="http://schemas.microsoft.com/office/drawing/2014/main" id="{64554B7E-45ED-0DAE-4C7C-49CAE23A3C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2774"/>
              <a:ext cx="56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7" name="Line 542">
              <a:extLst>
                <a:ext uri="{FF2B5EF4-FFF2-40B4-BE49-F238E27FC236}">
                  <a16:creationId xmlns:a16="http://schemas.microsoft.com/office/drawing/2014/main" id="{A5E99FE4-F13B-6702-B38B-751FEFB76B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2774"/>
              <a:ext cx="738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8" name="Line 543">
              <a:extLst>
                <a:ext uri="{FF2B5EF4-FFF2-40B4-BE49-F238E27FC236}">
                  <a16:creationId xmlns:a16="http://schemas.microsoft.com/office/drawing/2014/main" id="{141797CD-66EB-3FC5-BF3A-1AEBC17DC8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2774"/>
              <a:ext cx="597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9" name="Line 544">
              <a:extLst>
                <a:ext uri="{FF2B5EF4-FFF2-40B4-BE49-F238E27FC236}">
                  <a16:creationId xmlns:a16="http://schemas.microsoft.com/office/drawing/2014/main" id="{60ABD50F-8817-F2BF-35AE-10C138FB25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3012"/>
              <a:ext cx="291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0" name="Line 545">
              <a:extLst>
                <a:ext uri="{FF2B5EF4-FFF2-40B4-BE49-F238E27FC236}">
                  <a16:creationId xmlns:a16="http://schemas.microsoft.com/office/drawing/2014/main" id="{33CBE458-6804-0C6F-BC60-4B0A2CA975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012"/>
              <a:ext cx="69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Line 546">
              <a:extLst>
                <a:ext uri="{FF2B5EF4-FFF2-40B4-BE49-F238E27FC236}">
                  <a16:creationId xmlns:a16="http://schemas.microsoft.com/office/drawing/2014/main" id="{4211E3F1-AB83-92B1-63BA-671BD8DC8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3012"/>
              <a:ext cx="56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2" name="Line 547">
              <a:extLst>
                <a:ext uri="{FF2B5EF4-FFF2-40B4-BE49-F238E27FC236}">
                  <a16:creationId xmlns:a16="http://schemas.microsoft.com/office/drawing/2014/main" id="{3FA114EC-D5C8-8214-0BFF-688FF5674E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3012"/>
              <a:ext cx="738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3" name="Line 548">
              <a:extLst>
                <a:ext uri="{FF2B5EF4-FFF2-40B4-BE49-F238E27FC236}">
                  <a16:creationId xmlns:a16="http://schemas.microsoft.com/office/drawing/2014/main" id="{838844E8-58B0-E44B-5009-5301189026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3012"/>
              <a:ext cx="597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32" name="Line 549">
              <a:extLst>
                <a:ext uri="{FF2B5EF4-FFF2-40B4-BE49-F238E27FC236}">
                  <a16:creationId xmlns:a16="http://schemas.microsoft.com/office/drawing/2014/main" id="{2E1B0E2A-CC69-82E4-D053-615C6BEF3D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3251"/>
              <a:ext cx="291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37" name="Line 550">
              <a:extLst>
                <a:ext uri="{FF2B5EF4-FFF2-40B4-BE49-F238E27FC236}">
                  <a16:creationId xmlns:a16="http://schemas.microsoft.com/office/drawing/2014/main" id="{7BFD8952-4AE2-5A0C-137B-B6884A8C41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251"/>
              <a:ext cx="69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38" name="Line 551">
              <a:extLst>
                <a:ext uri="{FF2B5EF4-FFF2-40B4-BE49-F238E27FC236}">
                  <a16:creationId xmlns:a16="http://schemas.microsoft.com/office/drawing/2014/main" id="{574E6BD4-18EC-B0A5-356F-3FCFCEDE1E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3251"/>
              <a:ext cx="56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39" name="Line 552">
              <a:extLst>
                <a:ext uri="{FF2B5EF4-FFF2-40B4-BE49-F238E27FC236}">
                  <a16:creationId xmlns:a16="http://schemas.microsoft.com/office/drawing/2014/main" id="{35D0F4CA-B26A-2039-1950-1C6C96531C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3251"/>
              <a:ext cx="738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0" name="Line 553">
              <a:extLst>
                <a:ext uri="{FF2B5EF4-FFF2-40B4-BE49-F238E27FC236}">
                  <a16:creationId xmlns:a16="http://schemas.microsoft.com/office/drawing/2014/main" id="{12FFD5F8-6A5F-3A38-8616-AE31B5D3D8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3251"/>
              <a:ext cx="597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1" name="Line 554">
              <a:extLst>
                <a:ext uri="{FF2B5EF4-FFF2-40B4-BE49-F238E27FC236}">
                  <a16:creationId xmlns:a16="http://schemas.microsoft.com/office/drawing/2014/main" id="{A65EC2C3-2BDA-3CB6-41A5-A555137B58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3491"/>
              <a:ext cx="291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2" name="Line 555">
              <a:extLst>
                <a:ext uri="{FF2B5EF4-FFF2-40B4-BE49-F238E27FC236}">
                  <a16:creationId xmlns:a16="http://schemas.microsoft.com/office/drawing/2014/main" id="{930978A7-9945-8A30-FE35-4C0DDCF00A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491"/>
              <a:ext cx="69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3" name="Line 556">
              <a:extLst>
                <a:ext uri="{FF2B5EF4-FFF2-40B4-BE49-F238E27FC236}">
                  <a16:creationId xmlns:a16="http://schemas.microsoft.com/office/drawing/2014/main" id="{CB76DA7F-38FA-8AF9-321F-2DE6248729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3491"/>
              <a:ext cx="56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4" name="Line 557">
              <a:extLst>
                <a:ext uri="{FF2B5EF4-FFF2-40B4-BE49-F238E27FC236}">
                  <a16:creationId xmlns:a16="http://schemas.microsoft.com/office/drawing/2014/main" id="{CE8BED4D-2B73-44E3-5CBC-849B822F57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3491"/>
              <a:ext cx="738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5" name="Line 558">
              <a:extLst>
                <a:ext uri="{FF2B5EF4-FFF2-40B4-BE49-F238E27FC236}">
                  <a16:creationId xmlns:a16="http://schemas.microsoft.com/office/drawing/2014/main" id="{F5112AB5-48A5-5B1A-8EEE-C8F6F6F6D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3491"/>
              <a:ext cx="597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6" name="Line 559">
              <a:extLst>
                <a:ext uri="{FF2B5EF4-FFF2-40B4-BE49-F238E27FC236}">
                  <a16:creationId xmlns:a16="http://schemas.microsoft.com/office/drawing/2014/main" id="{F3CA05DB-1017-7DC9-A010-A4AEDE8C19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3729"/>
              <a:ext cx="291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7" name="Line 560">
              <a:extLst>
                <a:ext uri="{FF2B5EF4-FFF2-40B4-BE49-F238E27FC236}">
                  <a16:creationId xmlns:a16="http://schemas.microsoft.com/office/drawing/2014/main" id="{A3126C53-D5C0-CACE-19D3-52A293D194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729"/>
              <a:ext cx="69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8" name="Line 561">
              <a:extLst>
                <a:ext uri="{FF2B5EF4-FFF2-40B4-BE49-F238E27FC236}">
                  <a16:creationId xmlns:a16="http://schemas.microsoft.com/office/drawing/2014/main" id="{DB3E5F55-7968-D63A-89F0-EC7974312E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3729"/>
              <a:ext cx="562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49" name="Line 562">
              <a:extLst>
                <a:ext uri="{FF2B5EF4-FFF2-40B4-BE49-F238E27FC236}">
                  <a16:creationId xmlns:a16="http://schemas.microsoft.com/office/drawing/2014/main" id="{72D9BAD1-B5E9-72EB-41E6-47D2FF6964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3729"/>
              <a:ext cx="738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0" name="Line 563">
              <a:extLst>
                <a:ext uri="{FF2B5EF4-FFF2-40B4-BE49-F238E27FC236}">
                  <a16:creationId xmlns:a16="http://schemas.microsoft.com/office/drawing/2014/main" id="{4C07B7E7-4E1D-9E90-1FD6-9FDB7422C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3729"/>
              <a:ext cx="597" cy="0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1" name="Line 564">
              <a:extLst>
                <a:ext uri="{FF2B5EF4-FFF2-40B4-BE49-F238E27FC236}">
                  <a16:creationId xmlns:a16="http://schemas.microsoft.com/office/drawing/2014/main" id="{A479F69E-625F-1DA0-5B4E-859EADDB6A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2226"/>
              <a:ext cx="0" cy="30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2" name="Line 565">
              <a:extLst>
                <a:ext uri="{FF2B5EF4-FFF2-40B4-BE49-F238E27FC236}">
                  <a16:creationId xmlns:a16="http://schemas.microsoft.com/office/drawing/2014/main" id="{2B4B16DE-B816-A42F-6E5A-66FB9F41A3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2535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3" name="Line 566">
              <a:extLst>
                <a:ext uri="{FF2B5EF4-FFF2-40B4-BE49-F238E27FC236}">
                  <a16:creationId xmlns:a16="http://schemas.microsoft.com/office/drawing/2014/main" id="{4E6FEE64-641A-99A1-3640-724D7AF04F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2774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4" name="Line 567">
              <a:extLst>
                <a:ext uri="{FF2B5EF4-FFF2-40B4-BE49-F238E27FC236}">
                  <a16:creationId xmlns:a16="http://schemas.microsoft.com/office/drawing/2014/main" id="{3697332C-A664-87BE-D8CE-0D8B7A99BC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3012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5" name="Line 568">
              <a:extLst>
                <a:ext uri="{FF2B5EF4-FFF2-40B4-BE49-F238E27FC236}">
                  <a16:creationId xmlns:a16="http://schemas.microsoft.com/office/drawing/2014/main" id="{FA748ADD-CBB1-CBFF-2A70-C863F79299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3251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6" name="Line 569">
              <a:extLst>
                <a:ext uri="{FF2B5EF4-FFF2-40B4-BE49-F238E27FC236}">
                  <a16:creationId xmlns:a16="http://schemas.microsoft.com/office/drawing/2014/main" id="{506D0E06-069A-6799-8521-78DF834C14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0" y="3491"/>
              <a:ext cx="0" cy="236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7" name="Line 570">
              <a:extLst>
                <a:ext uri="{FF2B5EF4-FFF2-40B4-BE49-F238E27FC236}">
                  <a16:creationId xmlns:a16="http://schemas.microsoft.com/office/drawing/2014/main" id="{1962610E-3E2E-87CA-84C3-F5A147B3E1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2226"/>
              <a:ext cx="0" cy="30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8" name="Line 571">
              <a:extLst>
                <a:ext uri="{FF2B5EF4-FFF2-40B4-BE49-F238E27FC236}">
                  <a16:creationId xmlns:a16="http://schemas.microsoft.com/office/drawing/2014/main" id="{E7AC8CCF-0DE3-A397-420D-9C6A71EE23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2535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59" name="Line 572">
              <a:extLst>
                <a:ext uri="{FF2B5EF4-FFF2-40B4-BE49-F238E27FC236}">
                  <a16:creationId xmlns:a16="http://schemas.microsoft.com/office/drawing/2014/main" id="{B86354CF-8757-1748-7516-D482F9B8E3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2774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0" name="Line 573">
              <a:extLst>
                <a:ext uri="{FF2B5EF4-FFF2-40B4-BE49-F238E27FC236}">
                  <a16:creationId xmlns:a16="http://schemas.microsoft.com/office/drawing/2014/main" id="{DC925AE5-9C76-C641-8CDB-795AFD5443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012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1" name="Line 574">
              <a:extLst>
                <a:ext uri="{FF2B5EF4-FFF2-40B4-BE49-F238E27FC236}">
                  <a16:creationId xmlns:a16="http://schemas.microsoft.com/office/drawing/2014/main" id="{7210CD0F-B093-6DD9-B001-ABDECC4432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251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2" name="Line 575">
              <a:extLst>
                <a:ext uri="{FF2B5EF4-FFF2-40B4-BE49-F238E27FC236}">
                  <a16:creationId xmlns:a16="http://schemas.microsoft.com/office/drawing/2014/main" id="{FA0BFDAC-3564-BFB0-906A-2EFA6605C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491"/>
              <a:ext cx="0" cy="236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3" name="Line 576">
              <a:extLst>
                <a:ext uri="{FF2B5EF4-FFF2-40B4-BE49-F238E27FC236}">
                  <a16:creationId xmlns:a16="http://schemas.microsoft.com/office/drawing/2014/main" id="{83697C73-5D99-31D3-5EEA-CB8FB8346E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2226"/>
              <a:ext cx="0" cy="30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4" name="Line 577">
              <a:extLst>
                <a:ext uri="{FF2B5EF4-FFF2-40B4-BE49-F238E27FC236}">
                  <a16:creationId xmlns:a16="http://schemas.microsoft.com/office/drawing/2014/main" id="{AFE0B48F-453A-3645-14AB-03F50CDE89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2535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5" name="Line 578">
              <a:extLst>
                <a:ext uri="{FF2B5EF4-FFF2-40B4-BE49-F238E27FC236}">
                  <a16:creationId xmlns:a16="http://schemas.microsoft.com/office/drawing/2014/main" id="{B8B0504D-94E5-8CBD-ABAE-55C8129931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2774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6" name="Line 579">
              <a:extLst>
                <a:ext uri="{FF2B5EF4-FFF2-40B4-BE49-F238E27FC236}">
                  <a16:creationId xmlns:a16="http://schemas.microsoft.com/office/drawing/2014/main" id="{B20E03D2-78B1-5D67-0779-378F3DB602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3012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7" name="Line 580">
              <a:extLst>
                <a:ext uri="{FF2B5EF4-FFF2-40B4-BE49-F238E27FC236}">
                  <a16:creationId xmlns:a16="http://schemas.microsoft.com/office/drawing/2014/main" id="{8D8F62A4-DC5A-1DB6-7C5B-755018A759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3251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8" name="Line 581">
              <a:extLst>
                <a:ext uri="{FF2B5EF4-FFF2-40B4-BE49-F238E27FC236}">
                  <a16:creationId xmlns:a16="http://schemas.microsoft.com/office/drawing/2014/main" id="{EC46DCDB-5E43-A321-1A82-AC98E6CD80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7" y="3491"/>
              <a:ext cx="0" cy="236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69" name="Line 582">
              <a:extLst>
                <a:ext uri="{FF2B5EF4-FFF2-40B4-BE49-F238E27FC236}">
                  <a16:creationId xmlns:a16="http://schemas.microsoft.com/office/drawing/2014/main" id="{FA5C06D3-1F90-6BDD-DE86-F48F2CD5E5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2226"/>
              <a:ext cx="0" cy="30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0" name="Line 583">
              <a:extLst>
                <a:ext uri="{FF2B5EF4-FFF2-40B4-BE49-F238E27FC236}">
                  <a16:creationId xmlns:a16="http://schemas.microsoft.com/office/drawing/2014/main" id="{D0F65BEA-4786-6754-54D3-A26E7F9E00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2535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1" name="Line 584">
              <a:extLst>
                <a:ext uri="{FF2B5EF4-FFF2-40B4-BE49-F238E27FC236}">
                  <a16:creationId xmlns:a16="http://schemas.microsoft.com/office/drawing/2014/main" id="{E3D57999-DA06-7753-DF3C-4BEB3E9F08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2774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2" name="Line 585">
              <a:extLst>
                <a:ext uri="{FF2B5EF4-FFF2-40B4-BE49-F238E27FC236}">
                  <a16:creationId xmlns:a16="http://schemas.microsoft.com/office/drawing/2014/main" id="{446D797F-2C37-A83D-6E37-09270B911F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3012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3" name="Line 586">
              <a:extLst>
                <a:ext uri="{FF2B5EF4-FFF2-40B4-BE49-F238E27FC236}">
                  <a16:creationId xmlns:a16="http://schemas.microsoft.com/office/drawing/2014/main" id="{A97F22A0-66DE-CA11-8033-BB94AEDDF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3251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4" name="Line 587">
              <a:extLst>
                <a:ext uri="{FF2B5EF4-FFF2-40B4-BE49-F238E27FC236}">
                  <a16:creationId xmlns:a16="http://schemas.microsoft.com/office/drawing/2014/main" id="{B70BD736-7F69-7D40-8D3E-3336FC4F8F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3491"/>
              <a:ext cx="0" cy="236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5" name="Line 588">
              <a:extLst>
                <a:ext uri="{FF2B5EF4-FFF2-40B4-BE49-F238E27FC236}">
                  <a16:creationId xmlns:a16="http://schemas.microsoft.com/office/drawing/2014/main" id="{7C738A65-DF93-80E8-EB62-040D18EF56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2226"/>
              <a:ext cx="0" cy="30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6" name="Line 589">
              <a:extLst>
                <a:ext uri="{FF2B5EF4-FFF2-40B4-BE49-F238E27FC236}">
                  <a16:creationId xmlns:a16="http://schemas.microsoft.com/office/drawing/2014/main" id="{9CC666EF-463B-1355-DCD6-0FEF34AB48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2535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7" name="Line 590">
              <a:extLst>
                <a:ext uri="{FF2B5EF4-FFF2-40B4-BE49-F238E27FC236}">
                  <a16:creationId xmlns:a16="http://schemas.microsoft.com/office/drawing/2014/main" id="{A1F16128-489A-EE06-03F7-7B21013A0D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2774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8" name="Line 591">
              <a:extLst>
                <a:ext uri="{FF2B5EF4-FFF2-40B4-BE49-F238E27FC236}">
                  <a16:creationId xmlns:a16="http://schemas.microsoft.com/office/drawing/2014/main" id="{3E4B83E3-C47C-4F6F-7DED-F982DED0FB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3012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79" name="Line 592">
              <a:extLst>
                <a:ext uri="{FF2B5EF4-FFF2-40B4-BE49-F238E27FC236}">
                  <a16:creationId xmlns:a16="http://schemas.microsoft.com/office/drawing/2014/main" id="{9CF9AD9B-A6DF-936D-0608-6ED4A49048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3251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80" name="Line 593">
              <a:extLst>
                <a:ext uri="{FF2B5EF4-FFF2-40B4-BE49-F238E27FC236}">
                  <a16:creationId xmlns:a16="http://schemas.microsoft.com/office/drawing/2014/main" id="{F10B7A8D-A1AA-7621-F4CD-949A2164C7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2" y="3491"/>
              <a:ext cx="0" cy="236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81" name="Line 594">
              <a:extLst>
                <a:ext uri="{FF2B5EF4-FFF2-40B4-BE49-F238E27FC236}">
                  <a16:creationId xmlns:a16="http://schemas.microsoft.com/office/drawing/2014/main" id="{770FAFBC-75EE-06C8-FCC9-A5EAB2634F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2" y="2226"/>
              <a:ext cx="0" cy="30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82" name="Line 595">
              <a:extLst>
                <a:ext uri="{FF2B5EF4-FFF2-40B4-BE49-F238E27FC236}">
                  <a16:creationId xmlns:a16="http://schemas.microsoft.com/office/drawing/2014/main" id="{010D07E3-48A4-A641-0CE8-2E5E54D6A2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2" y="2535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83" name="Line 596">
              <a:extLst>
                <a:ext uri="{FF2B5EF4-FFF2-40B4-BE49-F238E27FC236}">
                  <a16:creationId xmlns:a16="http://schemas.microsoft.com/office/drawing/2014/main" id="{357008CC-A047-89A7-C094-C7991988AE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2" y="2774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84" name="Line 597">
              <a:extLst>
                <a:ext uri="{FF2B5EF4-FFF2-40B4-BE49-F238E27FC236}">
                  <a16:creationId xmlns:a16="http://schemas.microsoft.com/office/drawing/2014/main" id="{E918A940-AD19-563B-A80F-CB5E84DA7A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2" y="3012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85" name="Line 598">
              <a:extLst>
                <a:ext uri="{FF2B5EF4-FFF2-40B4-BE49-F238E27FC236}">
                  <a16:creationId xmlns:a16="http://schemas.microsoft.com/office/drawing/2014/main" id="{EB380D76-7DB4-E769-23CF-302AFD8522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2" y="3251"/>
              <a:ext cx="0" cy="237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286" name="Line 599">
              <a:extLst>
                <a:ext uri="{FF2B5EF4-FFF2-40B4-BE49-F238E27FC236}">
                  <a16:creationId xmlns:a16="http://schemas.microsoft.com/office/drawing/2014/main" id="{3D3B2819-68FC-81D9-3526-E489B0CC45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2" y="3491"/>
              <a:ext cx="0" cy="236"/>
            </a:xfrm>
            <a:prstGeom prst="line">
              <a:avLst/>
            </a:prstGeom>
            <a:noFill/>
            <a:ln w="1152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F476FC5B-9840-7681-90FF-AEC930C86A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4528633"/>
              </p:ext>
            </p:extLst>
          </p:nvPr>
        </p:nvGraphicFramePr>
        <p:xfrm>
          <a:off x="5663952" y="1124744"/>
          <a:ext cx="5605181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820C1657-380B-6B6E-0473-796D42F20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1268760"/>
            <a:ext cx="4793302" cy="309634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8A7809F-465D-DD49-65EE-2FA87E7E0F46}"/>
              </a:ext>
            </a:extLst>
          </p:cNvPr>
          <p:cNvSpPr txBox="1"/>
          <p:nvPr/>
        </p:nvSpPr>
        <p:spPr>
          <a:xfrm>
            <a:off x="983432" y="332656"/>
            <a:ext cx="4200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n</a:t>
            </a:r>
            <a:r>
              <a:rPr lang="it-IT" dirty="0"/>
              <a:t>=21 APD </a:t>
            </a:r>
            <a:r>
              <a:rPr lang="it-IT" dirty="0" err="1"/>
              <a:t>children</a:t>
            </a:r>
            <a:r>
              <a:rPr lang="it-IT" dirty="0"/>
              <a:t>, 6-10 anni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6D0760-CF7A-39ED-8C76-1C77C7F93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528" y="107760"/>
            <a:ext cx="1092721" cy="911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741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89761-948A-C252-35E7-68201CAAB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72DADD9-E19F-47BF-D4F0-7BEBD6B71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55567"/>
            <a:ext cx="7772400" cy="126114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EDC61E6C-7BF9-CCE2-4653-621E29432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0456" y="332656"/>
            <a:ext cx="1676400" cy="2794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AC505D2-0E78-FE74-FCFE-D98BAB746AD4}"/>
              </a:ext>
            </a:extLst>
          </p:cNvPr>
          <p:cNvSpPr txBox="1"/>
          <p:nvPr/>
        </p:nvSpPr>
        <p:spPr>
          <a:xfrm>
            <a:off x="1460358" y="1754161"/>
            <a:ext cx="83529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defTabSz="609585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Assessment</a:t>
            </a:r>
            <a:r>
              <a:rPr lang="it-IT" sz="24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central</a:t>
            </a:r>
            <a:r>
              <a:rPr lang="it-IT" sz="24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auditory</a:t>
            </a:r>
            <a:r>
              <a:rPr lang="it-IT" sz="24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processing disorder</a:t>
            </a:r>
          </a:p>
        </p:txBody>
      </p:sp>
      <p:sp>
        <p:nvSpPr>
          <p:cNvPr id="7" name="Freccia giù 6">
            <a:extLst>
              <a:ext uri="{FF2B5EF4-FFF2-40B4-BE49-F238E27FC236}">
                <a16:creationId xmlns:a16="http://schemas.microsoft.com/office/drawing/2014/main" id="{2C93BB33-1309-99F3-32A7-A8FEB3290351}"/>
              </a:ext>
            </a:extLst>
          </p:cNvPr>
          <p:cNvSpPr/>
          <p:nvPr/>
        </p:nvSpPr>
        <p:spPr bwMode="auto">
          <a:xfrm>
            <a:off x="4507670" y="2554905"/>
            <a:ext cx="1584176" cy="79208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F7D2989-B9ED-FC32-3546-45B73F4B7F78}"/>
              </a:ext>
            </a:extLst>
          </p:cNvPr>
          <p:cNvSpPr txBox="1"/>
          <p:nvPr/>
        </p:nvSpPr>
        <p:spPr>
          <a:xfrm>
            <a:off x="4360237" y="3595409"/>
            <a:ext cx="1879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solidFill>
                  <a:srgbClr val="7030A0"/>
                </a:solidFill>
              </a:rPr>
              <a:t>THERAPY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78E67A6-36A5-7F16-61EC-30AC73DCDA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8706" y="5547828"/>
            <a:ext cx="3193132" cy="131017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C3A41CE-D832-EF1F-D6FA-32A1126537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017" y="4179613"/>
            <a:ext cx="4490740" cy="1449392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758E190C-D9C7-2BAF-327F-8A88FDDB78C2}"/>
              </a:ext>
            </a:extLst>
          </p:cNvPr>
          <p:cNvSpPr/>
          <p:nvPr/>
        </p:nvSpPr>
        <p:spPr bwMode="auto">
          <a:xfrm>
            <a:off x="797087" y="5976833"/>
            <a:ext cx="1326543" cy="5362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MUSIC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A6453042-FCAF-DC12-A4A6-F3C27E5BBC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8055" y="4351974"/>
            <a:ext cx="5537920" cy="168222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06F25F1-D08A-21C0-FF97-3C7D6AFDFEC8}"/>
              </a:ext>
            </a:extLst>
          </p:cNvPr>
          <p:cNvSpPr txBox="1"/>
          <p:nvPr/>
        </p:nvSpPr>
        <p:spPr>
          <a:xfrm>
            <a:off x="9192344" y="4019128"/>
            <a:ext cx="26256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Gail </a:t>
            </a:r>
            <a:r>
              <a:rPr lang="it-IT" sz="1200" dirty="0" err="1"/>
              <a:t>J</a:t>
            </a:r>
            <a:r>
              <a:rPr lang="it-IT" sz="1200" dirty="0"/>
              <a:t>. Richard </a:t>
            </a:r>
            <a:r>
              <a:rPr lang="it-IT" sz="1200" dirty="0" err="1"/>
              <a:t>Hierarchical</a:t>
            </a:r>
            <a:r>
              <a:rPr lang="it-IT" sz="1200" dirty="0"/>
              <a:t> Model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5CD4089B-D9C2-1248-0B8B-B8372045EB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4112" y="2453275"/>
            <a:ext cx="4490740" cy="1658119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2F687B2-EB24-1EFA-86E2-C5C1A6E8B1E9}"/>
              </a:ext>
            </a:extLst>
          </p:cNvPr>
          <p:cNvSpPr txBox="1"/>
          <p:nvPr/>
        </p:nvSpPr>
        <p:spPr>
          <a:xfrm>
            <a:off x="6034670" y="6119882"/>
            <a:ext cx="63153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«the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authors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reveal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that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the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left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hemisphere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preferentially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controls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temporal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speech features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while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the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right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hemisphere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controls speech by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analyzing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spectral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features of the </a:t>
            </a:r>
            <a:r>
              <a:rPr lang="it-IT" sz="1200" b="0" i="1" u="none" strike="noStrike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auditory</a:t>
            </a:r>
            <a:r>
              <a:rPr lang="it-IT" sz="1200" b="0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feedback»</a:t>
            </a:r>
            <a:endParaRPr lang="it-IT" sz="1200" i="1" dirty="0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824C1969-6573-F3A4-253A-9ACD45DF82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7087" y="358107"/>
            <a:ext cx="1276473" cy="113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33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DF876CFE-4881-309F-E5A5-C53D47041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APD </a:t>
            </a:r>
            <a:r>
              <a:rPr lang="it-IT" dirty="0" err="1"/>
              <a:t>Research</a:t>
            </a:r>
            <a:r>
              <a:rPr lang="it-IT" dirty="0"/>
              <a:t> 2011-2025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6B08282-A235-096C-6DA9-8EAA1C0CC4D2}"/>
              </a:ext>
            </a:extLst>
          </p:cNvPr>
          <p:cNvSpPr txBox="1"/>
          <p:nvPr/>
        </p:nvSpPr>
        <p:spPr>
          <a:xfrm>
            <a:off x="914400" y="1031524"/>
            <a:ext cx="8601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altLang="it-IT" sz="1400" b="1" dirty="0" err="1">
                <a:latin typeface="Arial" panose="020B0604020202020204" pitchFamily="34" charset="0"/>
              </a:rPr>
              <a:t>Main</a:t>
            </a:r>
            <a:r>
              <a:rPr lang="it-IT" altLang="it-IT" sz="1400" b="1" dirty="0">
                <a:latin typeface="Arial" panose="020B0604020202020204" pitchFamily="34" charset="0"/>
              </a:rPr>
              <a:t> </a:t>
            </a:r>
            <a:r>
              <a:rPr lang="it-IT" altLang="it-IT" sz="1400" b="1" dirty="0" err="1">
                <a:latin typeface="Arial" panose="020B0604020202020204" pitchFamily="34" charset="0"/>
              </a:rPr>
              <a:t>problem</a:t>
            </a:r>
            <a:r>
              <a:rPr lang="it-IT" altLang="it-IT" sz="1400" dirty="0">
                <a:latin typeface="Arial" panose="020B0604020202020204" pitchFamily="34" charset="0"/>
              </a:rPr>
              <a:t>: </a:t>
            </a:r>
            <a:r>
              <a:rPr lang="en-US" sz="1400" dirty="0"/>
              <a:t>Absence of unified diagnostic criteria slow down evidence-based intervention development</a:t>
            </a:r>
            <a:endParaRPr lang="it-IT" altLang="it-IT" sz="1400" dirty="0">
              <a:latin typeface="Arial" panose="020B0604020202020204" pitchFamily="34" charset="0"/>
            </a:endParaRPr>
          </a:p>
          <a:p>
            <a:endParaRPr lang="it-IT" sz="14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6EFBCA3-F831-7DAF-1AFF-7869C6B61132}"/>
              </a:ext>
            </a:extLst>
          </p:cNvPr>
          <p:cNvSpPr txBox="1"/>
          <p:nvPr/>
        </p:nvSpPr>
        <p:spPr>
          <a:xfrm>
            <a:off x="816061" y="6102088"/>
            <a:ext cx="105598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Gitto, M., Motta, N., </a:t>
            </a:r>
            <a:r>
              <a:rPr lang="it-IT" sz="1600" dirty="0" err="1"/>
              <a:t>Aldè</a:t>
            </a:r>
            <a:r>
              <a:rPr lang="it-IT" sz="1600" dirty="0"/>
              <a:t>, M., Zanetti, D. and Di Berardino, F., 2025. </a:t>
            </a:r>
            <a:r>
              <a:rPr lang="it-IT" sz="1600" dirty="0" err="1"/>
              <a:t>Auditory</a:t>
            </a:r>
            <a:r>
              <a:rPr lang="it-IT" sz="1600" dirty="0"/>
              <a:t> Processing Disorders: </a:t>
            </a:r>
            <a:r>
              <a:rPr lang="it-IT" sz="1600" dirty="0" err="1"/>
              <a:t>Navigating</a:t>
            </a:r>
            <a:r>
              <a:rPr lang="it-IT" sz="1600" dirty="0"/>
              <a:t> the </a:t>
            </a:r>
            <a:r>
              <a:rPr lang="it-IT" sz="1600" dirty="0" err="1"/>
              <a:t>Diagnostic</a:t>
            </a:r>
            <a:r>
              <a:rPr lang="it-IT" sz="1600" dirty="0"/>
              <a:t> Maze of Central Hearing </a:t>
            </a:r>
            <a:r>
              <a:rPr lang="it-IT" sz="1600" dirty="0" err="1"/>
              <a:t>Losses</a:t>
            </a:r>
            <a:r>
              <a:rPr lang="it-IT" sz="1600" dirty="0"/>
              <a:t>. </a:t>
            </a:r>
            <a:r>
              <a:rPr lang="it-IT" sz="1600" i="1" dirty="0"/>
              <a:t>Journal of Clinical Medicine</a:t>
            </a:r>
            <a:r>
              <a:rPr lang="it-IT" sz="1600" dirty="0"/>
              <a:t>, </a:t>
            </a:r>
            <a:r>
              <a:rPr lang="it-IT" sz="1600" i="1" dirty="0"/>
              <a:t>14</a:t>
            </a:r>
            <a:r>
              <a:rPr lang="it-IT" sz="1600" dirty="0"/>
              <a:t>(7), p.2256.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950F018-7034-DAE0-7878-8D89DFA83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1655480"/>
            <a:ext cx="7772400" cy="173835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3E8EE007-3424-3A5D-B609-67A54440A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3429000"/>
            <a:ext cx="5326360" cy="2440342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B1C3448-4D8C-CC5D-4807-13D12E1713C7}"/>
              </a:ext>
            </a:extLst>
          </p:cNvPr>
          <p:cNvSpPr txBox="1"/>
          <p:nvPr/>
        </p:nvSpPr>
        <p:spPr>
          <a:xfrm>
            <a:off x="9120336" y="1787490"/>
            <a:ext cx="28310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Lack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clear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it-IT" sz="24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ssessment</a:t>
            </a:r>
            <a:r>
              <a:rPr lang="it-IT" sz="24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58D7E06-1055-84CE-0013-5FF0D8BEBFD5}"/>
              </a:ext>
            </a:extLst>
          </p:cNvPr>
          <p:cNvSpPr txBox="1"/>
          <p:nvPr/>
        </p:nvSpPr>
        <p:spPr>
          <a:xfrm>
            <a:off x="1775520" y="3951578"/>
            <a:ext cx="283109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variation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therapeutical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protocols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based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an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audiological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assessment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682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9019B2A-5CD7-BE32-5149-EEA859B63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90" y="6378169"/>
            <a:ext cx="11606309" cy="507215"/>
          </a:xfrm>
          <a:prstGeom prst="rect">
            <a:avLst/>
          </a:prstGeom>
        </p:spPr>
      </p:pic>
      <p:pic>
        <p:nvPicPr>
          <p:cNvPr id="6" name="Immagine 4">
            <a:extLst>
              <a:ext uri="{FF2B5EF4-FFF2-40B4-BE49-F238E27FC236}">
                <a16:creationId xmlns:a16="http://schemas.microsoft.com/office/drawing/2014/main" id="{58ACA2F5-3E22-6966-9763-E65A1B51C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95" y="975272"/>
            <a:ext cx="2251717" cy="169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5">
            <a:extLst>
              <a:ext uri="{FF2B5EF4-FFF2-40B4-BE49-F238E27FC236}">
                <a16:creationId xmlns:a16="http://schemas.microsoft.com/office/drawing/2014/main" id="{D672AA7D-7145-D20A-688F-A8680FD413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2"/>
          <a:stretch>
            <a:fillRect/>
          </a:stretch>
        </p:blipFill>
        <p:spPr bwMode="auto">
          <a:xfrm>
            <a:off x="2872912" y="2314455"/>
            <a:ext cx="4631264" cy="2229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550458F-D247-BE22-CB4C-89279BBC2549}"/>
              </a:ext>
            </a:extLst>
          </p:cNvPr>
          <p:cNvSpPr txBox="1"/>
          <p:nvPr/>
        </p:nvSpPr>
        <p:spPr>
          <a:xfrm>
            <a:off x="1329359" y="4963313"/>
            <a:ext cx="4650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Thank </a:t>
            </a:r>
            <a:r>
              <a:rPr lang="it-IT" dirty="0" err="1"/>
              <a:t>you</a:t>
            </a:r>
            <a:r>
              <a:rPr lang="it-IT" dirty="0"/>
              <a:t> for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kind</a:t>
            </a:r>
            <a:r>
              <a:rPr lang="it-IT" dirty="0"/>
              <a:t> </a:t>
            </a:r>
            <a:r>
              <a:rPr lang="it-IT" dirty="0" err="1"/>
              <a:t>attention</a:t>
            </a:r>
            <a:r>
              <a:rPr lang="it-IT" dirty="0"/>
              <a:t>!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7A712F5-F262-1D46-9B23-6BBD9CB51A3E}"/>
              </a:ext>
            </a:extLst>
          </p:cNvPr>
          <p:cNvSpPr txBox="1"/>
          <p:nvPr/>
        </p:nvSpPr>
        <p:spPr>
          <a:xfrm>
            <a:off x="606612" y="97237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/>
              <a:t>Dal 1465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675B8BD-09E3-FF6A-B5A2-74CC1B0D33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0924" y="2686357"/>
            <a:ext cx="4470187" cy="239660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0429293-B4EA-E9EC-B76A-8CA7E2265422}"/>
              </a:ext>
            </a:extLst>
          </p:cNvPr>
          <p:cNvSpPr txBox="1"/>
          <p:nvPr/>
        </p:nvSpPr>
        <p:spPr>
          <a:xfrm>
            <a:off x="4269266" y="2392174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chemeClr val="bg1"/>
                </a:solidFill>
              </a:rPr>
              <a:t>Policlinico oggi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8AEB568-DAE5-2B88-DCBE-D37AB308D251}"/>
              </a:ext>
            </a:extLst>
          </p:cNvPr>
          <p:cNvSpPr txBox="1"/>
          <p:nvPr/>
        </p:nvSpPr>
        <p:spPr>
          <a:xfrm>
            <a:off x="7617616" y="1685886"/>
            <a:ext cx="4039888" cy="1455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 sz="2800">
                <a:solidFill>
                  <a:srgbClr val="000000"/>
                </a:solidFill>
                <a:latin typeface="Trebuchet MS"/>
                <a:ea typeface="ＭＳ Ｐゴシック"/>
              </a:defRPr>
            </a:lvl1pPr>
          </a:lstStyle>
          <a:p>
            <a:r>
              <a:rPr lang="it-IT" sz="2400" dirty="0">
                <a:solidFill>
                  <a:srgbClr val="00B0F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audiologia@policlinico.mi.it</a:t>
            </a:r>
            <a:endParaRPr lang="it-IT" sz="2400" dirty="0">
              <a:solidFill>
                <a:srgbClr val="00B0F0"/>
              </a:solidFill>
            </a:endParaRPr>
          </a:p>
          <a:p>
            <a:endParaRPr lang="it-IT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96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AC6B83D-A2D7-1339-E11A-81A82EE7CD0C}"/>
              </a:ext>
            </a:extLst>
          </p:cNvPr>
          <p:cNvSpPr txBox="1"/>
          <p:nvPr/>
        </p:nvSpPr>
        <p:spPr>
          <a:xfrm>
            <a:off x="983432" y="260648"/>
            <a:ext cx="2006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C00000"/>
                </a:solidFill>
              </a:rPr>
              <a:t>Terminology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F61D746-08A1-3CEE-8C13-2E510D42202A}"/>
              </a:ext>
            </a:extLst>
          </p:cNvPr>
          <p:cNvSpPr txBox="1"/>
          <p:nvPr/>
        </p:nvSpPr>
        <p:spPr>
          <a:xfrm>
            <a:off x="4197748" y="22879"/>
            <a:ext cx="79942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dirty="0">
                <a:effectLst/>
                <a:latin typeface="Times"/>
              </a:rPr>
              <a:t>Sullivan, M. D. (1976). Central </a:t>
            </a:r>
            <a:r>
              <a:rPr lang="it-IT" dirty="0" err="1">
                <a:effectLst/>
                <a:latin typeface="Times"/>
              </a:rPr>
              <a:t>Auditory</a:t>
            </a:r>
            <a:r>
              <a:rPr lang="it-IT" dirty="0">
                <a:effectLst/>
                <a:latin typeface="Times"/>
              </a:rPr>
              <a:t> Processing Disorders. - University of Nebraska </a:t>
            </a:r>
            <a:r>
              <a:rPr lang="it-IT" dirty="0" err="1">
                <a:effectLst/>
                <a:latin typeface="Times"/>
              </a:rPr>
              <a:t>Medical</a:t>
            </a:r>
            <a:r>
              <a:rPr lang="it-IT" dirty="0">
                <a:latin typeface="Times"/>
              </a:rPr>
              <a:t> </a:t>
            </a:r>
            <a:r>
              <a:rPr lang="it-IT" dirty="0">
                <a:effectLst/>
                <a:latin typeface="Times"/>
              </a:rPr>
              <a:t>Centre. Omaha, NE.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458D97B2-30DB-B196-B12C-BA693AFB35E4}"/>
              </a:ext>
            </a:extLst>
          </p:cNvPr>
          <p:cNvGrpSpPr/>
          <p:nvPr/>
        </p:nvGrpSpPr>
        <p:grpSpPr>
          <a:xfrm>
            <a:off x="983432" y="2290339"/>
            <a:ext cx="3672408" cy="2592288"/>
            <a:chOff x="1559496" y="2564904"/>
            <a:chExt cx="3672408" cy="2592288"/>
          </a:xfrm>
        </p:grpSpPr>
        <p:sp>
          <p:nvSpPr>
            <p:cNvPr id="27" name="Ovale 26">
              <a:extLst>
                <a:ext uri="{FF2B5EF4-FFF2-40B4-BE49-F238E27FC236}">
                  <a16:creationId xmlns:a16="http://schemas.microsoft.com/office/drawing/2014/main" id="{7523A870-49DE-9A5B-87C4-2A674442123A}"/>
                </a:ext>
              </a:extLst>
            </p:cNvPr>
            <p:cNvSpPr/>
            <p:nvPr/>
          </p:nvSpPr>
          <p:spPr bwMode="auto">
            <a:xfrm>
              <a:off x="1559496" y="2564904"/>
              <a:ext cx="3672408" cy="2592288"/>
            </a:xfrm>
            <a:prstGeom prst="ellipse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0347E05F-F715-66DB-0B33-F279D920495D}"/>
                </a:ext>
              </a:extLst>
            </p:cNvPr>
            <p:cNvSpPr txBox="1"/>
            <p:nvPr/>
          </p:nvSpPr>
          <p:spPr>
            <a:xfrm>
              <a:off x="2063552" y="3260883"/>
              <a:ext cx="26642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HIDDEN </a:t>
              </a:r>
            </a:p>
            <a:p>
              <a:pPr algn="ctr"/>
              <a:r>
                <a:rPr lang="it-IT" dirty="0" err="1"/>
                <a:t>sensorineural</a:t>
              </a:r>
              <a:r>
                <a:rPr lang="it-IT" dirty="0"/>
                <a:t> hearing </a:t>
              </a:r>
              <a:r>
                <a:rPr lang="it-IT" dirty="0" err="1"/>
                <a:t>loss</a:t>
              </a:r>
              <a:endParaRPr lang="it-IT" dirty="0"/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52DE8169-5C0B-03A3-AFAD-E734BC558746}"/>
              </a:ext>
            </a:extLst>
          </p:cNvPr>
          <p:cNvGrpSpPr/>
          <p:nvPr/>
        </p:nvGrpSpPr>
        <p:grpSpPr>
          <a:xfrm>
            <a:off x="4151784" y="3238493"/>
            <a:ext cx="3672408" cy="2592288"/>
            <a:chOff x="4259796" y="2564904"/>
            <a:chExt cx="3672408" cy="2592288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847B67E1-E629-DFC8-CE99-73730CDDC8DD}"/>
                </a:ext>
              </a:extLst>
            </p:cNvPr>
            <p:cNvSpPr/>
            <p:nvPr/>
          </p:nvSpPr>
          <p:spPr bwMode="auto">
            <a:xfrm>
              <a:off x="4259796" y="2564904"/>
              <a:ext cx="3672408" cy="2592288"/>
            </a:xfrm>
            <a:prstGeom prst="ellipse">
              <a:avLst/>
            </a:prstGeom>
            <a:noFill/>
            <a:ln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F638FC9A-1D2A-9BBA-71E9-FEC0EB34798D}"/>
                </a:ext>
              </a:extLst>
            </p:cNvPr>
            <p:cNvSpPr txBox="1"/>
            <p:nvPr/>
          </p:nvSpPr>
          <p:spPr>
            <a:xfrm>
              <a:off x="4763852" y="3436619"/>
              <a:ext cx="2664296" cy="83099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altLang="it-IT" dirty="0" err="1">
                  <a:solidFill>
                    <a:srgbClr val="1F1F1F"/>
                  </a:solidFill>
                  <a:latin typeface="inherit"/>
                </a:rPr>
                <a:t>Auditory</a:t>
              </a:r>
              <a:r>
                <a:rPr lang="it-IT" altLang="it-IT" dirty="0">
                  <a:solidFill>
                    <a:srgbClr val="1F1F1F"/>
                  </a:solidFill>
                  <a:latin typeface="inherit"/>
                </a:rPr>
                <a:t> Processing Disorders </a:t>
              </a:r>
              <a:endParaRPr lang="it-IT" dirty="0"/>
            </a:p>
          </p:txBody>
        </p:sp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2CCA6253-0DE1-3305-FF54-C10318C1E31D}"/>
              </a:ext>
            </a:extLst>
          </p:cNvPr>
          <p:cNvGrpSpPr/>
          <p:nvPr/>
        </p:nvGrpSpPr>
        <p:grpSpPr>
          <a:xfrm>
            <a:off x="7308540" y="2290339"/>
            <a:ext cx="3672408" cy="2592288"/>
            <a:chOff x="1559496" y="2564904"/>
            <a:chExt cx="3672408" cy="2592288"/>
          </a:xfrm>
        </p:grpSpPr>
        <p:sp>
          <p:nvSpPr>
            <p:cNvPr id="33" name="Ovale 32">
              <a:extLst>
                <a:ext uri="{FF2B5EF4-FFF2-40B4-BE49-F238E27FC236}">
                  <a16:creationId xmlns:a16="http://schemas.microsoft.com/office/drawing/2014/main" id="{A0F298C5-A372-3270-E26A-1D4A0BE2D544}"/>
                </a:ext>
              </a:extLst>
            </p:cNvPr>
            <p:cNvSpPr/>
            <p:nvPr/>
          </p:nvSpPr>
          <p:spPr bwMode="auto">
            <a:xfrm>
              <a:off x="1559496" y="2564904"/>
              <a:ext cx="3672408" cy="2592288"/>
            </a:xfrm>
            <a:prstGeom prst="ellipse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0D593BCB-550C-F9CA-0A1D-5C12AA0E90D6}"/>
                </a:ext>
              </a:extLst>
            </p:cNvPr>
            <p:cNvSpPr txBox="1"/>
            <p:nvPr/>
          </p:nvSpPr>
          <p:spPr>
            <a:xfrm>
              <a:off x="2063552" y="3260883"/>
              <a:ext cx="26642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err="1"/>
                <a:t>Auditory</a:t>
              </a:r>
              <a:r>
                <a:rPr lang="it-IT" dirty="0"/>
                <a:t> </a:t>
              </a:r>
              <a:r>
                <a:rPr lang="it-IT" dirty="0" err="1"/>
                <a:t>neuropathy</a:t>
              </a:r>
              <a:endParaRPr lang="it-IT" dirty="0"/>
            </a:p>
          </p:txBody>
        </p:sp>
      </p:grp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8D1B1A4-6E86-291D-CC33-B0798F4F4A85}"/>
              </a:ext>
            </a:extLst>
          </p:cNvPr>
          <p:cNvSpPr txBox="1"/>
          <p:nvPr/>
        </p:nvSpPr>
        <p:spPr>
          <a:xfrm>
            <a:off x="1472381" y="6135687"/>
            <a:ext cx="101891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rgbClr val="C00000"/>
                </a:solidFill>
              </a:rPr>
              <a:t>Confusion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is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produced</a:t>
            </a:r>
            <a:r>
              <a:rPr lang="it-IT" b="1" dirty="0">
                <a:solidFill>
                  <a:srgbClr val="C00000"/>
                </a:solidFill>
              </a:rPr>
              <a:t> by the </a:t>
            </a:r>
            <a:r>
              <a:rPr lang="it-IT" b="1" dirty="0" err="1">
                <a:solidFill>
                  <a:srgbClr val="C00000"/>
                </a:solidFill>
              </a:rPr>
              <a:t>lack</a:t>
            </a:r>
            <a:r>
              <a:rPr lang="it-IT" b="1" dirty="0">
                <a:solidFill>
                  <a:srgbClr val="C00000"/>
                </a:solidFill>
              </a:rPr>
              <a:t> of the </a:t>
            </a:r>
            <a:r>
              <a:rPr lang="it-IT" b="1" dirty="0" err="1">
                <a:solidFill>
                  <a:srgbClr val="C00000"/>
                </a:solidFill>
              </a:rPr>
              <a:t>audiological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evaluation</a:t>
            </a:r>
            <a:r>
              <a:rPr lang="it-IT" b="1" dirty="0">
                <a:solidFill>
                  <a:srgbClr val="C00000"/>
                </a:solidFill>
              </a:rPr>
              <a:t>!</a:t>
            </a:r>
            <a:endParaRPr lang="it-IT" dirty="0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2DF7E37D-200D-510D-FC55-EEE597E63588}"/>
              </a:ext>
            </a:extLst>
          </p:cNvPr>
          <p:cNvSpPr txBox="1"/>
          <p:nvPr/>
        </p:nvSpPr>
        <p:spPr>
          <a:xfrm>
            <a:off x="7845587" y="5124851"/>
            <a:ext cx="3362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«</a:t>
            </a:r>
            <a:r>
              <a:rPr lang="it-IT" i="1" dirty="0" err="1"/>
              <a:t>What</a:t>
            </a:r>
            <a:r>
              <a:rPr lang="it-IT" i="1" dirty="0"/>
              <a:t> </a:t>
            </a:r>
            <a:r>
              <a:rPr lang="it-IT" i="1" dirty="0" err="1"/>
              <a:t>we</a:t>
            </a:r>
            <a:r>
              <a:rPr lang="it-IT" i="1" dirty="0"/>
              <a:t> do with </a:t>
            </a:r>
            <a:r>
              <a:rPr lang="it-IT" i="1" dirty="0" err="1"/>
              <a:t>what</a:t>
            </a:r>
            <a:r>
              <a:rPr lang="it-IT" i="1" dirty="0"/>
              <a:t> </a:t>
            </a:r>
            <a:r>
              <a:rPr lang="it-IT" i="1" dirty="0" err="1"/>
              <a:t>we</a:t>
            </a:r>
            <a:r>
              <a:rPr lang="it-IT" i="1" dirty="0"/>
              <a:t> </a:t>
            </a:r>
            <a:r>
              <a:rPr lang="it-IT" i="1" dirty="0" err="1"/>
              <a:t>hear</a:t>
            </a:r>
            <a:r>
              <a:rPr lang="it-IT" dirty="0"/>
              <a:t>» (</a:t>
            </a:r>
            <a:r>
              <a:rPr lang="it-IT" dirty="0" err="1"/>
              <a:t>Kats</a:t>
            </a:r>
            <a:r>
              <a:rPr lang="it-IT" dirty="0"/>
              <a:t>, 1992)</a:t>
            </a:r>
          </a:p>
        </p:txBody>
      </p:sp>
      <p:sp>
        <p:nvSpPr>
          <p:cNvPr id="37" name="Rectangle 1">
            <a:extLst>
              <a:ext uri="{FF2B5EF4-FFF2-40B4-BE49-F238E27FC236}">
                <a16:creationId xmlns:a16="http://schemas.microsoft.com/office/drawing/2014/main" id="{F6CFB559-517B-92F7-61B6-135A654BD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602" y="964053"/>
            <a:ext cx="3192611" cy="126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Helmer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Myklebust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 (1954)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firstly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defined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 APD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as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 a separate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entity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 from learning and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language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inherit"/>
              </a:rPr>
              <a:t>difficulties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665334B5-5DCE-A7AF-7AD6-FA3EFAD5E02D}"/>
              </a:ext>
            </a:extLst>
          </p:cNvPr>
          <p:cNvSpPr txBox="1"/>
          <p:nvPr/>
        </p:nvSpPr>
        <p:spPr>
          <a:xfrm>
            <a:off x="4655840" y="1094837"/>
            <a:ext cx="743924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000" i="1" dirty="0">
                <a:effectLst/>
                <a:latin typeface="Helvetica" pitchFamily="2" charset="0"/>
              </a:rPr>
              <a:t>«</a:t>
            </a:r>
            <a:r>
              <a:rPr lang="it-IT" sz="2000" i="1" dirty="0" err="1">
                <a:effectLst/>
                <a:latin typeface="Helvetica" pitchFamily="2" charset="0"/>
              </a:rPr>
              <a:t>Auditory</a:t>
            </a:r>
            <a:r>
              <a:rPr lang="it-IT" sz="2000" i="1" dirty="0">
                <a:effectLst/>
                <a:latin typeface="Helvetica" pitchFamily="2" charset="0"/>
              </a:rPr>
              <a:t> processing disorder, </a:t>
            </a:r>
            <a:r>
              <a:rPr lang="it-IT" sz="2000" i="1" dirty="0" err="1">
                <a:effectLst/>
                <a:latin typeface="Helvetica" pitchFamily="2" charset="0"/>
              </a:rPr>
              <a:t>defined</a:t>
            </a:r>
            <a:r>
              <a:rPr lang="it-IT" sz="2000" i="1" dirty="0">
                <a:effectLst/>
                <a:latin typeface="Helvetica" pitchFamily="2" charset="0"/>
              </a:rPr>
              <a:t> </a:t>
            </a:r>
            <a:r>
              <a:rPr lang="it-IT" sz="2000" i="1" dirty="0" err="1">
                <a:effectLst/>
                <a:latin typeface="Helvetica" pitchFamily="2" charset="0"/>
              </a:rPr>
              <a:t>here</a:t>
            </a:r>
            <a:r>
              <a:rPr lang="it-IT" sz="2000" i="1" dirty="0">
                <a:effectLst/>
                <a:latin typeface="Helvetica" pitchFamily="2" charset="0"/>
              </a:rPr>
              <a:t> </a:t>
            </a:r>
            <a:r>
              <a:rPr lang="it-IT" sz="2000" i="1" dirty="0" err="1">
                <a:effectLst/>
                <a:latin typeface="Helvetica" pitchFamily="2" charset="0"/>
              </a:rPr>
              <a:t>as</a:t>
            </a:r>
            <a:r>
              <a:rPr lang="it-IT" sz="2000" i="1" dirty="0">
                <a:effectLst/>
                <a:latin typeface="Helvetica" pitchFamily="2" charset="0"/>
              </a:rPr>
              <a:t> a deficit in the way sounds are </a:t>
            </a:r>
            <a:r>
              <a:rPr lang="it-IT" sz="2000" i="1" dirty="0" err="1">
                <a:effectLst/>
                <a:latin typeface="Helvetica" pitchFamily="2" charset="0"/>
              </a:rPr>
              <a:t>analyzed</a:t>
            </a:r>
            <a:r>
              <a:rPr lang="it-IT" sz="2000" i="1" dirty="0">
                <a:effectLst/>
                <a:latin typeface="Helvetica" pitchFamily="2" charset="0"/>
              </a:rPr>
              <a:t> by the brain, </a:t>
            </a:r>
            <a:r>
              <a:rPr lang="it-IT" sz="2000" i="1" dirty="0" err="1">
                <a:effectLst/>
                <a:latin typeface="Helvetica" pitchFamily="2" charset="0"/>
              </a:rPr>
              <a:t>has</a:t>
            </a:r>
            <a:r>
              <a:rPr lang="it-IT" sz="2000" i="1" dirty="0">
                <a:effectLst/>
                <a:latin typeface="Helvetica" pitchFamily="2" charset="0"/>
              </a:rPr>
              <a:t> </a:t>
            </a:r>
            <a:r>
              <a:rPr lang="it-IT" sz="2000" i="1" dirty="0" err="1">
                <a:effectLst/>
                <a:latin typeface="Helvetica" pitchFamily="2" charset="0"/>
              </a:rPr>
              <a:t>remained</a:t>
            </a:r>
            <a:r>
              <a:rPr lang="it-IT" sz="2000" i="1" dirty="0">
                <a:effectLst/>
                <a:latin typeface="Helvetica" pitchFamily="2" charset="0"/>
              </a:rPr>
              <a:t> a </a:t>
            </a:r>
            <a:r>
              <a:rPr lang="it-IT" sz="2000" i="1" dirty="0" err="1">
                <a:effectLst/>
                <a:latin typeface="Helvetica" pitchFamily="2" charset="0"/>
              </a:rPr>
              <a:t>controversial</a:t>
            </a:r>
            <a:r>
              <a:rPr lang="it-IT" sz="2000" i="1" dirty="0">
                <a:effectLst/>
                <a:latin typeface="Helvetica" pitchFamily="2" charset="0"/>
              </a:rPr>
              <a:t> </a:t>
            </a:r>
            <a:r>
              <a:rPr lang="it-IT" sz="2000" i="1" dirty="0" err="1">
                <a:effectLst/>
                <a:latin typeface="Helvetica" pitchFamily="2" charset="0"/>
              </a:rPr>
              <a:t>topic</a:t>
            </a:r>
            <a:r>
              <a:rPr lang="it-IT" sz="2000" i="1" dirty="0">
                <a:latin typeface="Helvetica" pitchFamily="2" charset="0"/>
              </a:rPr>
              <a:t> </a:t>
            </a:r>
            <a:r>
              <a:rPr lang="it-IT" sz="2000" i="1" dirty="0" err="1">
                <a:effectLst/>
                <a:latin typeface="Helvetica" pitchFamily="2" charset="0"/>
              </a:rPr>
              <a:t>within</a:t>
            </a:r>
            <a:r>
              <a:rPr lang="it-IT" sz="2000" i="1" dirty="0">
                <a:effectLst/>
                <a:latin typeface="Helvetica" pitchFamily="2" charset="0"/>
              </a:rPr>
              <a:t> </a:t>
            </a:r>
            <a:r>
              <a:rPr lang="it-IT" sz="2000" i="1" dirty="0" err="1">
                <a:effectLst/>
                <a:latin typeface="Helvetica" pitchFamily="2" charset="0"/>
              </a:rPr>
              <a:t>audiology</a:t>
            </a:r>
            <a:r>
              <a:rPr lang="it-IT" sz="2000" i="1" dirty="0">
                <a:effectLst/>
                <a:latin typeface="Helvetica" pitchFamily="2" charset="0"/>
              </a:rPr>
              <a:t> for </a:t>
            </a:r>
            <a:r>
              <a:rPr lang="it-IT" sz="2000" i="1" dirty="0" err="1">
                <a:effectLst/>
                <a:latin typeface="Helvetica" pitchFamily="2" charset="0"/>
              </a:rPr>
              <a:t>decades</a:t>
            </a:r>
            <a:r>
              <a:rPr lang="it-IT" sz="2000" i="1" dirty="0">
                <a:latin typeface="Helvetica" pitchFamily="2" charset="0"/>
              </a:rPr>
              <a:t>»</a:t>
            </a:r>
            <a:endParaRPr lang="it-IT" sz="2000" i="1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04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756" name="Picture 4" descr="cocleatronco">
            <a:extLst>
              <a:ext uri="{FF2B5EF4-FFF2-40B4-BE49-F238E27FC236}">
                <a16:creationId xmlns:a16="http://schemas.microsoft.com/office/drawing/2014/main" id="{68ACB545-B5B7-7343-8CDF-A4238B835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691" y="2607532"/>
            <a:ext cx="4845050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a diagnosi precoce, le tecniche audiometriche comportamentali ed elettrofisiologiche">
            <a:extLst>
              <a:ext uri="{FF2B5EF4-FFF2-40B4-BE49-F238E27FC236}">
                <a16:creationId xmlns:a16="http://schemas.microsoft.com/office/drawing/2014/main" id="{0D845498-74D7-2B4F-852A-EBCABED0B638}"/>
              </a:ext>
            </a:extLst>
          </p:cNvPr>
          <p:cNvSpPr txBox="1">
            <a:spLocks/>
          </p:cNvSpPr>
          <p:nvPr/>
        </p:nvSpPr>
        <p:spPr>
          <a:xfrm>
            <a:off x="911424" y="1486199"/>
            <a:ext cx="2421866" cy="14766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 fontScale="92500"/>
          </a:bodyPr>
          <a:lstStyle>
            <a:lvl1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1pPr>
            <a:lvl2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2pPr>
            <a:lvl3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3pPr>
            <a:lvl4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4pPr>
            <a:lvl5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5pPr>
            <a:lvl6pPr marL="0" marR="0" indent="22860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6pPr>
            <a:lvl7pPr marL="0" marR="0" indent="27432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7pPr>
            <a:lvl8pPr marL="0" marR="0" indent="32004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8pPr>
            <a:lvl9pPr marL="0" marR="0" indent="36576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9pPr>
          </a:lstStyle>
          <a:p>
            <a:pPr hangingPunct="1">
              <a:lnSpc>
                <a:spcPct val="150000"/>
              </a:lnSpc>
            </a:pPr>
            <a:r>
              <a:rPr lang="en-US" sz="2400" b="0" dirty="0">
                <a:solidFill>
                  <a:srgbClr val="0070C0"/>
                </a:solidFill>
              </a:rPr>
              <a:t>Inner ear disease</a:t>
            </a:r>
          </a:p>
          <a:p>
            <a:pPr hangingPunct="1">
              <a:lnSpc>
                <a:spcPct val="150000"/>
              </a:lnSpc>
            </a:pPr>
            <a:r>
              <a:rPr lang="en-US" sz="2400" b="0" dirty="0">
                <a:solidFill>
                  <a:srgbClr val="0070C0"/>
                </a:solidFill>
              </a:rPr>
              <a:t>CCI or synapses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EF8BCC9-3638-6FB3-63FB-1DB7CEA9D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565" y="356172"/>
            <a:ext cx="6396294" cy="2859340"/>
          </a:xfrm>
          <a:prstGeom prst="rect">
            <a:avLst/>
          </a:prstGeom>
        </p:spPr>
      </p:pic>
      <p:grpSp>
        <p:nvGrpSpPr>
          <p:cNvPr id="15" name="Gruppo 14">
            <a:extLst>
              <a:ext uri="{FF2B5EF4-FFF2-40B4-BE49-F238E27FC236}">
                <a16:creationId xmlns:a16="http://schemas.microsoft.com/office/drawing/2014/main" id="{F04B4C8C-1892-7191-E4B2-65B34206AA41}"/>
              </a:ext>
            </a:extLst>
          </p:cNvPr>
          <p:cNvGrpSpPr/>
          <p:nvPr/>
        </p:nvGrpSpPr>
        <p:grpSpPr>
          <a:xfrm>
            <a:off x="7022508" y="3429000"/>
            <a:ext cx="3672408" cy="2592288"/>
            <a:chOff x="4259796" y="2564904"/>
            <a:chExt cx="3672408" cy="2592288"/>
          </a:xfrm>
        </p:grpSpPr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6B218957-88FB-A166-F792-0B613C4230BA}"/>
                </a:ext>
              </a:extLst>
            </p:cNvPr>
            <p:cNvSpPr/>
            <p:nvPr/>
          </p:nvSpPr>
          <p:spPr bwMode="auto">
            <a:xfrm>
              <a:off x="4259796" y="2564904"/>
              <a:ext cx="3672408" cy="2592288"/>
            </a:xfrm>
            <a:prstGeom prst="ellipse">
              <a:avLst/>
            </a:prstGeom>
            <a:noFill/>
            <a:ln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57FDC4EE-BEF1-D507-A092-4D3C40A656CC}"/>
                </a:ext>
              </a:extLst>
            </p:cNvPr>
            <p:cNvSpPr txBox="1"/>
            <p:nvPr/>
          </p:nvSpPr>
          <p:spPr>
            <a:xfrm>
              <a:off x="4763852" y="3260883"/>
              <a:ext cx="2664296" cy="120032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altLang="it-IT" b="1" dirty="0">
                  <a:solidFill>
                    <a:srgbClr val="1F1F1F"/>
                  </a:solidFill>
                  <a:latin typeface="inherit"/>
                </a:rPr>
                <a:t>Central </a:t>
              </a:r>
            </a:p>
            <a:p>
              <a:pPr algn="ctr"/>
              <a:r>
                <a:rPr lang="it-IT" altLang="it-IT" dirty="0" err="1">
                  <a:solidFill>
                    <a:srgbClr val="1F1F1F"/>
                  </a:solidFill>
                  <a:latin typeface="inherit"/>
                </a:rPr>
                <a:t>Auditory</a:t>
              </a:r>
              <a:r>
                <a:rPr lang="it-IT" altLang="it-IT" dirty="0">
                  <a:solidFill>
                    <a:srgbClr val="1F1F1F"/>
                  </a:solidFill>
                  <a:latin typeface="inherit"/>
                </a:rPr>
                <a:t> Processing Disorders </a:t>
              </a:r>
              <a:endParaRPr lang="it-IT" dirty="0"/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976D814-37B0-86FC-0DCB-B4971EEF2014}"/>
              </a:ext>
            </a:extLst>
          </p:cNvPr>
          <p:cNvSpPr txBox="1"/>
          <p:nvPr/>
        </p:nvSpPr>
        <p:spPr>
          <a:xfrm>
            <a:off x="1055440" y="332656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2021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A6093DF9-8FF5-922F-E91D-31ABFA6E4AA2}"/>
              </a:ext>
            </a:extLst>
          </p:cNvPr>
          <p:cNvGrpSpPr/>
          <p:nvPr/>
        </p:nvGrpSpPr>
        <p:grpSpPr>
          <a:xfrm>
            <a:off x="3503443" y="940417"/>
            <a:ext cx="1788604" cy="1667115"/>
            <a:chOff x="1559496" y="2564904"/>
            <a:chExt cx="3672408" cy="2592288"/>
          </a:xfrm>
        </p:grpSpPr>
        <p:sp>
          <p:nvSpPr>
            <p:cNvPr id="24" name="Ovale 23">
              <a:extLst>
                <a:ext uri="{FF2B5EF4-FFF2-40B4-BE49-F238E27FC236}">
                  <a16:creationId xmlns:a16="http://schemas.microsoft.com/office/drawing/2014/main" id="{E6487684-D96C-1EBA-29EC-79319C96116D}"/>
                </a:ext>
              </a:extLst>
            </p:cNvPr>
            <p:cNvSpPr/>
            <p:nvPr/>
          </p:nvSpPr>
          <p:spPr bwMode="auto">
            <a:xfrm>
              <a:off x="1559496" y="2564904"/>
              <a:ext cx="3672408" cy="2592288"/>
            </a:xfrm>
            <a:prstGeom prst="ellipse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FB2ADA69-3368-AAD2-5DBD-D14F5EFA2C45}"/>
                </a:ext>
              </a:extLst>
            </p:cNvPr>
            <p:cNvSpPr txBox="1"/>
            <p:nvPr/>
          </p:nvSpPr>
          <p:spPr>
            <a:xfrm>
              <a:off x="1640754" y="3273626"/>
              <a:ext cx="3388508" cy="1100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dirty="0" err="1"/>
                <a:t>Auditory</a:t>
              </a:r>
              <a:r>
                <a:rPr lang="it-IT" sz="2000" dirty="0"/>
                <a:t> </a:t>
              </a:r>
              <a:r>
                <a:rPr lang="it-IT" sz="2000" dirty="0" err="1"/>
                <a:t>neuropathy</a:t>
              </a:r>
              <a:endParaRPr lang="it-IT" sz="2000" dirty="0"/>
            </a:p>
          </p:txBody>
        </p:sp>
      </p:grpSp>
      <p:cxnSp>
        <p:nvCxnSpPr>
          <p:cNvPr id="26" name="Connettore 1 18">
            <a:extLst>
              <a:ext uri="{FF2B5EF4-FFF2-40B4-BE49-F238E27FC236}">
                <a16:creationId xmlns:a16="http://schemas.microsoft.com/office/drawing/2014/main" id="{9235F391-F040-DF44-482B-4BB26D4058BC}"/>
              </a:ext>
            </a:extLst>
          </p:cNvPr>
          <p:cNvCxnSpPr>
            <a:cxnSpLocks/>
          </p:cNvCxnSpPr>
          <p:nvPr/>
        </p:nvCxnSpPr>
        <p:spPr>
          <a:xfrm>
            <a:off x="3667508" y="1094518"/>
            <a:ext cx="1467575" cy="12626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1 19">
            <a:extLst>
              <a:ext uri="{FF2B5EF4-FFF2-40B4-BE49-F238E27FC236}">
                <a16:creationId xmlns:a16="http://schemas.microsoft.com/office/drawing/2014/main" id="{978515A7-99DF-25AF-13D4-4578AA1040C5}"/>
              </a:ext>
            </a:extLst>
          </p:cNvPr>
          <p:cNvCxnSpPr>
            <a:cxnSpLocks/>
          </p:cNvCxnSpPr>
          <p:nvPr/>
        </p:nvCxnSpPr>
        <p:spPr>
          <a:xfrm flipH="1">
            <a:off x="3560283" y="1094518"/>
            <a:ext cx="1714500" cy="13504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8827CCD-D3A1-B53F-2DBE-FEA2B3E23862}"/>
              </a:ext>
            </a:extLst>
          </p:cNvPr>
          <p:cNvSpPr txBox="1"/>
          <p:nvPr/>
        </p:nvSpPr>
        <p:spPr>
          <a:xfrm>
            <a:off x="6672064" y="5932437"/>
            <a:ext cx="49685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Prevalence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children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around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2-3% </a:t>
            </a:r>
          </a:p>
          <a:p>
            <a:r>
              <a:rPr lang="it-IT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M:F= 2:1 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4F3AAE6-D6FF-0486-F4DF-E0B7E4CBA1F5}"/>
              </a:ext>
            </a:extLst>
          </p:cNvPr>
          <p:cNvSpPr txBox="1"/>
          <p:nvPr/>
        </p:nvSpPr>
        <p:spPr>
          <a:xfrm>
            <a:off x="877835" y="6424880"/>
            <a:ext cx="61007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Chermak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Musiek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1997;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Palfery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Duff, 2007 </a:t>
            </a:r>
          </a:p>
        </p:txBody>
      </p:sp>
    </p:spTree>
    <p:extLst>
      <p:ext uri="{BB962C8B-B14F-4D97-AF65-F5344CB8AC3E}">
        <p14:creationId xmlns:p14="http://schemas.microsoft.com/office/powerpoint/2010/main" val="1211122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CDB85-4930-0B69-DBF2-DD2DF7EE7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754" name="Group 2">
            <a:extLst>
              <a:ext uri="{FF2B5EF4-FFF2-40B4-BE49-F238E27FC236}">
                <a16:creationId xmlns:a16="http://schemas.microsoft.com/office/drawing/2014/main" id="{45616C1D-5CBC-4ED6-77E1-CCEBF3AE3A37}"/>
              </a:ext>
            </a:extLst>
          </p:cNvPr>
          <p:cNvGrpSpPr>
            <a:grpSpLocks/>
          </p:cNvGrpSpPr>
          <p:nvPr/>
        </p:nvGrpSpPr>
        <p:grpSpPr bwMode="auto">
          <a:xfrm>
            <a:off x="-929" y="784225"/>
            <a:ext cx="6840538" cy="6073775"/>
            <a:chOff x="703" y="164"/>
            <a:chExt cx="4309" cy="3826"/>
          </a:xfrm>
        </p:grpSpPr>
        <p:pic>
          <p:nvPicPr>
            <p:cNvPr id="330755" name="Picture 3" descr="ENCEFALO1">
              <a:extLst>
                <a:ext uri="{FF2B5EF4-FFF2-40B4-BE49-F238E27FC236}">
                  <a16:creationId xmlns:a16="http://schemas.microsoft.com/office/drawing/2014/main" id="{3531EB6A-6DE0-F90A-45DD-8BE0EF6E67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1" y="164"/>
              <a:ext cx="2721" cy="1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756" name="Picture 4" descr="cocleatronco">
              <a:extLst>
                <a:ext uri="{FF2B5EF4-FFF2-40B4-BE49-F238E27FC236}">
                  <a16:creationId xmlns:a16="http://schemas.microsoft.com/office/drawing/2014/main" id="{F3C15FAC-E114-323C-E572-70A18BBD17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2002"/>
              <a:ext cx="3052" cy="1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La diagnosi precoce, le tecniche audiometriche comportamentali ed elettrofisiologiche">
            <a:extLst>
              <a:ext uri="{FF2B5EF4-FFF2-40B4-BE49-F238E27FC236}">
                <a16:creationId xmlns:a16="http://schemas.microsoft.com/office/drawing/2014/main" id="{2F6CC079-E0BF-B8D5-6E86-1B8F9F093365}"/>
              </a:ext>
            </a:extLst>
          </p:cNvPr>
          <p:cNvSpPr txBox="1">
            <a:spLocks/>
          </p:cNvSpPr>
          <p:nvPr/>
        </p:nvSpPr>
        <p:spPr>
          <a:xfrm>
            <a:off x="4975817" y="3865431"/>
            <a:ext cx="2421866" cy="14766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 fontScale="92500" lnSpcReduction="10000"/>
          </a:bodyPr>
          <a:lstStyle>
            <a:lvl1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1pPr>
            <a:lvl2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2pPr>
            <a:lvl3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3pPr>
            <a:lvl4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4pPr>
            <a:lvl5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5pPr>
            <a:lvl6pPr marL="0" marR="0" indent="22860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6pPr>
            <a:lvl7pPr marL="0" marR="0" indent="27432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7pPr>
            <a:lvl8pPr marL="0" marR="0" indent="32004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8pPr>
            <a:lvl9pPr marL="0" marR="0" indent="36576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9pPr>
          </a:lstStyle>
          <a:p>
            <a:pPr hangingPunct="1">
              <a:lnSpc>
                <a:spcPct val="150000"/>
              </a:lnSpc>
            </a:pPr>
            <a:r>
              <a:rPr lang="en-US" sz="2400" b="0" dirty="0">
                <a:solidFill>
                  <a:srgbClr val="0070C0"/>
                </a:solidFill>
              </a:rPr>
              <a:t>Central auditory processing </a:t>
            </a:r>
          </a:p>
          <a:p>
            <a:pPr hangingPunct="1">
              <a:lnSpc>
                <a:spcPct val="150000"/>
              </a:lnSpc>
            </a:pPr>
            <a:r>
              <a:rPr lang="en-US" sz="2400" b="0" dirty="0">
                <a:solidFill>
                  <a:srgbClr val="0070C0"/>
                </a:solidFill>
              </a:rPr>
              <a:t>deficit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740364E-F8EA-B44D-6CAE-186675CF8B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4512" y="1174357"/>
            <a:ext cx="3543300" cy="225464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67B62D45-D121-7FD2-7279-6BCAA86658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21" y="210595"/>
            <a:ext cx="7556500" cy="482600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F95DCE0-E7B5-FC5B-C6FD-A5A4EC9681E5}"/>
              </a:ext>
            </a:extLst>
          </p:cNvPr>
          <p:cNvSpPr txBox="1"/>
          <p:nvPr/>
        </p:nvSpPr>
        <p:spPr>
          <a:xfrm>
            <a:off x="7793715" y="3702050"/>
            <a:ext cx="37565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/>
              <a:t>BUT</a:t>
            </a:r>
          </a:p>
          <a:p>
            <a:r>
              <a:rPr lang="it-IT" i="1" dirty="0"/>
              <a:t>«a </a:t>
            </a:r>
            <a:r>
              <a:rPr lang="it-IT" i="1" dirty="0" err="1"/>
              <a:t>similar</a:t>
            </a:r>
            <a:r>
              <a:rPr lang="it-IT" i="1" dirty="0"/>
              <a:t> deficit </a:t>
            </a:r>
            <a:r>
              <a:rPr lang="it-IT" i="1" dirty="0" err="1"/>
              <a:t>has</a:t>
            </a:r>
            <a:r>
              <a:rPr lang="it-IT" i="1" dirty="0"/>
              <a:t> </a:t>
            </a:r>
            <a:r>
              <a:rPr lang="it-IT" i="1" dirty="0" err="1"/>
              <a:t>not</a:t>
            </a:r>
            <a:r>
              <a:rPr lang="it-IT" i="1" dirty="0"/>
              <a:t> to be </a:t>
            </a:r>
            <a:r>
              <a:rPr lang="it-IT" i="1" dirty="0" err="1"/>
              <a:t>observed</a:t>
            </a:r>
            <a:r>
              <a:rPr lang="it-IT" i="1" dirty="0"/>
              <a:t> in</a:t>
            </a:r>
          </a:p>
          <a:p>
            <a:r>
              <a:rPr lang="it-IT" i="1" dirty="0" err="1"/>
              <a:t>response</a:t>
            </a:r>
            <a:r>
              <a:rPr lang="it-IT" i="1" dirty="0"/>
              <a:t> to </a:t>
            </a:r>
            <a:r>
              <a:rPr lang="it-IT" i="1" dirty="0" err="1"/>
              <a:t>stimuli</a:t>
            </a:r>
            <a:r>
              <a:rPr lang="it-IT" i="1" dirty="0"/>
              <a:t> in </a:t>
            </a:r>
            <a:r>
              <a:rPr lang="it-IT" i="1" dirty="0" err="1"/>
              <a:t>another</a:t>
            </a:r>
            <a:r>
              <a:rPr lang="it-IT" i="1" dirty="0"/>
              <a:t> </a:t>
            </a:r>
            <a:r>
              <a:rPr lang="it-IT" i="1" dirty="0" err="1"/>
              <a:t>sensory</a:t>
            </a:r>
            <a:r>
              <a:rPr lang="it-IT" i="1" dirty="0"/>
              <a:t> </a:t>
            </a:r>
            <a:r>
              <a:rPr lang="it-IT" i="1" dirty="0" err="1"/>
              <a:t>modality</a:t>
            </a:r>
            <a:r>
              <a:rPr lang="it-IT" i="1" dirty="0"/>
              <a:t>, </a:t>
            </a:r>
            <a:r>
              <a:rPr lang="it-IT" i="1" dirty="0" err="1"/>
              <a:t>such</a:t>
            </a:r>
            <a:r>
              <a:rPr lang="it-IT" i="1" dirty="0"/>
              <a:t> </a:t>
            </a:r>
            <a:r>
              <a:rPr lang="it-IT" i="1" dirty="0" err="1"/>
              <a:t>as</a:t>
            </a:r>
            <a:r>
              <a:rPr lang="it-IT" i="1" dirty="0"/>
              <a:t> vision»</a:t>
            </a:r>
          </a:p>
          <a:p>
            <a:r>
              <a:rPr lang="it-IT" i="1" dirty="0"/>
              <a:t>(Cacace &amp; </a:t>
            </a:r>
            <a:r>
              <a:rPr lang="it-IT" i="1" dirty="0" err="1"/>
              <a:t>McFarland</a:t>
            </a:r>
            <a:r>
              <a:rPr lang="it-IT" i="1" dirty="0"/>
              <a:t> 1998)</a:t>
            </a:r>
          </a:p>
        </p:txBody>
      </p:sp>
      <p:sp>
        <p:nvSpPr>
          <p:cNvPr id="13" name="La diagnosi precoce, le tecniche audiometriche comportamentali ed elettrofisiologiche">
            <a:extLst>
              <a:ext uri="{FF2B5EF4-FFF2-40B4-BE49-F238E27FC236}">
                <a16:creationId xmlns:a16="http://schemas.microsoft.com/office/drawing/2014/main" id="{0F70F00D-3AD8-33F7-38DA-C037E191793B}"/>
              </a:ext>
            </a:extLst>
          </p:cNvPr>
          <p:cNvSpPr txBox="1">
            <a:spLocks/>
          </p:cNvSpPr>
          <p:nvPr/>
        </p:nvSpPr>
        <p:spPr>
          <a:xfrm>
            <a:off x="57270" y="1848210"/>
            <a:ext cx="2421866" cy="14766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 fontScale="92500"/>
          </a:bodyPr>
          <a:lstStyle>
            <a:lvl1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1pPr>
            <a:lvl2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2pPr>
            <a:lvl3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3pPr>
            <a:lvl4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4pPr>
            <a:lvl5pPr marL="0" marR="0" indent="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5pPr>
            <a:lvl6pPr marL="0" marR="0" indent="22860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6pPr>
            <a:lvl7pPr marL="0" marR="0" indent="27432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7pPr>
            <a:lvl8pPr marL="0" marR="0" indent="32004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8pPr>
            <a:lvl9pPr marL="0" marR="0" indent="3657600" algn="ctr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9pPr>
          </a:lstStyle>
          <a:p>
            <a:pPr hangingPunct="1">
              <a:lnSpc>
                <a:spcPct val="150000"/>
              </a:lnSpc>
            </a:pPr>
            <a:r>
              <a:rPr lang="en-US" sz="2400" b="0" dirty="0">
                <a:solidFill>
                  <a:srgbClr val="0070C0"/>
                </a:solidFill>
              </a:rPr>
              <a:t>Inner ear disease</a:t>
            </a:r>
          </a:p>
          <a:p>
            <a:pPr hangingPunct="1">
              <a:lnSpc>
                <a:spcPct val="150000"/>
              </a:lnSpc>
            </a:pPr>
            <a:r>
              <a:rPr lang="en-US" sz="2400" b="0" dirty="0">
                <a:solidFill>
                  <a:srgbClr val="0070C0"/>
                </a:solidFill>
              </a:rPr>
              <a:t>CCI or synapses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15" name="Connettore 1 3">
            <a:extLst>
              <a:ext uri="{FF2B5EF4-FFF2-40B4-BE49-F238E27FC236}">
                <a16:creationId xmlns:a16="http://schemas.microsoft.com/office/drawing/2014/main" id="{E0AF655F-A85F-2F25-8567-4970CF108FE4}"/>
              </a:ext>
            </a:extLst>
          </p:cNvPr>
          <p:cNvCxnSpPr>
            <a:cxnSpLocks/>
          </p:cNvCxnSpPr>
          <p:nvPr/>
        </p:nvCxnSpPr>
        <p:spPr>
          <a:xfrm>
            <a:off x="0" y="1844824"/>
            <a:ext cx="2520021" cy="144016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7">
            <a:extLst>
              <a:ext uri="{FF2B5EF4-FFF2-40B4-BE49-F238E27FC236}">
                <a16:creationId xmlns:a16="http://schemas.microsoft.com/office/drawing/2014/main" id="{DDEB929F-13A6-90E8-4462-A7ECF0121D9B}"/>
              </a:ext>
            </a:extLst>
          </p:cNvPr>
          <p:cNvCxnSpPr>
            <a:cxnSpLocks/>
          </p:cNvCxnSpPr>
          <p:nvPr/>
        </p:nvCxnSpPr>
        <p:spPr>
          <a:xfrm flipH="1">
            <a:off x="107225" y="1975304"/>
            <a:ext cx="2335278" cy="13096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24705B3F-296D-BB0F-F38F-ADB7EF94F086}"/>
              </a:ext>
            </a:extLst>
          </p:cNvPr>
          <p:cNvSpPr txBox="1"/>
          <p:nvPr/>
        </p:nvSpPr>
        <p:spPr>
          <a:xfrm>
            <a:off x="1055440" y="332656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2021</a:t>
            </a:r>
          </a:p>
        </p:txBody>
      </p:sp>
      <p:cxnSp>
        <p:nvCxnSpPr>
          <p:cNvPr id="31" name="Connettore 1 18">
            <a:extLst>
              <a:ext uri="{FF2B5EF4-FFF2-40B4-BE49-F238E27FC236}">
                <a16:creationId xmlns:a16="http://schemas.microsoft.com/office/drawing/2014/main" id="{A16F4198-EC52-5D41-C344-60CFF47FC7D8}"/>
              </a:ext>
            </a:extLst>
          </p:cNvPr>
          <p:cNvCxnSpPr>
            <a:cxnSpLocks/>
          </p:cNvCxnSpPr>
          <p:nvPr/>
        </p:nvCxnSpPr>
        <p:spPr>
          <a:xfrm>
            <a:off x="107225" y="5342123"/>
            <a:ext cx="1871231" cy="118322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19">
            <a:extLst>
              <a:ext uri="{FF2B5EF4-FFF2-40B4-BE49-F238E27FC236}">
                <a16:creationId xmlns:a16="http://schemas.microsoft.com/office/drawing/2014/main" id="{3E368D7E-53B0-E82F-AB62-3ADE0BC7C3D1}"/>
              </a:ext>
            </a:extLst>
          </p:cNvPr>
          <p:cNvCxnSpPr>
            <a:cxnSpLocks/>
          </p:cNvCxnSpPr>
          <p:nvPr/>
        </p:nvCxnSpPr>
        <p:spPr>
          <a:xfrm flipH="1">
            <a:off x="0" y="5342123"/>
            <a:ext cx="1714500" cy="135043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18">
            <a:extLst>
              <a:ext uri="{FF2B5EF4-FFF2-40B4-BE49-F238E27FC236}">
                <a16:creationId xmlns:a16="http://schemas.microsoft.com/office/drawing/2014/main" id="{6C235D2A-90D3-DF14-E35A-B701F1EE60CC}"/>
              </a:ext>
            </a:extLst>
          </p:cNvPr>
          <p:cNvCxnSpPr>
            <a:cxnSpLocks/>
          </p:cNvCxnSpPr>
          <p:nvPr/>
        </p:nvCxnSpPr>
        <p:spPr>
          <a:xfrm>
            <a:off x="8234512" y="1174357"/>
            <a:ext cx="1029840" cy="5681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19">
            <a:extLst>
              <a:ext uri="{FF2B5EF4-FFF2-40B4-BE49-F238E27FC236}">
                <a16:creationId xmlns:a16="http://schemas.microsoft.com/office/drawing/2014/main" id="{D9C9B962-87FE-AA89-A6D2-47C0919FAD34}"/>
              </a:ext>
            </a:extLst>
          </p:cNvPr>
          <p:cNvCxnSpPr>
            <a:cxnSpLocks/>
          </p:cNvCxnSpPr>
          <p:nvPr/>
        </p:nvCxnSpPr>
        <p:spPr>
          <a:xfrm flipH="1">
            <a:off x="8234512" y="1174357"/>
            <a:ext cx="1029840" cy="6704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18">
            <a:extLst>
              <a:ext uri="{FF2B5EF4-FFF2-40B4-BE49-F238E27FC236}">
                <a16:creationId xmlns:a16="http://schemas.microsoft.com/office/drawing/2014/main" id="{7B2C151B-EC0F-5E91-B136-6AF3B00242E2}"/>
              </a:ext>
            </a:extLst>
          </p:cNvPr>
          <p:cNvCxnSpPr>
            <a:cxnSpLocks/>
          </p:cNvCxnSpPr>
          <p:nvPr/>
        </p:nvCxnSpPr>
        <p:spPr>
          <a:xfrm>
            <a:off x="10508743" y="2895058"/>
            <a:ext cx="1029840" cy="5681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19">
            <a:extLst>
              <a:ext uri="{FF2B5EF4-FFF2-40B4-BE49-F238E27FC236}">
                <a16:creationId xmlns:a16="http://schemas.microsoft.com/office/drawing/2014/main" id="{1016C91B-572A-3703-5C85-B5CC5C4A37F8}"/>
              </a:ext>
            </a:extLst>
          </p:cNvPr>
          <p:cNvCxnSpPr>
            <a:cxnSpLocks/>
          </p:cNvCxnSpPr>
          <p:nvPr/>
        </p:nvCxnSpPr>
        <p:spPr>
          <a:xfrm flipH="1">
            <a:off x="10508743" y="2895058"/>
            <a:ext cx="1029840" cy="6704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277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A86ED-C23C-505E-4A9B-8C04B18181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17636E2-8CFF-C1DC-240D-1686D4AC1FEE}"/>
              </a:ext>
            </a:extLst>
          </p:cNvPr>
          <p:cNvSpPr txBox="1"/>
          <p:nvPr/>
        </p:nvSpPr>
        <p:spPr>
          <a:xfrm>
            <a:off x="8266442" y="4238526"/>
            <a:ext cx="34797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APD: </a:t>
            </a:r>
            <a:r>
              <a:rPr lang="it-IT" sz="1600" dirty="0" err="1"/>
              <a:t>Auditory</a:t>
            </a:r>
            <a:r>
              <a:rPr lang="it-IT" sz="1600" dirty="0"/>
              <a:t> Processing Disorders</a:t>
            </a:r>
          </a:p>
          <a:p>
            <a:r>
              <a:rPr lang="it-IT" sz="1600" dirty="0"/>
              <a:t>VPD: Visual Processing Disorders</a:t>
            </a:r>
          </a:p>
          <a:p>
            <a:r>
              <a:rPr lang="it-IT" sz="1600" dirty="0"/>
              <a:t>EF: Executive </a:t>
            </a:r>
            <a:r>
              <a:rPr lang="it-IT" sz="1600" dirty="0" err="1"/>
              <a:t>Functions</a:t>
            </a:r>
            <a:endParaRPr lang="it-IT" sz="1600" dirty="0"/>
          </a:p>
          <a:p>
            <a:r>
              <a:rPr lang="it-IT" sz="1600" dirty="0"/>
              <a:t>ADHD: </a:t>
            </a:r>
            <a:r>
              <a:rPr lang="it-IT" sz="1600" dirty="0" err="1"/>
              <a:t>Attention</a:t>
            </a:r>
            <a:r>
              <a:rPr lang="it-IT" sz="1600" dirty="0"/>
              <a:t> </a:t>
            </a:r>
            <a:r>
              <a:rPr lang="it-IT" sz="1600" dirty="0" err="1"/>
              <a:t>Hyperactivity</a:t>
            </a:r>
            <a:r>
              <a:rPr lang="it-IT" sz="1600" dirty="0"/>
              <a:t> Disorder</a:t>
            </a:r>
          </a:p>
          <a:p>
            <a:r>
              <a:rPr lang="it-IT" sz="1600" dirty="0"/>
              <a:t>ADD: </a:t>
            </a:r>
            <a:r>
              <a:rPr lang="it-IT" sz="1600" dirty="0" err="1"/>
              <a:t>Attention</a:t>
            </a:r>
            <a:r>
              <a:rPr lang="it-IT" sz="1600" dirty="0"/>
              <a:t> Deficit Disorder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39A37CA-CD1E-D585-3DC7-46B22F81A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240" y="1707017"/>
            <a:ext cx="3384376" cy="2392126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9524C5D3-28F8-9B4E-BE02-0FC95E167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856" y="3153403"/>
            <a:ext cx="3543300" cy="2254643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A9C8E87-08CA-6330-DC80-A750F216BCB9}"/>
              </a:ext>
            </a:extLst>
          </p:cNvPr>
          <p:cNvSpPr txBox="1"/>
          <p:nvPr/>
        </p:nvSpPr>
        <p:spPr>
          <a:xfrm>
            <a:off x="791159" y="2841086"/>
            <a:ext cx="336850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defTabSz="609585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it-IT" sz="24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entral </a:t>
            </a:r>
            <a:r>
              <a:rPr lang="it-IT" sz="2400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auditory</a:t>
            </a:r>
            <a:r>
              <a:rPr lang="it-IT" sz="24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processing disorder</a:t>
            </a:r>
            <a:endParaRPr lang="it-IT" b="1" dirty="0">
              <a:solidFill>
                <a:srgbClr val="FF8B00"/>
              </a:solidFill>
              <a:latin typeface="Trebuchet MS" panose="020B070302020209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defTabSz="609585" fontAlgn="auto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rgbClr val="FF8B00"/>
              </a:solidFill>
              <a:latin typeface="Trebuchet MS" panose="020B070302020209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defTabSz="609585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replaced</a:t>
            </a:r>
            <a:r>
              <a:rPr lang="it-IT" sz="1600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by the </a:t>
            </a:r>
            <a:r>
              <a:rPr lang="it-IT" sz="1600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term</a:t>
            </a:r>
            <a:endParaRPr lang="it-IT" sz="1600" dirty="0">
              <a:solidFill>
                <a:srgbClr val="FF8B00"/>
              </a:solidFill>
              <a:latin typeface="Trebuchet MS" panose="020B070302020209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defTabSz="609585" fontAlgn="auto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rgbClr val="FF8B00"/>
              </a:solidFill>
              <a:latin typeface="Trebuchet MS" panose="020B070302020209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defTabSz="609585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LISTENING DIFFICULTIES</a:t>
            </a:r>
          </a:p>
        </p:txBody>
      </p:sp>
      <p:cxnSp>
        <p:nvCxnSpPr>
          <p:cNvPr id="21" name="Connettore 1 3">
            <a:extLst>
              <a:ext uri="{FF2B5EF4-FFF2-40B4-BE49-F238E27FC236}">
                <a16:creationId xmlns:a16="http://schemas.microsoft.com/office/drawing/2014/main" id="{4C2370A4-B772-22D5-294A-F27B4D5CAFC0}"/>
              </a:ext>
            </a:extLst>
          </p:cNvPr>
          <p:cNvCxnSpPr>
            <a:cxnSpLocks/>
          </p:cNvCxnSpPr>
          <p:nvPr/>
        </p:nvCxnSpPr>
        <p:spPr>
          <a:xfrm>
            <a:off x="8256240" y="1707017"/>
            <a:ext cx="3384376" cy="2329990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7">
            <a:extLst>
              <a:ext uri="{FF2B5EF4-FFF2-40B4-BE49-F238E27FC236}">
                <a16:creationId xmlns:a16="http://schemas.microsoft.com/office/drawing/2014/main" id="{33AA5836-A81D-358F-D663-7450B6E1B0CF}"/>
              </a:ext>
            </a:extLst>
          </p:cNvPr>
          <p:cNvCxnSpPr>
            <a:cxnSpLocks/>
          </p:cNvCxnSpPr>
          <p:nvPr/>
        </p:nvCxnSpPr>
        <p:spPr>
          <a:xfrm flipH="1">
            <a:off x="8266443" y="1726171"/>
            <a:ext cx="3374173" cy="23729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1">
            <a:extLst>
              <a:ext uri="{FF2B5EF4-FFF2-40B4-BE49-F238E27FC236}">
                <a16:creationId xmlns:a16="http://schemas.microsoft.com/office/drawing/2014/main" id="{4FF8038E-AB44-7915-BCF5-AC1DA470C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037" y="141628"/>
            <a:ext cx="10873208" cy="70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inherit"/>
              </a:rPr>
              <a:t>Central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Auditory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Processing Disorders (</a:t>
            </a:r>
            <a:r>
              <a:rPr lang="it-IT" altLang="it-IT" dirty="0" err="1">
                <a:solidFill>
                  <a:srgbClr val="1F1F1F"/>
                </a:solidFill>
                <a:latin typeface="inherit"/>
              </a:rPr>
              <a:t>cAPD</a:t>
            </a:r>
            <a:r>
              <a:rPr lang="it-IT" altLang="it-IT" dirty="0">
                <a:solidFill>
                  <a:srgbClr val="1F1F1F"/>
                </a:solidFill>
                <a:latin typeface="inherit"/>
              </a:rPr>
              <a:t>)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is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a quantitative and/or qualitative disorder in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auditory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processing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abilities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in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inherit"/>
              </a:rPr>
              <a:t>normal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inherit"/>
              </a:rPr>
              <a:t> hearing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inherit"/>
              </a:rPr>
              <a:t>children</a:t>
            </a:r>
            <a:endParaRPr kumimoji="0" lang="it-IT" altLang="it-IT" sz="20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34360E81-E273-AA30-C9CB-B2D85DCD1819}"/>
              </a:ext>
            </a:extLst>
          </p:cNvPr>
          <p:cNvSpPr txBox="1"/>
          <p:nvPr/>
        </p:nvSpPr>
        <p:spPr>
          <a:xfrm>
            <a:off x="767408" y="6027003"/>
            <a:ext cx="115212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1600" dirty="0">
                <a:effectLst/>
                <a:latin typeface="Times"/>
              </a:rPr>
              <a:t>American Speech-Language-Hearing Association. (Central) </a:t>
            </a:r>
            <a:r>
              <a:rPr lang="it-IT" sz="1600" dirty="0" err="1">
                <a:effectLst/>
                <a:latin typeface="Times"/>
              </a:rPr>
              <a:t>auditory</a:t>
            </a:r>
            <a:r>
              <a:rPr lang="it-IT" sz="1600" dirty="0">
                <a:effectLst/>
                <a:latin typeface="Times"/>
              </a:rPr>
              <a:t> processing disorders, technical report: Working group on </a:t>
            </a:r>
            <a:r>
              <a:rPr lang="it-IT" sz="1600" dirty="0" err="1">
                <a:effectLst/>
                <a:latin typeface="Times"/>
              </a:rPr>
              <a:t>auditory</a:t>
            </a:r>
            <a:r>
              <a:rPr lang="it-IT" sz="1600" dirty="0">
                <a:effectLst/>
                <a:latin typeface="Times"/>
              </a:rPr>
              <a:t> processing disorders. </a:t>
            </a:r>
            <a:r>
              <a:rPr lang="it-IT" sz="1600" dirty="0" err="1">
                <a:effectLst/>
                <a:latin typeface="Times"/>
              </a:rPr>
              <a:t>Retrieved</a:t>
            </a:r>
            <a:r>
              <a:rPr lang="it-IT" sz="1600" dirty="0">
                <a:effectLst/>
                <a:latin typeface="Times"/>
              </a:rPr>
              <a:t> </a:t>
            </a:r>
            <a:r>
              <a:rPr lang="it-IT" sz="1600" dirty="0" err="1">
                <a:effectLst/>
                <a:latin typeface="Times"/>
              </a:rPr>
              <a:t>January</a:t>
            </a:r>
            <a:r>
              <a:rPr lang="it-IT" sz="1600" dirty="0">
                <a:effectLst/>
                <a:latin typeface="Times"/>
              </a:rPr>
              <a:t> 3, 2018, from https://</a:t>
            </a:r>
            <a:r>
              <a:rPr lang="it-IT" sz="1600" dirty="0" err="1">
                <a:effectLst/>
                <a:latin typeface="Times"/>
              </a:rPr>
              <a:t>www.asha.org</a:t>
            </a:r>
            <a:r>
              <a:rPr lang="it-IT" sz="1600" dirty="0">
                <a:effectLst/>
                <a:latin typeface="Times"/>
              </a:rPr>
              <a:t>/policy/TR2005-00043/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8F2A128B-7FD6-BF2C-86C2-872A4BBFE36F}"/>
              </a:ext>
            </a:extLst>
          </p:cNvPr>
          <p:cNvSpPr txBox="1"/>
          <p:nvPr/>
        </p:nvSpPr>
        <p:spPr>
          <a:xfrm>
            <a:off x="2316712" y="1133881"/>
            <a:ext cx="702241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i="1" dirty="0" err="1">
                <a:solidFill>
                  <a:schemeClr val="accent6"/>
                </a:solidFill>
                <a:latin typeface="Times"/>
              </a:rPr>
              <a:t>A</a:t>
            </a:r>
            <a:r>
              <a:rPr lang="it-IT" i="1" dirty="0" err="1">
                <a:solidFill>
                  <a:schemeClr val="accent6"/>
                </a:solidFill>
                <a:effectLst/>
                <a:latin typeface="Times"/>
              </a:rPr>
              <a:t>typical</a:t>
            </a:r>
            <a:r>
              <a:rPr lang="it-IT" i="1" dirty="0">
                <a:solidFill>
                  <a:schemeClr val="accent6"/>
                </a:solidFill>
                <a:effectLst/>
                <a:latin typeface="Times"/>
              </a:rPr>
              <a:t> </a:t>
            </a:r>
            <a:r>
              <a:rPr lang="it-IT" i="1" dirty="0" err="1">
                <a:solidFill>
                  <a:schemeClr val="accent6"/>
                </a:solidFill>
                <a:effectLst/>
                <a:latin typeface="Times"/>
              </a:rPr>
              <a:t>difficulty</a:t>
            </a:r>
            <a:r>
              <a:rPr lang="it-IT" i="1" dirty="0">
                <a:solidFill>
                  <a:schemeClr val="accent6"/>
                </a:solidFill>
                <a:latin typeface="Times"/>
              </a:rPr>
              <a:t> </a:t>
            </a:r>
            <a:r>
              <a:rPr lang="it-IT" i="1" dirty="0">
                <a:solidFill>
                  <a:schemeClr val="accent6"/>
                </a:solidFill>
                <a:effectLst/>
                <a:latin typeface="Times"/>
              </a:rPr>
              <a:t>in </a:t>
            </a:r>
            <a:r>
              <a:rPr lang="it-IT" i="1" dirty="0" err="1">
                <a:solidFill>
                  <a:schemeClr val="accent6"/>
                </a:solidFill>
                <a:effectLst/>
                <a:latin typeface="Times"/>
              </a:rPr>
              <a:t>understanding</a:t>
            </a:r>
            <a:r>
              <a:rPr lang="it-IT" i="1" dirty="0">
                <a:solidFill>
                  <a:schemeClr val="accent6"/>
                </a:solidFill>
                <a:effectLst/>
                <a:latin typeface="Times"/>
              </a:rPr>
              <a:t> speech or </a:t>
            </a:r>
            <a:r>
              <a:rPr lang="it-IT" i="1" dirty="0" err="1">
                <a:solidFill>
                  <a:schemeClr val="accent6"/>
                </a:solidFill>
                <a:effectLst/>
                <a:latin typeface="Times"/>
              </a:rPr>
              <a:t>other</a:t>
            </a:r>
            <a:r>
              <a:rPr lang="it-IT" i="1" dirty="0">
                <a:solidFill>
                  <a:schemeClr val="accent6"/>
                </a:solidFill>
                <a:effectLst/>
                <a:latin typeface="Times"/>
              </a:rPr>
              <a:t> </a:t>
            </a:r>
            <a:r>
              <a:rPr lang="it-IT" i="1" dirty="0" err="1">
                <a:solidFill>
                  <a:schemeClr val="accent6"/>
                </a:solidFill>
                <a:effectLst/>
                <a:latin typeface="Times"/>
              </a:rPr>
              <a:t>auditory</a:t>
            </a:r>
            <a:r>
              <a:rPr lang="it-IT" i="1" dirty="0">
                <a:solidFill>
                  <a:schemeClr val="accent6"/>
                </a:solidFill>
                <a:effectLst/>
                <a:latin typeface="Times"/>
              </a:rPr>
              <a:t> </a:t>
            </a:r>
            <a:r>
              <a:rPr lang="it-IT" i="1" dirty="0" err="1">
                <a:solidFill>
                  <a:schemeClr val="accent6"/>
                </a:solidFill>
                <a:effectLst/>
                <a:latin typeface="Times"/>
              </a:rPr>
              <a:t>stimuli</a:t>
            </a:r>
            <a:r>
              <a:rPr lang="it-IT" i="1" dirty="0">
                <a:solidFill>
                  <a:schemeClr val="accent6"/>
                </a:solidFill>
                <a:effectLst/>
                <a:latin typeface="Times"/>
              </a:rPr>
              <a:t>, </a:t>
            </a:r>
            <a:r>
              <a:rPr lang="it-IT" i="1" dirty="0" err="1">
                <a:solidFill>
                  <a:schemeClr val="accent6"/>
                </a:solidFill>
                <a:effectLst/>
                <a:latin typeface="Times"/>
              </a:rPr>
              <a:t>often</a:t>
            </a:r>
            <a:r>
              <a:rPr lang="it-IT" i="1" dirty="0">
                <a:solidFill>
                  <a:schemeClr val="accent6"/>
                </a:solidFill>
                <a:effectLst/>
                <a:latin typeface="Times"/>
              </a:rPr>
              <a:t> for </a:t>
            </a:r>
            <a:r>
              <a:rPr lang="it-IT" i="1" dirty="0" err="1">
                <a:solidFill>
                  <a:schemeClr val="accent6"/>
                </a:solidFill>
                <a:effectLst/>
                <a:latin typeface="Times"/>
              </a:rPr>
              <a:t>unknown</a:t>
            </a:r>
            <a:r>
              <a:rPr lang="it-IT" i="1" dirty="0">
                <a:solidFill>
                  <a:schemeClr val="accent6"/>
                </a:solidFill>
                <a:effectLst/>
                <a:latin typeface="Times"/>
              </a:rPr>
              <a:t> </a:t>
            </a:r>
            <a:r>
              <a:rPr lang="it-IT" i="1" dirty="0" err="1">
                <a:solidFill>
                  <a:schemeClr val="accent6"/>
                </a:solidFill>
                <a:effectLst/>
                <a:latin typeface="Times"/>
              </a:rPr>
              <a:t>reasons</a:t>
            </a:r>
            <a:r>
              <a:rPr lang="it-IT" i="1" dirty="0">
                <a:solidFill>
                  <a:schemeClr val="accent6"/>
                </a:solidFill>
                <a:effectLst/>
                <a:latin typeface="Times"/>
              </a:rPr>
              <a:t> </a:t>
            </a:r>
          </a:p>
          <a:p>
            <a:pPr>
              <a:buNone/>
            </a:pPr>
            <a:endParaRPr lang="it-IT" sz="1600" dirty="0">
              <a:latin typeface="Times"/>
            </a:endParaRPr>
          </a:p>
          <a:p>
            <a:pPr>
              <a:buNone/>
            </a:pPr>
            <a:r>
              <a:rPr lang="it-IT" sz="1600" dirty="0" err="1">
                <a:effectLst/>
                <a:latin typeface="Times"/>
              </a:rPr>
              <a:t>Dawes</a:t>
            </a:r>
            <a:r>
              <a:rPr lang="it-IT" sz="1600" dirty="0">
                <a:effectLst/>
                <a:latin typeface="Times"/>
              </a:rPr>
              <a:t> &amp; Bishop 2010; Moore 2012; </a:t>
            </a:r>
            <a:r>
              <a:rPr lang="it-IT" sz="1600" dirty="0" err="1">
                <a:effectLst/>
                <a:latin typeface="Times"/>
              </a:rPr>
              <a:t>Ankmnal-Veeranna</a:t>
            </a:r>
            <a:r>
              <a:rPr lang="it-IT" sz="1600" dirty="0">
                <a:effectLst/>
                <a:latin typeface="Times"/>
              </a:rPr>
              <a:t> et al. 2019; </a:t>
            </a:r>
          </a:p>
          <a:p>
            <a:pPr>
              <a:buNone/>
            </a:pPr>
            <a:r>
              <a:rPr lang="it-IT" sz="1600" dirty="0" err="1">
                <a:effectLst/>
                <a:latin typeface="Times"/>
              </a:rPr>
              <a:t>Boothalingam</a:t>
            </a:r>
            <a:r>
              <a:rPr lang="it-IT" sz="1600" dirty="0">
                <a:effectLst/>
                <a:latin typeface="Times"/>
              </a:rPr>
              <a:t> et al. 2019; Moore et al. 2020a</a:t>
            </a:r>
          </a:p>
        </p:txBody>
      </p:sp>
      <p:sp>
        <p:nvSpPr>
          <p:cNvPr id="37" name="Freccia destra 36">
            <a:extLst>
              <a:ext uri="{FF2B5EF4-FFF2-40B4-BE49-F238E27FC236}">
                <a16:creationId xmlns:a16="http://schemas.microsoft.com/office/drawing/2014/main" id="{C6CDAC2D-2BB4-3D76-DCAB-19DB473AD04C}"/>
              </a:ext>
            </a:extLst>
          </p:cNvPr>
          <p:cNvSpPr/>
          <p:nvPr/>
        </p:nvSpPr>
        <p:spPr bwMode="auto">
          <a:xfrm rot="18724703">
            <a:off x="3791744" y="5445224"/>
            <a:ext cx="792088" cy="581779"/>
          </a:xfrm>
          <a:prstGeom prst="rightArrow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" name="Freccia destra 37">
            <a:extLst>
              <a:ext uri="{FF2B5EF4-FFF2-40B4-BE49-F238E27FC236}">
                <a16:creationId xmlns:a16="http://schemas.microsoft.com/office/drawing/2014/main" id="{D559A5A5-993D-099F-0BCB-1A07DB7BD80A}"/>
              </a:ext>
            </a:extLst>
          </p:cNvPr>
          <p:cNvSpPr/>
          <p:nvPr/>
        </p:nvSpPr>
        <p:spPr bwMode="auto">
          <a:xfrm rot="5400000">
            <a:off x="7286709" y="3258558"/>
            <a:ext cx="792088" cy="581779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C071925D-A8E9-8FD1-DA33-EC964CF2E467}"/>
              </a:ext>
            </a:extLst>
          </p:cNvPr>
          <p:cNvSpPr/>
          <p:nvPr/>
        </p:nvSpPr>
        <p:spPr bwMode="auto">
          <a:xfrm>
            <a:off x="4045360" y="4653136"/>
            <a:ext cx="1186544" cy="866035"/>
          </a:xfrm>
          <a:prstGeom prst="rect">
            <a:avLst/>
          </a:prstGeom>
          <a:solidFill>
            <a:srgbClr val="FFFF00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ECD27420-952F-0912-446A-6881107CA893}"/>
              </a:ext>
            </a:extLst>
          </p:cNvPr>
          <p:cNvSpPr/>
          <p:nvPr/>
        </p:nvSpPr>
        <p:spPr bwMode="auto">
          <a:xfrm>
            <a:off x="6839516" y="3818690"/>
            <a:ext cx="1224136" cy="745759"/>
          </a:xfrm>
          <a:prstGeom prst="rect">
            <a:avLst/>
          </a:prstGeom>
          <a:solidFill>
            <a:srgbClr val="FFFF00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55E1E7EF-3CFB-E334-C224-765B55CF22F6}"/>
              </a:ext>
            </a:extLst>
          </p:cNvPr>
          <p:cNvSpPr txBox="1"/>
          <p:nvPr/>
        </p:nvSpPr>
        <p:spPr>
          <a:xfrm>
            <a:off x="811422" y="5171898"/>
            <a:ext cx="30105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1600" dirty="0">
                <a:latin typeface="Times"/>
              </a:rPr>
              <a:t>Moore, D. </a:t>
            </a:r>
            <a:r>
              <a:rPr lang="it-IT" sz="1600" dirty="0" err="1">
                <a:latin typeface="Times"/>
              </a:rPr>
              <a:t>R</a:t>
            </a:r>
            <a:r>
              <a:rPr lang="it-IT" sz="1600" dirty="0">
                <a:latin typeface="Times"/>
              </a:rPr>
              <a:t>. (2018). Challenges in </a:t>
            </a:r>
            <a:r>
              <a:rPr lang="it-IT" sz="1600" dirty="0" err="1">
                <a:latin typeface="Times"/>
              </a:rPr>
              <a:t>diagnosing</a:t>
            </a:r>
            <a:r>
              <a:rPr lang="it-IT" sz="1600" dirty="0">
                <a:latin typeface="Times"/>
              </a:rPr>
              <a:t> </a:t>
            </a:r>
            <a:r>
              <a:rPr lang="it-IT" sz="1600" dirty="0" err="1">
                <a:latin typeface="Times"/>
              </a:rPr>
              <a:t>auditory</a:t>
            </a:r>
            <a:r>
              <a:rPr lang="it-IT" sz="1600" dirty="0">
                <a:latin typeface="Times"/>
              </a:rPr>
              <a:t> processing disorder. </a:t>
            </a:r>
            <a:r>
              <a:rPr lang="it-IT" sz="1600" dirty="0" err="1">
                <a:latin typeface="Times"/>
              </a:rPr>
              <a:t>Hear</a:t>
            </a:r>
            <a:r>
              <a:rPr lang="it-IT" sz="1600" dirty="0">
                <a:latin typeface="Times"/>
              </a:rPr>
              <a:t> </a:t>
            </a:r>
            <a:r>
              <a:rPr lang="it-IT" sz="1600" dirty="0" err="1">
                <a:latin typeface="Times"/>
              </a:rPr>
              <a:t>J</a:t>
            </a:r>
            <a:r>
              <a:rPr lang="it-IT" sz="1600" dirty="0">
                <a:latin typeface="Times"/>
              </a:rPr>
              <a:t>, 71, 32–34</a:t>
            </a:r>
          </a:p>
        </p:txBody>
      </p:sp>
      <p:cxnSp>
        <p:nvCxnSpPr>
          <p:cNvPr id="43" name="Connettore 1 18">
            <a:extLst>
              <a:ext uri="{FF2B5EF4-FFF2-40B4-BE49-F238E27FC236}">
                <a16:creationId xmlns:a16="http://schemas.microsoft.com/office/drawing/2014/main" id="{DF9D7557-45A4-C4AC-C171-7C2715010E0C}"/>
              </a:ext>
            </a:extLst>
          </p:cNvPr>
          <p:cNvCxnSpPr>
            <a:cxnSpLocks/>
          </p:cNvCxnSpPr>
          <p:nvPr/>
        </p:nvCxnSpPr>
        <p:spPr>
          <a:xfrm>
            <a:off x="4261816" y="3084658"/>
            <a:ext cx="1029840" cy="5681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19">
            <a:extLst>
              <a:ext uri="{FF2B5EF4-FFF2-40B4-BE49-F238E27FC236}">
                <a16:creationId xmlns:a16="http://schemas.microsoft.com/office/drawing/2014/main" id="{612D7D7E-6309-0638-2E6D-B351035B91A0}"/>
              </a:ext>
            </a:extLst>
          </p:cNvPr>
          <p:cNvCxnSpPr>
            <a:cxnSpLocks/>
          </p:cNvCxnSpPr>
          <p:nvPr/>
        </p:nvCxnSpPr>
        <p:spPr>
          <a:xfrm flipH="1">
            <a:off x="4261816" y="3084658"/>
            <a:ext cx="1029840" cy="6704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18">
            <a:extLst>
              <a:ext uri="{FF2B5EF4-FFF2-40B4-BE49-F238E27FC236}">
                <a16:creationId xmlns:a16="http://schemas.microsoft.com/office/drawing/2014/main" id="{C791A601-B042-CF54-13D6-83E9EFED1BFB}"/>
              </a:ext>
            </a:extLst>
          </p:cNvPr>
          <p:cNvCxnSpPr>
            <a:cxnSpLocks/>
          </p:cNvCxnSpPr>
          <p:nvPr/>
        </p:nvCxnSpPr>
        <p:spPr>
          <a:xfrm>
            <a:off x="6536047" y="4805359"/>
            <a:ext cx="1029840" cy="5681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19">
            <a:extLst>
              <a:ext uri="{FF2B5EF4-FFF2-40B4-BE49-F238E27FC236}">
                <a16:creationId xmlns:a16="http://schemas.microsoft.com/office/drawing/2014/main" id="{5CB30857-98FF-1A26-A799-4E65751236DF}"/>
              </a:ext>
            </a:extLst>
          </p:cNvPr>
          <p:cNvCxnSpPr>
            <a:cxnSpLocks/>
          </p:cNvCxnSpPr>
          <p:nvPr/>
        </p:nvCxnSpPr>
        <p:spPr>
          <a:xfrm flipH="1">
            <a:off x="6536047" y="4805359"/>
            <a:ext cx="1029840" cy="6704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Immagine 46">
            <a:extLst>
              <a:ext uri="{FF2B5EF4-FFF2-40B4-BE49-F238E27FC236}">
                <a16:creationId xmlns:a16="http://schemas.microsoft.com/office/drawing/2014/main" id="{78068B2E-8AB1-F5BC-8F03-3772444988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47" y="1226212"/>
            <a:ext cx="1547678" cy="147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795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0206C-9C11-7E96-C21E-38E56783F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>
            <a:extLst>
              <a:ext uri="{FF2B5EF4-FFF2-40B4-BE49-F238E27FC236}">
                <a16:creationId xmlns:a16="http://schemas.microsoft.com/office/drawing/2014/main" id="{1AA0856B-ACEE-AFA0-42DD-A3B904C6F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6280" y="1484784"/>
            <a:ext cx="2990111" cy="3254195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6E0FE82-DC78-4951-B1F4-0F75705097B5}"/>
              </a:ext>
            </a:extLst>
          </p:cNvPr>
          <p:cNvSpPr txBox="1"/>
          <p:nvPr/>
        </p:nvSpPr>
        <p:spPr>
          <a:xfrm>
            <a:off x="912441" y="260648"/>
            <a:ext cx="70224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assessment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diagnostic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protocol</a:t>
            </a:r>
            <a:r>
              <a:rPr lang="it-IT" b="1" dirty="0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it-IT" b="1" dirty="0" err="1">
                <a:solidFill>
                  <a:srgbClr val="FF8B00"/>
                </a:solidFill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cAPD</a:t>
            </a:r>
            <a:endParaRPr lang="it-IT" dirty="0"/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74AA57F4-FC2E-A00D-FC13-D96D9D9430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2139" y="16418"/>
            <a:ext cx="4738489" cy="1141586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64A9F130-43FA-BBF6-A475-48E2D4057AB1}"/>
              </a:ext>
            </a:extLst>
          </p:cNvPr>
          <p:cNvSpPr txBox="1"/>
          <p:nvPr/>
        </p:nvSpPr>
        <p:spPr>
          <a:xfrm>
            <a:off x="1055440" y="1188025"/>
            <a:ext cx="702240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PTA vs SPEECH in quiet (WRS- SDS)</a:t>
            </a:r>
          </a:p>
          <a:p>
            <a:pPr marL="457200" indent="-457200">
              <a:buAutoNum type="arabicPeriod"/>
            </a:pP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Low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values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at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SPEECH IN NOISE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tests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compared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to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normal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peers</a:t>
            </a:r>
            <a:endParaRPr lang="it-IT" sz="180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it-IT" sz="180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BINAURAL CUES: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Localization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test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Dichotic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digit test</a:t>
            </a:r>
          </a:p>
          <a:p>
            <a:pPr marL="457200" indent="-457200">
              <a:buAutoNum type="arabicPeriod"/>
            </a:pPr>
            <a:endParaRPr lang="it-IT" sz="180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LINGUISTIC, PHONENIC and TEMPORAL patterns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Discrimination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comprehension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and executive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functions</a:t>
            </a:r>
            <a:endParaRPr lang="it-IT" sz="180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Staggered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spondaic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word test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Frequency and duration  pattern, gap in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noise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(GIN) test</a:t>
            </a:r>
          </a:p>
          <a:p>
            <a:pPr marL="457200" indent="-457200">
              <a:buAutoNum type="arabicPeriod"/>
            </a:pP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Acoustic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evoked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potentials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 (ABR – SVR – </a:t>
            </a:r>
            <a:r>
              <a:rPr lang="it-IT" sz="1800" dirty="0" err="1">
                <a:latin typeface="Helvetica" pitchFamily="2" charset="0"/>
                <a:cs typeface="Times New Roman" panose="02020603050405020304" pitchFamily="18" charset="0"/>
              </a:rPr>
              <a:t>phoneme</a:t>
            </a:r>
            <a:r>
              <a:rPr lang="it-IT" sz="1800" dirty="0">
                <a:latin typeface="Helvetica" pitchFamily="2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1" name="Rectangle 1">
            <a:extLst>
              <a:ext uri="{FF2B5EF4-FFF2-40B4-BE49-F238E27FC236}">
                <a16:creationId xmlns:a16="http://schemas.microsoft.com/office/drawing/2014/main" id="{78900F58-BA1E-88A9-E5BD-D244E897C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1D35"/>
                </a:solidFill>
                <a:effectLst/>
                <a:latin typeface="Google Sans"/>
              </a:rPr>
              <a:t> Staggered Spondaic Word (SSW) test</a:t>
            </a: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">
            <a:extLst>
              <a:ext uri="{FF2B5EF4-FFF2-40B4-BE49-F238E27FC236}">
                <a16:creationId xmlns:a16="http://schemas.microsoft.com/office/drawing/2014/main" id="{F037CCF9-DE83-3302-5E36-610FDCA07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>
                <a:ln>
                  <a:noFill/>
                </a:ln>
                <a:solidFill>
                  <a:srgbClr val="001D35"/>
                </a:solidFill>
                <a:effectLst/>
                <a:latin typeface="Google Sans"/>
              </a:rPr>
              <a:t> Staggered Spondaic Word (SSW) test</a:t>
            </a: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75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3603AC5-FE40-E347-5F6E-9075EA14E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58" y="1200609"/>
            <a:ext cx="6431962" cy="4063460"/>
          </a:xfrm>
          <a:prstGeom prst="rect">
            <a:avLst/>
          </a:prstGeom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9516C9AB-99E8-A010-8F4D-260EBA3E8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858" y="188640"/>
            <a:ext cx="5040560" cy="561975"/>
          </a:xfrm>
          <a:prstGeom prst="rect">
            <a:avLst/>
          </a:prstGeom>
          <a:solidFill>
            <a:srgbClr val="EEF9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lnSpc>
                <a:spcPct val="105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lnSpc>
                <a:spcPct val="105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2pPr>
            <a:lvl3pPr>
              <a:lnSpc>
                <a:spcPct val="105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3pPr>
            <a:lvl4pPr>
              <a:lnSpc>
                <a:spcPct val="105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4pPr>
            <a:lvl5pPr>
              <a:lnSpc>
                <a:spcPct val="105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5pPr>
            <a:lvl6pPr marL="25146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6pPr>
            <a:lvl7pPr marL="29718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7pPr>
            <a:lvl8pPr marL="34290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8pPr>
            <a:lvl9pPr marL="38862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it-IT" altLang="it-IT" sz="2800" dirty="0"/>
              <a:t>SIAF 2023 – Cassandro C.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0ECF287-0BE9-C8CA-7AE2-5B46E3B1D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58" y="5517232"/>
            <a:ext cx="6069222" cy="1152128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46ED829A-9397-137D-0B2C-AC10CCF39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4152" y="3429000"/>
            <a:ext cx="4526229" cy="282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SRT/PTA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dissociation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(Matrix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at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least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3 dB or more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than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expected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) 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Repetition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of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nonwords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without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lip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reading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Spelling speed &lt; 4th percentile 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Fusion test &lt; 5th percentile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0D0FBBE-AA10-B241-E45B-4F9B9C4E2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4152" y="226957"/>
            <a:ext cx="4435692" cy="316835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2848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D64EA9D-42F7-A2F4-DBDE-B0D56E4C3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73" y="1142268"/>
            <a:ext cx="7772400" cy="164437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B42D799-FE62-CF44-6D80-41C0113C0160}"/>
              </a:ext>
            </a:extLst>
          </p:cNvPr>
          <p:cNvSpPr txBox="1"/>
          <p:nvPr/>
        </p:nvSpPr>
        <p:spPr>
          <a:xfrm>
            <a:off x="983432" y="188640"/>
            <a:ext cx="6097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24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SRT/PTA </a:t>
            </a:r>
            <a:r>
              <a:rPr kumimoji="0" lang="it-IT" altLang="it-IT" sz="24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dissociation</a:t>
            </a:r>
            <a:r>
              <a:rPr kumimoji="0" lang="it-IT" altLang="it-IT" sz="24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F8A1B89-23BF-38E9-B8DE-36CEA54B5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264" y="836712"/>
            <a:ext cx="3392246" cy="323418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B663EF0C-1AF0-6ABE-40D0-6E3A30E4473E}"/>
              </a:ext>
            </a:extLst>
          </p:cNvPr>
          <p:cNvSpPr txBox="1"/>
          <p:nvPr/>
        </p:nvSpPr>
        <p:spPr>
          <a:xfrm>
            <a:off x="861822" y="3143985"/>
            <a:ext cx="7488832" cy="3191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7662" indent="-342900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sz="20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Assessment</a:t>
            </a:r>
            <a:r>
              <a:rPr lang="it-IT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with the </a:t>
            </a:r>
            <a:r>
              <a:rPr lang="it-IT" sz="20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SiiMAx</a:t>
            </a:r>
            <a:r>
              <a:rPr lang="it-IT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</a:p>
          <a:p>
            <a:pPr marL="347662" indent="-342900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altLang="it-IT" sz="20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Temporal</a:t>
            </a:r>
            <a:r>
              <a:rPr lang="it-IT" altLang="it-IT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it-IT" altLang="it-IT" sz="20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discrimination</a:t>
            </a:r>
            <a:r>
              <a:rPr lang="it-IT" altLang="it-IT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(Gap in </a:t>
            </a:r>
            <a:r>
              <a:rPr lang="it-IT" altLang="it-IT" sz="20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noise</a:t>
            </a:r>
            <a:r>
              <a:rPr lang="it-IT" altLang="it-IT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test)</a:t>
            </a:r>
          </a:p>
          <a:p>
            <a:pPr marL="347662" indent="-342900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altLang="it-IT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Frequency </a:t>
            </a:r>
            <a:r>
              <a:rPr lang="it-IT" altLang="it-IT" sz="20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tests</a:t>
            </a:r>
            <a:r>
              <a:rPr lang="it-IT" altLang="it-IT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(A§§E – test with music – speech </a:t>
            </a:r>
            <a:r>
              <a:rPr lang="it-IT" altLang="it-IT" sz="20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therapist</a:t>
            </a:r>
            <a:r>
              <a:rPr lang="it-IT" altLang="it-IT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it-IT" altLang="it-IT" sz="20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tests</a:t>
            </a:r>
            <a:r>
              <a:rPr lang="it-IT" altLang="it-IT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</a:t>
            </a:r>
          </a:p>
          <a:p>
            <a:pPr marL="347662" indent="-342900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altLang="it-IT" sz="2000" b="1" dirty="0" err="1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Localization</a:t>
            </a:r>
            <a:r>
              <a:rPr lang="it-IT" altLang="it-IT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test with words and sounds (360°)</a:t>
            </a:r>
          </a:p>
          <a:p>
            <a:pPr marL="339725" indent="-334963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StarSymbol" charset="0"/>
              <a:buChar char="-"/>
              <a:defRPr/>
            </a:pPr>
            <a:r>
              <a:rPr lang="it-IT" altLang="it-IT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Dichotic</a:t>
            </a:r>
            <a:r>
              <a:rPr lang="it-IT" altLang="it-IT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digit test (DDT)</a:t>
            </a:r>
          </a:p>
          <a:p>
            <a:pPr marL="339725" indent="-334963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StarSymbol" charset="0"/>
              <a:buChar char="-"/>
              <a:defRPr/>
            </a:pPr>
            <a:r>
              <a:rPr lang="it-IT" altLang="it-IT" sz="2000" b="1" dirty="0" err="1">
                <a:solidFill>
                  <a:srgbClr val="00B05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Acceptable</a:t>
            </a:r>
            <a:r>
              <a:rPr lang="it-IT" altLang="it-IT" sz="2000" b="1" dirty="0">
                <a:solidFill>
                  <a:srgbClr val="00B05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it-IT" altLang="it-IT" sz="2000" b="1" dirty="0" err="1">
                <a:solidFill>
                  <a:srgbClr val="00B05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noise</a:t>
            </a:r>
            <a:r>
              <a:rPr lang="it-IT" altLang="it-IT" sz="2000" b="1" dirty="0">
                <a:solidFill>
                  <a:srgbClr val="00B05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it-IT" altLang="it-IT" sz="2000" b="1" dirty="0" err="1">
                <a:solidFill>
                  <a:srgbClr val="00B05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level</a:t>
            </a:r>
            <a:endParaRPr lang="it-IT" altLang="it-IT" sz="2000" b="1" dirty="0">
              <a:solidFill>
                <a:srgbClr val="00B05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050198DB-A6E9-1707-6A12-6C2EDE5BD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6280" y="4192812"/>
            <a:ext cx="3248230" cy="2436576"/>
          </a:xfrm>
          <a:prstGeom prst="rect">
            <a:avLst/>
          </a:prstGeom>
        </p:spPr>
      </p:pic>
      <p:pic>
        <p:nvPicPr>
          <p:cNvPr id="15" name="Immagine 12">
            <a:extLst>
              <a:ext uri="{FF2B5EF4-FFF2-40B4-BE49-F238E27FC236}">
                <a16:creationId xmlns:a16="http://schemas.microsoft.com/office/drawing/2014/main" id="{B16DE2DA-D13F-7894-356D-A0A05F206B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6021288"/>
            <a:ext cx="20955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A984C08-3AF1-AD23-3CC0-8E3740AFC64B}"/>
              </a:ext>
            </a:extLst>
          </p:cNvPr>
          <p:cNvSpPr txBox="1"/>
          <p:nvPr/>
        </p:nvSpPr>
        <p:spPr>
          <a:xfrm>
            <a:off x="4273394" y="6396335"/>
            <a:ext cx="1966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&lt;7 or &gt;11</a:t>
            </a:r>
          </a:p>
        </p:txBody>
      </p:sp>
    </p:spTree>
    <p:extLst>
      <p:ext uri="{BB962C8B-B14F-4D97-AF65-F5344CB8AC3E}">
        <p14:creationId xmlns:p14="http://schemas.microsoft.com/office/powerpoint/2010/main" val="63654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0AFE40E-A169-045B-C777-690E545E38AD}"/>
              </a:ext>
            </a:extLst>
          </p:cNvPr>
          <p:cNvSpPr txBox="1"/>
          <p:nvPr/>
        </p:nvSpPr>
        <p:spPr>
          <a:xfrm>
            <a:off x="1021005" y="2134325"/>
            <a:ext cx="792956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BVN 5–11 for:</a:t>
            </a:r>
          </a:p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auditory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discrimination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nonword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repetition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phonemic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phonemic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fusion, word writing,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nonword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writing, and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dictation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noise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S.I.F.T.E.R. and SANDERS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questionnaires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quantify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reported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disability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school, family, and home settings.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B813ACA-71A0-07AC-8A4F-03E0B8D75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169" y="1044714"/>
            <a:ext cx="7772400" cy="107168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51207D9A-89E4-67A1-92A7-3848827985F0}"/>
              </a:ext>
            </a:extLst>
          </p:cNvPr>
          <p:cNvSpPr txBox="1"/>
          <p:nvPr/>
        </p:nvSpPr>
        <p:spPr>
          <a:xfrm>
            <a:off x="9624392" y="197148"/>
            <a:ext cx="141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7030A0"/>
                </a:solidFill>
              </a:rPr>
              <a:t>SIAF 2017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D5643CE7-62DE-5AF0-8EDA-7E4D05E5D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440" y="260648"/>
            <a:ext cx="5126831" cy="496888"/>
          </a:xfrm>
          <a:prstGeom prst="rect">
            <a:avLst/>
          </a:prstGeom>
          <a:solidFill>
            <a:srgbClr val="EEF9F4"/>
          </a:solidFill>
          <a:ln w="9360">
            <a:solidFill>
              <a:srgbClr val="000000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800" tIns="46800" rIns="46800" bIns="46800" anchor="ctr"/>
          <a:lstStyle>
            <a:lvl1pPr>
              <a:lnSpc>
                <a:spcPct val="105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lnSpc>
                <a:spcPct val="105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2pPr>
            <a:lvl3pPr>
              <a:lnSpc>
                <a:spcPct val="105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3pPr>
            <a:lvl4pPr>
              <a:lnSpc>
                <a:spcPct val="105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4pPr>
            <a:lvl5pPr>
              <a:lnSpc>
                <a:spcPct val="105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5pPr>
            <a:lvl6pPr marL="25146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6pPr>
            <a:lvl7pPr marL="29718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7pPr>
            <a:lvl8pPr marL="34290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8pPr>
            <a:lvl9pPr marL="38862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it-IT" altLang="it-IT" sz="2400" b="0" dirty="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Speech </a:t>
            </a:r>
            <a:r>
              <a:rPr lang="it-IT" altLang="it-IT" sz="2400" b="0" dirty="0" err="1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therapist</a:t>
            </a:r>
            <a:r>
              <a:rPr lang="it-IT" altLang="it-IT" sz="2400" b="0" dirty="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2400" b="0" dirty="0" err="1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tests</a:t>
            </a:r>
            <a:endParaRPr lang="it-IT" altLang="it-IT" sz="2400" b="0" dirty="0">
              <a:solidFill>
                <a:schemeClr val="tx1"/>
              </a:solidFill>
              <a:latin typeface="Helvetica Neue" panose="02000503000000020004" pitchFamily="2" charset="0"/>
              <a:ea typeface="Microsoft YaHei" panose="020B0503020204020204" pitchFamily="34" charset="-122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8D68B95-D589-F565-0C98-1DB0DBB0F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08"/>
          <a:stretch>
            <a:fillRect/>
          </a:stretch>
        </p:blipFill>
        <p:spPr bwMode="auto">
          <a:xfrm>
            <a:off x="4151784" y="4835386"/>
            <a:ext cx="7662863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8170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D468555-4032-E455-5369-4A3D1D2D0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4592" y="4596824"/>
            <a:ext cx="1955215" cy="496888"/>
          </a:xfrm>
          <a:prstGeom prst="rect">
            <a:avLst/>
          </a:prstGeom>
          <a:solidFill>
            <a:srgbClr val="EEF9F4"/>
          </a:solidFill>
          <a:ln w="9360">
            <a:solidFill>
              <a:srgbClr val="000000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800" tIns="46800" rIns="46800" bIns="46800" anchor="ctr"/>
          <a:lstStyle>
            <a:lvl1pPr>
              <a:lnSpc>
                <a:spcPct val="105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lnSpc>
                <a:spcPct val="105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2pPr>
            <a:lvl3pPr>
              <a:lnSpc>
                <a:spcPct val="105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3pPr>
            <a:lvl4pPr>
              <a:lnSpc>
                <a:spcPct val="105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4pPr>
            <a:lvl5pPr>
              <a:lnSpc>
                <a:spcPct val="105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5pPr>
            <a:lvl6pPr marL="25146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6pPr>
            <a:lvl7pPr marL="29718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7pPr>
            <a:lvl8pPr marL="34290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8pPr>
            <a:lvl9pPr marL="3886200" indent="-228600" defTabSz="449263" eaLnBrk="0" fontAlgn="base" hangingPunct="0">
              <a:lnSpc>
                <a:spcPct val="105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 b="1">
                <a:solidFill>
                  <a:srgbClr val="000000"/>
                </a:solidFill>
                <a:latin typeface="Franklin Gothic Medium" panose="020B0603020102020204" pitchFamily="34" charset="0"/>
                <a:ea typeface="Franklin Gothic Medium" panose="020B0603020102020204" pitchFamily="34" charset="0"/>
                <a:cs typeface="Franklin Gothic Medium" panose="020B06030201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it-IT" altLang="it-IT" sz="2400" dirty="0">
                <a:solidFill>
                  <a:srgbClr val="FF8B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Screening test</a:t>
            </a:r>
            <a:endParaRPr lang="it-IT" altLang="it-IT" sz="2400" b="0" dirty="0">
              <a:latin typeface="Helvetica Neue" panose="02000503000000020004" pitchFamily="2" charset="0"/>
              <a:ea typeface="Microsoft YaHei" panose="020B0503020204020204" pitchFamily="34" charset="-122"/>
            </a:endParaRPr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A3A8C4AB-1A21-3884-D64D-C9B915EE96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2" b="6192"/>
          <a:stretch>
            <a:fillRect/>
          </a:stretch>
        </p:blipFill>
        <p:spPr>
          <a:xfrm>
            <a:off x="1322193" y="4835386"/>
            <a:ext cx="2541662" cy="1706563"/>
          </a:xfrm>
        </p:spPr>
      </p:pic>
    </p:spTree>
    <p:extLst>
      <p:ext uri="{BB962C8B-B14F-4D97-AF65-F5344CB8AC3E}">
        <p14:creationId xmlns:p14="http://schemas.microsoft.com/office/powerpoint/2010/main" val="18507784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83&quot;&gt;&lt;property id=&quot;20148&quot; value=&quot;5&quot;/&gt;&lt;property id=&quot;20300&quot; value=&quot;Slide 2&quot;/&gt;&lt;property id=&quot;20307&quot; value=&quot;30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rebuchet MS"/>
        <a:ea typeface="ＭＳ Ｐゴシック"/>
        <a:cs typeface="ＭＳ Ｐゴシック"/>
      </a:majorFont>
      <a:minorFont>
        <a:latin typeface="Trebuchet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rebuchet MS"/>
        <a:ea typeface="ＭＳ Ｐゴシック"/>
        <a:cs typeface="ＭＳ Ｐゴシック"/>
      </a:majorFont>
      <a:minorFont>
        <a:latin typeface="Trebuchet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a di Office">
      <a:majorFont>
        <a:latin typeface="Trebuchet MS"/>
        <a:ea typeface="ＭＳ Ｐゴシック"/>
        <a:cs typeface="ＭＳ Ｐゴシック"/>
      </a:majorFont>
      <a:minorFont>
        <a:latin typeface="Trebuchet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odello presentazione Ambrosetti" id="{65747167-8828-484A-91AB-DAFDF38524BA}" vid="{C6261261-D971-9743-A2F4-A5E5EE604EAD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D881DB84D5F2145AD54B1A557E262AA" ma:contentTypeVersion="6" ma:contentTypeDescription="Creare un nuovo documento." ma:contentTypeScope="" ma:versionID="fb9b1cf85101decf3844ee516b050c44">
  <xsd:schema xmlns:xsd="http://www.w3.org/2001/XMLSchema" xmlns:xs="http://www.w3.org/2001/XMLSchema" xmlns:p="http://schemas.microsoft.com/office/2006/metadata/properties" xmlns:ns2="8926250d-fa71-43ab-9c3c-a7cff418f9da" xmlns:ns3="e406d970-4977-46ae-b9f8-198d4ac4f247" targetNamespace="http://schemas.microsoft.com/office/2006/metadata/properties" ma:root="true" ma:fieldsID="ada116064e54b2d82e688481c6a0227d" ns2:_="" ns3:_="">
    <xsd:import namespace="8926250d-fa71-43ab-9c3c-a7cff418f9da"/>
    <xsd:import namespace="e406d970-4977-46ae-b9f8-198d4ac4f2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26250d-fa71-43ab-9c3c-a7cff418f9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6d970-4977-46ae-b9f8-198d4ac4f24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B7440A-63C7-4DAD-AD9D-DA6E4440E9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26250d-fa71-43ab-9c3c-a7cff418f9da"/>
    <ds:schemaRef ds:uri="e406d970-4977-46ae-b9f8-198d4ac4f2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48BE8C-7B31-4923-810B-D272C76F87E1}">
  <ds:schemaRefs>
    <ds:schemaRef ds:uri="http://purl.org/dc/terms/"/>
    <ds:schemaRef ds:uri="http://purl.org/dc/elements/1.1/"/>
    <ds:schemaRef ds:uri="8926250d-fa71-43ab-9c3c-a7cff418f9da"/>
    <ds:schemaRef ds:uri="e406d970-4977-46ae-b9f8-198d4ac4f247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C2BAC3D-ABA1-48BA-AC26-E17CD900AF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2004:Modelli:Modelli personali:Facolt_2:Med2_B.pot</Template>
  <TotalTime>25380</TotalTime>
  <Words>1375</Words>
  <Application>Microsoft Macintosh PowerPoint</Application>
  <PresentationFormat>Widescreen</PresentationFormat>
  <Paragraphs>164</Paragraphs>
  <Slides>14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14</vt:i4>
      </vt:variant>
    </vt:vector>
  </HeadingPairs>
  <TitlesOfParts>
    <vt:vector size="31" baseType="lpstr">
      <vt:lpstr>Al Bayan Plain</vt:lpstr>
      <vt:lpstr>Arial</vt:lpstr>
      <vt:lpstr>Calibri</vt:lpstr>
      <vt:lpstr>Cambria</vt:lpstr>
      <vt:lpstr>Google Sans</vt:lpstr>
      <vt:lpstr>Helvetica</vt:lpstr>
      <vt:lpstr>Helvetica Neue</vt:lpstr>
      <vt:lpstr>inherit</vt:lpstr>
      <vt:lpstr>StarSymbol</vt:lpstr>
      <vt:lpstr>Times</vt:lpstr>
      <vt:lpstr>Times New Roman</vt:lpstr>
      <vt:lpstr>Trebuchet MS</vt:lpstr>
      <vt:lpstr>var( --e-global-typography-primary-font-family )</vt:lpstr>
      <vt:lpstr>Verdana</vt:lpstr>
      <vt:lpstr>4_Office Theme</vt:lpstr>
      <vt:lpstr>5_Office Theme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APD Research 2011-2025</vt:lpstr>
      <vt:lpstr>Presentazione standard di PowerPoint</vt:lpstr>
    </vt:vector>
  </TitlesOfParts>
  <Company>2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2</dc:creator>
  <cp:lastModifiedBy>Federica Di Berardino</cp:lastModifiedBy>
  <cp:revision>297</cp:revision>
  <dcterms:created xsi:type="dcterms:W3CDTF">2009-06-12T07:38:40Z</dcterms:created>
  <dcterms:modified xsi:type="dcterms:W3CDTF">2025-10-23T22:24:28Z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0x0101007D881DB84D5F2145AD54B1A557E262AA</vt:lpwstr>
  </property>
</Properties>
</file>