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7" r:id="rId2"/>
  </p:sldIdLst>
  <p:sldSz cx="32399288" cy="43200638"/>
  <p:notesSz cx="6797675" cy="9926638"/>
  <p:defaultTextStyle>
    <a:defPPr>
      <a:defRPr lang="en-US"/>
    </a:defPPr>
    <a:lvl1pPr marL="0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1pPr>
    <a:lvl2pPr marL="2158376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2pPr>
    <a:lvl3pPr marL="4316767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3pPr>
    <a:lvl4pPr marL="6475144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4pPr>
    <a:lvl5pPr marL="8633526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5pPr>
    <a:lvl6pPr marL="10791911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6pPr>
    <a:lvl7pPr marL="12950288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7pPr>
    <a:lvl8pPr marL="15108670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8pPr>
    <a:lvl9pPr marL="17267050" algn="l" defTabSz="2158376" rtl="0" eaLnBrk="1" latinLnBrk="0" hangingPunct="1">
      <a:defRPr sz="84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23" userDrawn="1">
          <p15:clr>
            <a:srgbClr val="A4A3A4"/>
          </p15:clr>
        </p15:guide>
        <p15:guide id="2" pos="10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6C9"/>
    <a:srgbClr val="9C349E"/>
    <a:srgbClr val="A6F8AA"/>
    <a:srgbClr val="F4F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061" autoAdjust="0"/>
  </p:normalViewPr>
  <p:slideViewPr>
    <p:cSldViewPr snapToGrid="0" snapToObjects="1">
      <p:cViewPr>
        <p:scale>
          <a:sx n="40" d="100"/>
          <a:sy n="40" d="100"/>
        </p:scale>
        <p:origin x="30" y="30"/>
      </p:cViewPr>
      <p:guideLst>
        <p:guide orient="horz" pos="14123"/>
        <p:guide pos="10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429947" y="13420233"/>
            <a:ext cx="27539395" cy="9260137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859894" y="24480361"/>
            <a:ext cx="22679501" cy="110401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0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09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314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419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524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629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734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83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90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3489484" y="1730063"/>
            <a:ext cx="7289840" cy="3686054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619965" y="1730063"/>
            <a:ext cx="21329531" cy="3686054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7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9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59321" y="27760446"/>
            <a:ext cx="27539395" cy="8580126"/>
          </a:xfrm>
        </p:spPr>
        <p:txBody>
          <a:bodyPr anchor="t"/>
          <a:lstStyle>
            <a:lvl1pPr algn="l">
              <a:defRPr sz="18467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9321" y="18310277"/>
            <a:ext cx="27539395" cy="9450136"/>
          </a:xfrm>
        </p:spPr>
        <p:txBody>
          <a:bodyPr anchor="b"/>
          <a:lstStyle>
            <a:lvl1pPr marL="0" indent="0">
              <a:buNone/>
              <a:defRPr sz="9183">
                <a:solidFill>
                  <a:schemeClr val="tx1">
                    <a:tint val="75000"/>
                  </a:schemeClr>
                </a:solidFill>
              </a:defRPr>
            </a:lvl1pPr>
            <a:lvl2pPr marL="2104868" indent="0">
              <a:buNone/>
              <a:defRPr sz="8275">
                <a:solidFill>
                  <a:schemeClr val="tx1">
                    <a:tint val="75000"/>
                  </a:schemeClr>
                </a:solidFill>
              </a:defRPr>
            </a:lvl2pPr>
            <a:lvl3pPr marL="4209758" indent="0">
              <a:buNone/>
              <a:defRPr sz="7366">
                <a:solidFill>
                  <a:schemeClr val="tx1">
                    <a:tint val="75000"/>
                  </a:schemeClr>
                </a:solidFill>
              </a:defRPr>
            </a:lvl3pPr>
            <a:lvl4pPr marL="6314626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4pPr>
            <a:lvl5pPr marL="8419507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5pPr>
            <a:lvl6pPr marL="10524383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6pPr>
            <a:lvl7pPr marL="12629251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7pPr>
            <a:lvl8pPr marL="14734132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8pPr>
            <a:lvl9pPr marL="16839004" indent="0">
              <a:buNone/>
              <a:defRPr sz="64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619965" y="10080184"/>
            <a:ext cx="14309685" cy="28510424"/>
          </a:xfrm>
        </p:spPr>
        <p:txBody>
          <a:bodyPr/>
          <a:lstStyle>
            <a:lvl1pPr>
              <a:defRPr sz="12916"/>
            </a:lvl1pPr>
            <a:lvl2pPr>
              <a:defRPr sz="11100"/>
            </a:lvl2pPr>
            <a:lvl3pPr>
              <a:defRPr sz="9183"/>
            </a:lvl3pPr>
            <a:lvl4pPr>
              <a:defRPr sz="8275"/>
            </a:lvl4pPr>
            <a:lvl5pPr>
              <a:defRPr sz="8275"/>
            </a:lvl5pPr>
            <a:lvl6pPr>
              <a:defRPr sz="8275"/>
            </a:lvl6pPr>
            <a:lvl7pPr>
              <a:defRPr sz="8275"/>
            </a:lvl7pPr>
            <a:lvl8pPr>
              <a:defRPr sz="8275"/>
            </a:lvl8pPr>
            <a:lvl9pPr>
              <a:defRPr sz="8275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6469638" y="10080184"/>
            <a:ext cx="14309685" cy="28510424"/>
          </a:xfrm>
        </p:spPr>
        <p:txBody>
          <a:bodyPr/>
          <a:lstStyle>
            <a:lvl1pPr>
              <a:defRPr sz="12916"/>
            </a:lvl1pPr>
            <a:lvl2pPr>
              <a:defRPr sz="11100"/>
            </a:lvl2pPr>
            <a:lvl3pPr>
              <a:defRPr sz="9183"/>
            </a:lvl3pPr>
            <a:lvl4pPr>
              <a:defRPr sz="8275"/>
            </a:lvl4pPr>
            <a:lvl5pPr>
              <a:defRPr sz="8275"/>
            </a:lvl5pPr>
            <a:lvl6pPr>
              <a:defRPr sz="8275"/>
            </a:lvl6pPr>
            <a:lvl7pPr>
              <a:defRPr sz="8275"/>
            </a:lvl7pPr>
            <a:lvl8pPr>
              <a:defRPr sz="8275"/>
            </a:lvl8pPr>
            <a:lvl9pPr>
              <a:defRPr sz="8275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8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19965" y="9670146"/>
            <a:ext cx="14315312" cy="4030057"/>
          </a:xfrm>
        </p:spPr>
        <p:txBody>
          <a:bodyPr anchor="b"/>
          <a:lstStyle>
            <a:lvl1pPr marL="0" indent="0">
              <a:buNone/>
              <a:defRPr sz="11100" b="1"/>
            </a:lvl1pPr>
            <a:lvl2pPr marL="2104868" indent="0">
              <a:buNone/>
              <a:defRPr sz="9183" b="1"/>
            </a:lvl2pPr>
            <a:lvl3pPr marL="4209758" indent="0">
              <a:buNone/>
              <a:defRPr sz="8275" b="1"/>
            </a:lvl3pPr>
            <a:lvl4pPr marL="6314626" indent="0">
              <a:buNone/>
              <a:defRPr sz="7366" b="1"/>
            </a:lvl4pPr>
            <a:lvl5pPr marL="8419507" indent="0">
              <a:buNone/>
              <a:defRPr sz="7366" b="1"/>
            </a:lvl5pPr>
            <a:lvl6pPr marL="10524383" indent="0">
              <a:buNone/>
              <a:defRPr sz="7366" b="1"/>
            </a:lvl6pPr>
            <a:lvl7pPr marL="12629251" indent="0">
              <a:buNone/>
              <a:defRPr sz="7366" b="1"/>
            </a:lvl7pPr>
            <a:lvl8pPr marL="14734132" indent="0">
              <a:buNone/>
              <a:defRPr sz="7366" b="1"/>
            </a:lvl8pPr>
            <a:lvl9pPr marL="16839004" indent="0">
              <a:buNone/>
              <a:defRPr sz="7366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619965" y="13700203"/>
            <a:ext cx="14315312" cy="24890371"/>
          </a:xfrm>
        </p:spPr>
        <p:txBody>
          <a:bodyPr/>
          <a:lstStyle>
            <a:lvl1pPr>
              <a:defRPr sz="11100"/>
            </a:lvl1pPr>
            <a:lvl2pPr>
              <a:defRPr sz="9183"/>
            </a:lvl2pPr>
            <a:lvl3pPr>
              <a:defRPr sz="8275"/>
            </a:lvl3pPr>
            <a:lvl4pPr>
              <a:defRPr sz="7366"/>
            </a:lvl4pPr>
            <a:lvl5pPr>
              <a:defRPr sz="7366"/>
            </a:lvl5pPr>
            <a:lvl6pPr>
              <a:defRPr sz="7366"/>
            </a:lvl6pPr>
            <a:lvl7pPr>
              <a:defRPr sz="7366"/>
            </a:lvl7pPr>
            <a:lvl8pPr>
              <a:defRPr sz="7366"/>
            </a:lvl8pPr>
            <a:lvl9pPr>
              <a:defRPr sz="7366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6458408" y="9670146"/>
            <a:ext cx="14320936" cy="4030057"/>
          </a:xfrm>
        </p:spPr>
        <p:txBody>
          <a:bodyPr anchor="b"/>
          <a:lstStyle>
            <a:lvl1pPr marL="0" indent="0">
              <a:buNone/>
              <a:defRPr sz="11100" b="1"/>
            </a:lvl1pPr>
            <a:lvl2pPr marL="2104868" indent="0">
              <a:buNone/>
              <a:defRPr sz="9183" b="1"/>
            </a:lvl2pPr>
            <a:lvl3pPr marL="4209758" indent="0">
              <a:buNone/>
              <a:defRPr sz="8275" b="1"/>
            </a:lvl3pPr>
            <a:lvl4pPr marL="6314626" indent="0">
              <a:buNone/>
              <a:defRPr sz="7366" b="1"/>
            </a:lvl4pPr>
            <a:lvl5pPr marL="8419507" indent="0">
              <a:buNone/>
              <a:defRPr sz="7366" b="1"/>
            </a:lvl5pPr>
            <a:lvl6pPr marL="10524383" indent="0">
              <a:buNone/>
              <a:defRPr sz="7366" b="1"/>
            </a:lvl6pPr>
            <a:lvl7pPr marL="12629251" indent="0">
              <a:buNone/>
              <a:defRPr sz="7366" b="1"/>
            </a:lvl7pPr>
            <a:lvl8pPr marL="14734132" indent="0">
              <a:buNone/>
              <a:defRPr sz="7366" b="1"/>
            </a:lvl8pPr>
            <a:lvl9pPr marL="16839004" indent="0">
              <a:buNone/>
              <a:defRPr sz="7366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6458408" y="13700203"/>
            <a:ext cx="14320936" cy="24890371"/>
          </a:xfrm>
        </p:spPr>
        <p:txBody>
          <a:bodyPr/>
          <a:lstStyle>
            <a:lvl1pPr>
              <a:defRPr sz="11100"/>
            </a:lvl1pPr>
            <a:lvl2pPr>
              <a:defRPr sz="9183"/>
            </a:lvl2pPr>
            <a:lvl3pPr>
              <a:defRPr sz="8275"/>
            </a:lvl3pPr>
            <a:lvl4pPr>
              <a:defRPr sz="7366"/>
            </a:lvl4pPr>
            <a:lvl5pPr>
              <a:defRPr sz="7366"/>
            </a:lvl5pPr>
            <a:lvl6pPr>
              <a:defRPr sz="7366"/>
            </a:lvl6pPr>
            <a:lvl7pPr>
              <a:defRPr sz="7366"/>
            </a:lvl7pPr>
            <a:lvl8pPr>
              <a:defRPr sz="7366"/>
            </a:lvl8pPr>
            <a:lvl9pPr>
              <a:defRPr sz="7366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3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7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63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19973" y="1720026"/>
            <a:ext cx="10659142" cy="7320108"/>
          </a:xfrm>
        </p:spPr>
        <p:txBody>
          <a:bodyPr anchor="b"/>
          <a:lstStyle>
            <a:lvl1pPr algn="l">
              <a:defRPr sz="9183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667222" y="1720034"/>
            <a:ext cx="18112102" cy="36870548"/>
          </a:xfrm>
        </p:spPr>
        <p:txBody>
          <a:bodyPr/>
          <a:lstStyle>
            <a:lvl1pPr>
              <a:defRPr sz="14733"/>
            </a:lvl1pPr>
            <a:lvl2pPr>
              <a:defRPr sz="12916"/>
            </a:lvl2pPr>
            <a:lvl3pPr>
              <a:defRPr sz="11100"/>
            </a:lvl3pPr>
            <a:lvl4pPr>
              <a:defRPr sz="9183"/>
            </a:lvl4pPr>
            <a:lvl5pPr>
              <a:defRPr sz="9183"/>
            </a:lvl5pPr>
            <a:lvl6pPr>
              <a:defRPr sz="9183"/>
            </a:lvl6pPr>
            <a:lvl7pPr>
              <a:defRPr sz="9183"/>
            </a:lvl7pPr>
            <a:lvl8pPr>
              <a:defRPr sz="9183"/>
            </a:lvl8pPr>
            <a:lvl9pPr>
              <a:defRPr sz="918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19973" y="9040169"/>
            <a:ext cx="10659142" cy="29550439"/>
          </a:xfrm>
        </p:spPr>
        <p:txBody>
          <a:bodyPr/>
          <a:lstStyle>
            <a:lvl1pPr marL="0" indent="0">
              <a:buNone/>
              <a:defRPr sz="6458"/>
            </a:lvl1pPr>
            <a:lvl2pPr marL="2104868" indent="0">
              <a:buNone/>
              <a:defRPr sz="5550"/>
            </a:lvl2pPr>
            <a:lvl3pPr marL="4209758" indent="0">
              <a:buNone/>
              <a:defRPr sz="4642"/>
            </a:lvl3pPr>
            <a:lvl4pPr marL="6314626" indent="0">
              <a:buNone/>
              <a:defRPr sz="4137"/>
            </a:lvl4pPr>
            <a:lvl5pPr marL="8419507" indent="0">
              <a:buNone/>
              <a:defRPr sz="4137"/>
            </a:lvl5pPr>
            <a:lvl6pPr marL="10524383" indent="0">
              <a:buNone/>
              <a:defRPr sz="4137"/>
            </a:lvl6pPr>
            <a:lvl7pPr marL="12629251" indent="0">
              <a:buNone/>
              <a:defRPr sz="4137"/>
            </a:lvl7pPr>
            <a:lvl8pPr marL="14734132" indent="0">
              <a:buNone/>
              <a:defRPr sz="4137"/>
            </a:lvl8pPr>
            <a:lvl9pPr marL="16839004" indent="0">
              <a:buNone/>
              <a:defRPr sz="4137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9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50488" y="30240447"/>
            <a:ext cx="19439573" cy="3570055"/>
          </a:xfrm>
        </p:spPr>
        <p:txBody>
          <a:bodyPr anchor="b"/>
          <a:lstStyle>
            <a:lvl1pPr algn="l">
              <a:defRPr sz="9183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350488" y="3860057"/>
            <a:ext cx="19439573" cy="25920383"/>
          </a:xfrm>
        </p:spPr>
        <p:txBody>
          <a:bodyPr/>
          <a:lstStyle>
            <a:lvl1pPr marL="0" indent="0">
              <a:buNone/>
              <a:defRPr sz="14733"/>
            </a:lvl1pPr>
            <a:lvl2pPr marL="2104868" indent="0">
              <a:buNone/>
              <a:defRPr sz="12916"/>
            </a:lvl2pPr>
            <a:lvl3pPr marL="4209758" indent="0">
              <a:buNone/>
              <a:defRPr sz="11100"/>
            </a:lvl3pPr>
            <a:lvl4pPr marL="6314626" indent="0">
              <a:buNone/>
              <a:defRPr sz="9183"/>
            </a:lvl4pPr>
            <a:lvl5pPr marL="8419507" indent="0">
              <a:buNone/>
              <a:defRPr sz="9183"/>
            </a:lvl5pPr>
            <a:lvl6pPr marL="10524383" indent="0">
              <a:buNone/>
              <a:defRPr sz="9183"/>
            </a:lvl6pPr>
            <a:lvl7pPr marL="12629251" indent="0">
              <a:buNone/>
              <a:defRPr sz="9183"/>
            </a:lvl7pPr>
            <a:lvl8pPr marL="14734132" indent="0">
              <a:buNone/>
              <a:defRPr sz="9183"/>
            </a:lvl8pPr>
            <a:lvl9pPr marL="16839004" indent="0">
              <a:buNone/>
              <a:defRPr sz="9183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50488" y="33810502"/>
            <a:ext cx="19439573" cy="5070072"/>
          </a:xfrm>
        </p:spPr>
        <p:txBody>
          <a:bodyPr/>
          <a:lstStyle>
            <a:lvl1pPr marL="0" indent="0">
              <a:buNone/>
              <a:defRPr sz="6458"/>
            </a:lvl1pPr>
            <a:lvl2pPr marL="2104868" indent="0">
              <a:buNone/>
              <a:defRPr sz="5550"/>
            </a:lvl2pPr>
            <a:lvl3pPr marL="4209758" indent="0">
              <a:buNone/>
              <a:defRPr sz="4642"/>
            </a:lvl3pPr>
            <a:lvl4pPr marL="6314626" indent="0">
              <a:buNone/>
              <a:defRPr sz="4137"/>
            </a:lvl4pPr>
            <a:lvl5pPr marL="8419507" indent="0">
              <a:buNone/>
              <a:defRPr sz="4137"/>
            </a:lvl5pPr>
            <a:lvl6pPr marL="10524383" indent="0">
              <a:buNone/>
              <a:defRPr sz="4137"/>
            </a:lvl6pPr>
            <a:lvl7pPr marL="12629251" indent="0">
              <a:buNone/>
              <a:defRPr sz="4137"/>
            </a:lvl7pPr>
            <a:lvl8pPr marL="14734132" indent="0">
              <a:buNone/>
              <a:defRPr sz="4137"/>
            </a:lvl8pPr>
            <a:lvl9pPr marL="16839004" indent="0">
              <a:buNone/>
              <a:defRPr sz="4137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6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619965" y="1730029"/>
            <a:ext cx="29159360" cy="7200106"/>
          </a:xfrm>
          <a:prstGeom prst="rect">
            <a:avLst/>
          </a:prstGeom>
        </p:spPr>
        <p:txBody>
          <a:bodyPr vert="horz" lIns="417177" tIns="208589" rIns="417177" bIns="208589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19965" y="10080184"/>
            <a:ext cx="29159360" cy="28510424"/>
          </a:xfrm>
          <a:prstGeom prst="rect">
            <a:avLst/>
          </a:prstGeom>
        </p:spPr>
        <p:txBody>
          <a:bodyPr vert="horz" lIns="417177" tIns="208589" rIns="417177" bIns="208589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619965" y="40040627"/>
            <a:ext cx="7559833" cy="2300034"/>
          </a:xfrm>
          <a:prstGeom prst="rect">
            <a:avLst/>
          </a:prstGeom>
        </p:spPr>
        <p:txBody>
          <a:bodyPr vert="horz" lIns="417177" tIns="208589" rIns="417177" bIns="208589" rtlCol="0" anchor="ctr"/>
          <a:lstStyle>
            <a:lvl1pPr algn="l">
              <a:defRPr sz="5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51FF-E1AC-5C43-99E3-14CC9C6F0C85}" type="datetimeFigureOut">
              <a:rPr lang="en-US" smtClean="0"/>
              <a:pPr/>
              <a:t>9/19/2022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1069757" y="40040627"/>
            <a:ext cx="10259775" cy="2300034"/>
          </a:xfrm>
          <a:prstGeom prst="rect">
            <a:avLst/>
          </a:prstGeom>
        </p:spPr>
        <p:txBody>
          <a:bodyPr vert="horz" lIns="417177" tIns="208589" rIns="417177" bIns="208589" rtlCol="0" anchor="ctr"/>
          <a:lstStyle>
            <a:lvl1pPr algn="ctr">
              <a:defRPr sz="5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3219490" y="40040627"/>
            <a:ext cx="7559833" cy="2300034"/>
          </a:xfrm>
          <a:prstGeom prst="rect">
            <a:avLst/>
          </a:prstGeom>
        </p:spPr>
        <p:txBody>
          <a:bodyPr vert="horz" lIns="417177" tIns="208589" rIns="417177" bIns="208589" rtlCol="0" anchor="ctr"/>
          <a:lstStyle>
            <a:lvl1pPr algn="r">
              <a:defRPr sz="5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1824E-95B7-6143-BC3C-392C92942BB8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1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209758" rtl="0" eaLnBrk="1" latinLnBrk="0" hangingPunct="1">
        <a:spcBef>
          <a:spcPct val="0"/>
        </a:spcBef>
        <a:buNone/>
        <a:defRPr sz="202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78650" indent="-1578650" algn="l" defTabSz="4209758" rtl="0" eaLnBrk="1" latinLnBrk="0" hangingPunct="1">
        <a:spcBef>
          <a:spcPct val="20000"/>
        </a:spcBef>
        <a:buFont typeface="Arial" pitchFamily="34" charset="0"/>
        <a:buChar char="•"/>
        <a:defRPr sz="14733" kern="1200">
          <a:solidFill>
            <a:schemeClr val="tx1"/>
          </a:solidFill>
          <a:latin typeface="+mn-lt"/>
          <a:ea typeface="+mn-ea"/>
          <a:cs typeface="+mn-cs"/>
        </a:defRPr>
      </a:lvl1pPr>
      <a:lvl2pPr marL="3420421" indent="-1315554" algn="l" defTabSz="4209758" rtl="0" eaLnBrk="1" latinLnBrk="0" hangingPunct="1">
        <a:spcBef>
          <a:spcPct val="20000"/>
        </a:spcBef>
        <a:buFont typeface="Arial" pitchFamily="34" charset="0"/>
        <a:buChar char="–"/>
        <a:defRPr sz="12916" kern="1200">
          <a:solidFill>
            <a:schemeClr val="tx1"/>
          </a:solidFill>
          <a:latin typeface="+mn-lt"/>
          <a:ea typeface="+mn-ea"/>
          <a:cs typeface="+mn-cs"/>
        </a:defRPr>
      </a:lvl2pPr>
      <a:lvl3pPr marL="5262192" indent="-1052434" algn="l" defTabSz="4209758" rtl="0" eaLnBrk="1" latinLnBrk="0" hangingPunct="1">
        <a:spcBef>
          <a:spcPct val="20000"/>
        </a:spcBef>
        <a:buFont typeface="Arial" pitchFamily="34" charset="0"/>
        <a:buChar char="•"/>
        <a:defRPr sz="1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67064" indent="-1052434" algn="l" defTabSz="4209758" rtl="0" eaLnBrk="1" latinLnBrk="0" hangingPunct="1">
        <a:spcBef>
          <a:spcPct val="20000"/>
        </a:spcBef>
        <a:buFont typeface="Arial" pitchFamily="34" charset="0"/>
        <a:buChar char="–"/>
        <a:defRPr sz="9183" kern="1200">
          <a:solidFill>
            <a:schemeClr val="tx1"/>
          </a:solidFill>
          <a:latin typeface="+mn-lt"/>
          <a:ea typeface="+mn-ea"/>
          <a:cs typeface="+mn-cs"/>
        </a:defRPr>
      </a:lvl4pPr>
      <a:lvl5pPr marL="9471940" indent="-1052434" algn="l" defTabSz="4209758" rtl="0" eaLnBrk="1" latinLnBrk="0" hangingPunct="1">
        <a:spcBef>
          <a:spcPct val="20000"/>
        </a:spcBef>
        <a:buFont typeface="Arial" pitchFamily="34" charset="0"/>
        <a:buChar char="»"/>
        <a:defRPr sz="9183" kern="1200">
          <a:solidFill>
            <a:schemeClr val="tx1"/>
          </a:solidFill>
          <a:latin typeface="+mn-lt"/>
          <a:ea typeface="+mn-ea"/>
          <a:cs typeface="+mn-cs"/>
        </a:defRPr>
      </a:lvl5pPr>
      <a:lvl6pPr marL="11576817" indent="-1052434" algn="l" defTabSz="4209758" rtl="0" eaLnBrk="1" latinLnBrk="0" hangingPunct="1">
        <a:spcBef>
          <a:spcPct val="20000"/>
        </a:spcBef>
        <a:buFont typeface="Arial" pitchFamily="34" charset="0"/>
        <a:buChar char="•"/>
        <a:defRPr sz="9183" kern="1200">
          <a:solidFill>
            <a:schemeClr val="tx1"/>
          </a:solidFill>
          <a:latin typeface="+mn-lt"/>
          <a:ea typeface="+mn-ea"/>
          <a:cs typeface="+mn-cs"/>
        </a:defRPr>
      </a:lvl6pPr>
      <a:lvl7pPr marL="13681690" indent="-1052434" algn="l" defTabSz="4209758" rtl="0" eaLnBrk="1" latinLnBrk="0" hangingPunct="1">
        <a:spcBef>
          <a:spcPct val="20000"/>
        </a:spcBef>
        <a:buFont typeface="Arial" pitchFamily="34" charset="0"/>
        <a:buChar char="•"/>
        <a:defRPr sz="9183" kern="1200">
          <a:solidFill>
            <a:schemeClr val="tx1"/>
          </a:solidFill>
          <a:latin typeface="+mn-lt"/>
          <a:ea typeface="+mn-ea"/>
          <a:cs typeface="+mn-cs"/>
        </a:defRPr>
      </a:lvl7pPr>
      <a:lvl8pPr marL="15786566" indent="-1052434" algn="l" defTabSz="4209758" rtl="0" eaLnBrk="1" latinLnBrk="0" hangingPunct="1">
        <a:spcBef>
          <a:spcPct val="20000"/>
        </a:spcBef>
        <a:buFont typeface="Arial" pitchFamily="34" charset="0"/>
        <a:buChar char="•"/>
        <a:defRPr sz="9183" kern="1200">
          <a:solidFill>
            <a:schemeClr val="tx1"/>
          </a:solidFill>
          <a:latin typeface="+mn-lt"/>
          <a:ea typeface="+mn-ea"/>
          <a:cs typeface="+mn-cs"/>
        </a:defRPr>
      </a:lvl8pPr>
      <a:lvl9pPr marL="17891443" indent="-1052434" algn="l" defTabSz="4209758" rtl="0" eaLnBrk="1" latinLnBrk="0" hangingPunct="1">
        <a:spcBef>
          <a:spcPct val="20000"/>
        </a:spcBef>
        <a:buFont typeface="Arial" pitchFamily="34" charset="0"/>
        <a:buChar char="•"/>
        <a:defRPr sz="91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1pPr>
      <a:lvl2pPr marL="2104868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2pPr>
      <a:lvl3pPr marL="4209758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3pPr>
      <a:lvl4pPr marL="6314626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4pPr>
      <a:lvl5pPr marL="8419507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5pPr>
      <a:lvl6pPr marL="10524383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6pPr>
      <a:lvl7pPr marL="12629251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7pPr>
      <a:lvl8pPr marL="14734132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8pPr>
      <a:lvl9pPr marL="16839004" algn="l" defTabSz="4209758" rtl="0" eaLnBrk="1" latinLnBrk="0" hangingPunct="1">
        <a:defRPr sz="82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emf"/><Relationship Id="rId18" Type="http://schemas.openxmlformats.org/officeDocument/2006/relationships/image" Target="../media/image15.png"/><Relationship Id="rId26" Type="http://schemas.openxmlformats.org/officeDocument/2006/relationships/image" Target="../media/image20.png"/><Relationship Id="rId3" Type="http://schemas.openxmlformats.org/officeDocument/2006/relationships/hyperlink" Target="mailto:delia.blasi@studenti.unimi.it" TargetMode="External"/><Relationship Id="rId21" Type="http://schemas.openxmlformats.org/officeDocument/2006/relationships/image" Target="../media/image17.png"/><Relationship Id="rId34" Type="http://schemas.openxmlformats.org/officeDocument/2006/relationships/image" Target="../media/image27.emf"/><Relationship Id="rId7" Type="http://schemas.openxmlformats.org/officeDocument/2006/relationships/image" Target="../media/image5.jpg"/><Relationship Id="rId12" Type="http://schemas.openxmlformats.org/officeDocument/2006/relationships/image" Target="../media/image10.emf"/><Relationship Id="rId17" Type="http://schemas.openxmlformats.org/officeDocument/2006/relationships/image" Target="../media/image14.jpeg"/><Relationship Id="rId25" Type="http://schemas.openxmlformats.org/officeDocument/2006/relationships/image" Target="../media/image19.emf"/><Relationship Id="rId33" Type="http://schemas.openxmlformats.org/officeDocument/2006/relationships/image" Target="../media/image26.emf"/><Relationship Id="rId2" Type="http://schemas.openxmlformats.org/officeDocument/2006/relationships/image" Target="../media/image1.jpeg"/><Relationship Id="rId16" Type="http://schemas.microsoft.com/office/2007/relationships/hdphoto" Target="../media/hdphoto1.wdp"/><Relationship Id="rId20" Type="http://schemas.openxmlformats.org/officeDocument/2006/relationships/image" Target="../media/image16.jpeg"/><Relationship Id="rId29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24" Type="http://schemas.microsoft.com/office/2007/relationships/hdphoto" Target="../media/hdphoto4.wdp"/><Relationship Id="rId32" Type="http://schemas.openxmlformats.org/officeDocument/2006/relationships/image" Target="../media/image25.em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18.png"/><Relationship Id="rId28" Type="http://schemas.openxmlformats.org/officeDocument/2006/relationships/image" Target="../media/image21.emf"/><Relationship Id="rId10" Type="http://schemas.openxmlformats.org/officeDocument/2006/relationships/image" Target="../media/image8.png"/><Relationship Id="rId19" Type="http://schemas.microsoft.com/office/2007/relationships/hdphoto" Target="../media/hdphoto2.wdp"/><Relationship Id="rId31" Type="http://schemas.openxmlformats.org/officeDocument/2006/relationships/image" Target="../media/image24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emf"/><Relationship Id="rId22" Type="http://schemas.microsoft.com/office/2007/relationships/hdphoto" Target="../media/hdphoto3.wdp"/><Relationship Id="rId27" Type="http://schemas.microsoft.com/office/2007/relationships/hdphoto" Target="../media/hdphoto5.wdp"/><Relationship Id="rId30" Type="http://schemas.openxmlformats.org/officeDocument/2006/relationships/image" Target="../media/image23.emf"/><Relationship Id="rId35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upload.wikimedia.org/wikipedia/it/5/5d/Logo_Universit%C3%A0_degli_Studi_di_Mil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8359" y="616869"/>
            <a:ext cx="2852982" cy="267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45325" y="542530"/>
            <a:ext cx="27080686" cy="3786431"/>
          </a:xfrm>
          <a:prstGeom prst="rect">
            <a:avLst/>
          </a:prstGeom>
          <a:noFill/>
        </p:spPr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Layered Luminescent Ag(I) and Cd(II) Coordination Polymers (LCPs) assembled from a new tri-pyridyl Cyclic </a:t>
            </a:r>
            <a:r>
              <a:rPr lang="en-US" sz="8000" b="1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Triimidazole</a:t>
            </a:r>
            <a:r>
              <a:rPr lang="en-US" sz="8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ligand</a:t>
            </a:r>
            <a:endParaRPr lang="it-IT" sz="7200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Cambria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71159" y="5252185"/>
            <a:ext cx="24766765" cy="585555"/>
          </a:xfrm>
          <a:prstGeom prst="rect">
            <a:avLst/>
          </a:prstGeom>
          <a:noFill/>
        </p:spPr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3200" i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Dipartimento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 di Chimica, Università degli Studi di Milano, Via C. Golgi 19 ,20133, Milano, </a:t>
            </a:r>
            <a:r>
              <a:rPr lang="it-IT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        e-mail: </a:t>
            </a:r>
            <a:r>
              <a:rPr lang="it-IT" sz="3200" i="1" dirty="0">
                <a:latin typeface="Arial" panose="020B0604020202020204" pitchFamily="34" charset="0"/>
                <a:cs typeface="Arial" pitchFamily="34" charset="0"/>
                <a:hlinkClick r:id="rId3"/>
              </a:rPr>
              <a:t>delia.blasi@unimi.it</a:t>
            </a:r>
            <a:r>
              <a:rPr lang="it-IT" sz="3200" i="1" dirty="0">
                <a:latin typeface="Arial" panose="020B0604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TextBox 15"/>
          <p:cNvSpPr txBox="1"/>
          <p:nvPr/>
        </p:nvSpPr>
        <p:spPr>
          <a:xfrm>
            <a:off x="7548682" y="4405770"/>
            <a:ext cx="18230253" cy="717654"/>
          </a:xfrm>
          <a:prstGeom prst="rect">
            <a:avLst/>
          </a:prstGeom>
          <a:noFill/>
        </p:spPr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4000" i="1" u="sng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it-IT" sz="4000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Blasi,</a:t>
            </a:r>
            <a:r>
              <a:rPr lang="it-IT" sz="4000" i="1" u="sng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4000" i="1" dirty="0">
                <a:latin typeface="Arial" panose="020B0604020202020204" pitchFamily="34" charset="0"/>
                <a:cs typeface="Arial" panose="020B0604020202020204" pitchFamily="34" charset="0"/>
              </a:rPr>
              <a:t> M. Formenti, </a:t>
            </a:r>
            <a:r>
              <a:rPr lang="it-IT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4000" i="1" dirty="0">
                <a:latin typeface="Arial" panose="020B0604020202020204" pitchFamily="34" charset="0"/>
                <a:cs typeface="Arial" panose="020B0604020202020204" pitchFamily="34" charset="0"/>
              </a:rPr>
              <a:t> D. </a:t>
            </a:r>
            <a:r>
              <a:rPr lang="it-IT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Malpicci,</a:t>
            </a:r>
            <a:r>
              <a:rPr lang="it-IT" sz="4000" i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4000" i="1" dirty="0">
                <a:latin typeface="Arial" panose="020B0604020202020204" pitchFamily="34" charset="0"/>
                <a:cs typeface="Arial" panose="020B0604020202020204" pitchFamily="34" charset="0"/>
              </a:rPr>
              <a:t> E. </a:t>
            </a:r>
            <a:r>
              <a:rPr lang="it-IT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Cariati,</a:t>
            </a:r>
            <a:r>
              <a:rPr lang="it-IT" sz="4000" i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it-IT" sz="4000" i="1" dirty="0">
                <a:latin typeface="Arial" panose="020B0604020202020204" pitchFamily="34" charset="0"/>
                <a:cs typeface="Arial" panose="020B0604020202020204" pitchFamily="34" charset="0"/>
              </a:rPr>
              <a:t> E. Lucenti,</a:t>
            </a:r>
            <a:r>
              <a:rPr lang="it-IT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it-IT" sz="4000" i="1" dirty="0">
                <a:latin typeface="Arial" panose="020B0604020202020204" pitchFamily="34" charset="0"/>
                <a:cs typeface="Arial" panose="020B0604020202020204" pitchFamily="34" charset="0"/>
              </a:rPr>
              <a:t> and L. Carlucci,</a:t>
            </a:r>
            <a:r>
              <a:rPr lang="it-IT" sz="4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endParaRPr lang="it-IT" sz="4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87061" y="7222069"/>
            <a:ext cx="30797839" cy="20936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>
                <a:cs typeface="Arial" pitchFamily="34" charset="0"/>
              </a:rPr>
              <a:t>Luminescent metal-organic frameworks and coordination polymers (LMOFs and LCPs)</a:t>
            </a:r>
            <a:r>
              <a:rPr lang="en-US" sz="2600" baseline="30000" dirty="0">
                <a:cs typeface="Arial" pitchFamily="34" charset="0"/>
              </a:rPr>
              <a:t>1</a:t>
            </a:r>
            <a:r>
              <a:rPr lang="en-US" sz="2600" dirty="0">
                <a:cs typeface="Arial" pitchFamily="34" charset="0"/>
              </a:rPr>
              <a:t> are a class of very interesting materials that have drawn great attention thanks to their properties. They find application in fields such as the development of biological sensors and light-emitting devices. For these reasons, nowadays, the design of new LCPs is a very active and challenging research area. In this work, we report the synthesis of a new derivative of the cyclic </a:t>
            </a:r>
            <a:r>
              <a:rPr lang="en-US" sz="2600" dirty="0" err="1">
                <a:cs typeface="Arial" pitchFamily="34" charset="0"/>
              </a:rPr>
              <a:t>triimidazole</a:t>
            </a:r>
            <a:r>
              <a:rPr lang="en-US" sz="2600" dirty="0">
                <a:cs typeface="Arial" pitchFamily="34" charset="0"/>
              </a:rPr>
              <a:t> (TT)</a:t>
            </a:r>
            <a:r>
              <a:rPr lang="en-US" sz="2600" baseline="30000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 molecule, an already known organic scaffold with very interesting luminescence properties. The new ligand </a:t>
            </a:r>
            <a:r>
              <a:rPr lang="en-US" sz="2600" b="1" dirty="0">
                <a:cs typeface="Arial" pitchFamily="34" charset="0"/>
              </a:rPr>
              <a:t>(4py)</a:t>
            </a:r>
            <a:r>
              <a:rPr lang="en-US" sz="2600" b="1" baseline="-25000" dirty="0">
                <a:cs typeface="Arial" pitchFamily="34" charset="0"/>
              </a:rPr>
              <a:t>3</a:t>
            </a:r>
            <a:r>
              <a:rPr lang="en-US" sz="2600" b="1" dirty="0">
                <a:cs typeface="Arial" pitchFamily="34" charset="0"/>
              </a:rPr>
              <a:t>TT</a:t>
            </a:r>
            <a:r>
              <a:rPr lang="en-US" sz="2600" dirty="0">
                <a:cs typeface="Arial" pitchFamily="34" charset="0"/>
              </a:rPr>
              <a:t>, brings three pyridyl donor groups oriented with a trigonal symmetry and its reactivity has been explored toward the closed-shell Cd(II) and Ag(I) metals. Reaction of </a:t>
            </a:r>
            <a:r>
              <a:rPr lang="en-US" sz="2600" b="1" dirty="0">
                <a:cs typeface="Arial" pitchFamily="34" charset="0"/>
              </a:rPr>
              <a:t>(4py)</a:t>
            </a:r>
            <a:r>
              <a:rPr lang="en-US" sz="2600" b="1" baseline="-25000" dirty="0">
                <a:cs typeface="Arial" pitchFamily="34" charset="0"/>
              </a:rPr>
              <a:t>3</a:t>
            </a:r>
            <a:r>
              <a:rPr lang="en-US" sz="2600" b="1" dirty="0">
                <a:cs typeface="Arial" pitchFamily="34" charset="0"/>
              </a:rPr>
              <a:t>TT </a:t>
            </a:r>
            <a:r>
              <a:rPr lang="en-US" sz="2600" dirty="0">
                <a:cs typeface="Arial" pitchFamily="34" charset="0"/>
              </a:rPr>
              <a:t>with silver(I) triflate and cadmium(II) nitrate allow us to isolate two new LCPs, [Ag((4py)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TT)(CF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SO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)] (</a:t>
            </a:r>
            <a:r>
              <a:rPr lang="en-US" sz="2600" b="1" dirty="0">
                <a:cs typeface="Arial" pitchFamily="34" charset="0"/>
              </a:rPr>
              <a:t>1</a:t>
            </a:r>
            <a:r>
              <a:rPr lang="en-US" sz="2600" dirty="0">
                <a:cs typeface="Arial" pitchFamily="34" charset="0"/>
              </a:rPr>
              <a:t>) and [Cd((4py)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TT)(NO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)</a:t>
            </a:r>
            <a:r>
              <a:rPr lang="en-US" sz="2600" baseline="-25000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(EtOH)] (</a:t>
            </a:r>
            <a:r>
              <a:rPr lang="en-US" sz="2600" b="1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). Compounds </a:t>
            </a:r>
            <a:r>
              <a:rPr lang="en-US" sz="2600" b="1" dirty="0">
                <a:cs typeface="Arial" pitchFamily="34" charset="0"/>
              </a:rPr>
              <a:t>1 </a:t>
            </a:r>
            <a:r>
              <a:rPr lang="en-US" sz="2600" dirty="0">
                <a:cs typeface="Arial" pitchFamily="34" charset="0"/>
              </a:rPr>
              <a:t>and</a:t>
            </a:r>
            <a:r>
              <a:rPr lang="en-US" sz="2600" b="1" dirty="0">
                <a:cs typeface="Arial" pitchFamily="34" charset="0"/>
              </a:rPr>
              <a:t> 2 </a:t>
            </a:r>
            <a:r>
              <a:rPr lang="en-US" sz="2600" dirty="0">
                <a:cs typeface="Arial" pitchFamily="34" charset="0"/>
              </a:rPr>
              <a:t>have been characterized by SCXRD, XRPD, IR and photoluminescence spectroscopies. Intriguingly, compound </a:t>
            </a:r>
            <a:r>
              <a:rPr lang="en-US" sz="2600" b="1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 shows </a:t>
            </a:r>
            <a:r>
              <a:rPr lang="en-US" sz="2600" dirty="0" err="1">
                <a:cs typeface="Arial" pitchFamily="34" charset="0"/>
              </a:rPr>
              <a:t>mechanochromic</a:t>
            </a:r>
            <a:r>
              <a:rPr lang="en-US" sz="2600" dirty="0">
                <a:cs typeface="Arial" pitchFamily="34" charset="0"/>
              </a:rPr>
              <a:t> luminescence.</a:t>
            </a:r>
            <a:endParaRPr lang="it-IT" sz="2600" dirty="0"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551465" y="21938432"/>
            <a:ext cx="8564217" cy="481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523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E3B97B99-97C1-C640-754D-28FD89D24FD8}"/>
              </a:ext>
            </a:extLst>
          </p:cNvPr>
          <p:cNvSpPr txBox="1"/>
          <p:nvPr/>
        </p:nvSpPr>
        <p:spPr>
          <a:xfrm>
            <a:off x="13719091" y="5981696"/>
            <a:ext cx="4818777" cy="9241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Introduction</a:t>
            </a:r>
            <a:endParaRPr lang="it-IT" sz="5400" b="1" dirty="0">
              <a:solidFill>
                <a:schemeClr val="accent5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99" name="Rettangolo arrotondato 54">
            <a:extLst>
              <a:ext uri="{FF2B5EF4-FFF2-40B4-BE49-F238E27FC236}">
                <a16:creationId xmlns:a16="http://schemas.microsoft.com/office/drawing/2014/main" id="{A95C23FD-EC78-539F-B024-0D9739F3ACEA}"/>
              </a:ext>
            </a:extLst>
          </p:cNvPr>
          <p:cNvSpPr/>
          <p:nvPr/>
        </p:nvSpPr>
        <p:spPr>
          <a:xfrm>
            <a:off x="578189" y="10956013"/>
            <a:ext cx="21230559" cy="6516612"/>
          </a:xfrm>
          <a:prstGeom prst="round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558"/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C639FD97-F94A-3E79-4D06-0243454FB80A}"/>
              </a:ext>
            </a:extLst>
          </p:cNvPr>
          <p:cNvSpPr txBox="1"/>
          <p:nvPr/>
        </p:nvSpPr>
        <p:spPr>
          <a:xfrm>
            <a:off x="4162014" y="9794482"/>
            <a:ext cx="23826341" cy="9241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Synthesis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of the </a:t>
            </a:r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ligand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and of new </a:t>
            </a:r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Luminescent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Coordination </a:t>
            </a:r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Polymers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(</a:t>
            </a:r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LCPs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)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C639FD97-F94A-3E79-4D06-0243454FB80A}"/>
              </a:ext>
            </a:extLst>
          </p:cNvPr>
          <p:cNvSpPr txBox="1"/>
          <p:nvPr/>
        </p:nvSpPr>
        <p:spPr>
          <a:xfrm>
            <a:off x="8238527" y="17765548"/>
            <a:ext cx="6798225" cy="9241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Structural analysis</a:t>
            </a:r>
            <a:r>
              <a:rPr lang="it-IT" sz="5400" b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> </a:t>
            </a:r>
            <a:endParaRPr lang="it-IT" sz="5400" b="1" dirty="0">
              <a:solidFill>
                <a:schemeClr val="accent5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68" name="Rettangolo arrotondato 54">
            <a:extLst>
              <a:ext uri="{FF2B5EF4-FFF2-40B4-BE49-F238E27FC236}">
                <a16:creationId xmlns:a16="http://schemas.microsoft.com/office/drawing/2014/main" id="{A95C23FD-EC78-539F-B024-0D9739F3ACEA}"/>
              </a:ext>
            </a:extLst>
          </p:cNvPr>
          <p:cNvSpPr/>
          <p:nvPr/>
        </p:nvSpPr>
        <p:spPr>
          <a:xfrm>
            <a:off x="469046" y="18870322"/>
            <a:ext cx="21364622" cy="8738762"/>
          </a:xfrm>
          <a:prstGeom prst="round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558"/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49776E49-FBE8-4BAF-45E7-CAE74C85B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546" y="12514049"/>
            <a:ext cx="7564660" cy="2655006"/>
          </a:xfrm>
          <a:prstGeom prst="rect">
            <a:avLst/>
          </a:prstGeom>
        </p:spPr>
      </p:pic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1E48C5F7-02EC-B5A4-0C83-2CB595441D43}"/>
              </a:ext>
            </a:extLst>
          </p:cNvPr>
          <p:cNvSpPr txBox="1"/>
          <p:nvPr/>
        </p:nvSpPr>
        <p:spPr>
          <a:xfrm>
            <a:off x="775614" y="15457565"/>
            <a:ext cx="8046157" cy="169355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(4py)</a:t>
            </a:r>
            <a:r>
              <a:rPr lang="en-US" sz="2600" b="1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TT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has been prepared through Suzuki cross-coupling between Br</a:t>
            </a:r>
            <a:r>
              <a:rPr lang="en-US" sz="260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TT</a:t>
            </a:r>
            <a:r>
              <a:rPr lang="en-US" sz="26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4-pyridinylboronic acid. The product has been purified by flash chromatography followed by precipitation.</a:t>
            </a:r>
            <a:endParaRPr lang="it-IT" sz="2600" dirty="0">
              <a:highlight>
                <a:srgbClr val="FFFF00"/>
              </a:highlight>
              <a:cs typeface="Arial" panose="020B0604020202020204" pitchFamily="34" charset="0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16242025-991F-CBC8-79AB-0CB214C04925}"/>
              </a:ext>
            </a:extLst>
          </p:cNvPr>
          <p:cNvCxnSpPr>
            <a:cxnSpLocks/>
          </p:cNvCxnSpPr>
          <p:nvPr/>
        </p:nvCxnSpPr>
        <p:spPr>
          <a:xfrm>
            <a:off x="8867803" y="11620151"/>
            <a:ext cx="0" cy="432000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CE4C75D6-F169-99B9-1D37-2852878C5F41}"/>
              </a:ext>
            </a:extLst>
          </p:cNvPr>
          <p:cNvSpPr txBox="1"/>
          <p:nvPr/>
        </p:nvSpPr>
        <p:spPr>
          <a:xfrm>
            <a:off x="13110810" y="11279470"/>
            <a:ext cx="4577279" cy="585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Synthesis</a:t>
            </a: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of new </a:t>
            </a:r>
            <a:r>
              <a:rPr lang="it-IT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LCPs</a:t>
            </a: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2A04A602-1C91-424A-07F0-F66C2355F006}"/>
              </a:ext>
            </a:extLst>
          </p:cNvPr>
          <p:cNvSpPr txBox="1"/>
          <p:nvPr/>
        </p:nvSpPr>
        <p:spPr>
          <a:xfrm>
            <a:off x="8942836" y="15434015"/>
            <a:ext cx="12674629" cy="169355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>
                <a:cs typeface="Times New Roman" panose="02020603050405020304" pitchFamily="18" charset="0"/>
              </a:rPr>
              <a:t>Single crystals of </a:t>
            </a:r>
            <a:r>
              <a:rPr lang="en-US" sz="2600" b="1" dirty="0">
                <a:cs typeface="Times New Roman" panose="02020603050405020304" pitchFamily="18" charset="0"/>
              </a:rPr>
              <a:t>1</a:t>
            </a:r>
            <a:r>
              <a:rPr lang="en-US" sz="2600" dirty="0">
                <a:cs typeface="Times New Roman" panose="02020603050405020304" pitchFamily="18" charset="0"/>
              </a:rPr>
              <a:t> have been obtained at </a:t>
            </a:r>
            <a:r>
              <a:rPr lang="en-US" sz="2600" dirty="0" err="1">
                <a:cs typeface="Times New Roman" panose="02020603050405020304" pitchFamily="18" charset="0"/>
              </a:rPr>
              <a:t>rt</a:t>
            </a:r>
            <a:r>
              <a:rPr lang="en-US" sz="2600" dirty="0">
                <a:cs typeface="Times New Roman" panose="02020603050405020304" pitchFamily="18" charset="0"/>
              </a:rPr>
              <a:t> in few days by slow diffusion of a methanolic solution of silver(I) triflate into a ligand solution (DCM/MeOH 1:1). Single crystals of </a:t>
            </a:r>
            <a:r>
              <a:rPr lang="en-US" sz="2600" b="1" dirty="0">
                <a:cs typeface="Times New Roman" panose="02020603050405020304" pitchFamily="18" charset="0"/>
              </a:rPr>
              <a:t>2</a:t>
            </a:r>
            <a:r>
              <a:rPr lang="en-US" sz="2600" dirty="0">
                <a:cs typeface="Times New Roman" panose="02020603050405020304" pitchFamily="18" charset="0"/>
              </a:rPr>
              <a:t> have been isolated under solvothermal conditions (120°C, 72h) reacting 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(4py)</a:t>
            </a:r>
            <a:r>
              <a:rPr lang="en-US" sz="2600" b="1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TT</a:t>
            </a:r>
            <a:r>
              <a:rPr lang="en-US" sz="2600" dirty="0">
                <a:cs typeface="Times New Roman" panose="02020603050405020304" pitchFamily="18" charset="0"/>
              </a:rPr>
              <a:t> with Cd(NO</a:t>
            </a:r>
            <a:r>
              <a:rPr lang="en-US" sz="2600" baseline="-25000" dirty="0">
                <a:cs typeface="Times New Roman" panose="02020603050405020304" pitchFamily="18" charset="0"/>
              </a:rPr>
              <a:t>3</a:t>
            </a:r>
            <a:r>
              <a:rPr lang="en-US" sz="2600" dirty="0">
                <a:cs typeface="Times New Roman" panose="02020603050405020304" pitchFamily="18" charset="0"/>
              </a:rPr>
              <a:t>)</a:t>
            </a:r>
            <a:r>
              <a:rPr lang="en-US" sz="2600" baseline="-25000" dirty="0">
                <a:cs typeface="Times New Roman" panose="02020603050405020304" pitchFamily="18" charset="0"/>
              </a:rPr>
              <a:t>2</a:t>
            </a:r>
            <a:r>
              <a:rPr lang="en-US" sz="2600" dirty="0">
                <a:cs typeface="Times New Roman" panose="02020603050405020304" pitchFamily="18" charset="0"/>
              </a:rPr>
              <a:t> in EtOH.</a:t>
            </a:r>
            <a:endParaRPr lang="it-IT" sz="2600" dirty="0">
              <a:cs typeface="Arial" panose="020B0604020202020204" pitchFamily="34" charset="0"/>
            </a:endParaRP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077B1751-8D13-458E-46B7-5BB02592A1EC}"/>
              </a:ext>
            </a:extLst>
          </p:cNvPr>
          <p:cNvSpPr txBox="1"/>
          <p:nvPr/>
        </p:nvSpPr>
        <p:spPr>
          <a:xfrm>
            <a:off x="9622332" y="19200935"/>
            <a:ext cx="11665300" cy="289387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/>
              <a:t>Compounds </a:t>
            </a:r>
            <a:r>
              <a:rPr lang="en-US" sz="2600" b="1" dirty="0"/>
              <a:t>1 </a:t>
            </a:r>
            <a:r>
              <a:rPr lang="en-US" sz="2600" dirty="0"/>
              <a:t>and </a:t>
            </a:r>
            <a:r>
              <a:rPr lang="en-US" sz="2600" b="1" dirty="0"/>
              <a:t>2 </a:t>
            </a:r>
            <a:r>
              <a:rPr lang="en-US" sz="2600" dirty="0"/>
              <a:t>crystallize, respectively, in P-1 and P2</a:t>
            </a:r>
            <a:r>
              <a:rPr lang="en-US" sz="2600" baseline="-25000" dirty="0"/>
              <a:t>1</a:t>
            </a:r>
            <a:r>
              <a:rPr lang="en-US" sz="2600" dirty="0"/>
              <a:t>/c SGs. Both structures contain very similar 2D motifs of </a:t>
            </a:r>
            <a:r>
              <a:rPr lang="en-US" sz="2600" b="1" dirty="0" err="1"/>
              <a:t>hcb</a:t>
            </a:r>
            <a:r>
              <a:rPr lang="en-US" sz="2600" dirty="0"/>
              <a:t> topology. As expected, the ligand act as a trigonal donor, bridging through the pyridyl nitrogen atoms three different metal ions. Each metal atom results coordinated to three different ligands. The coordination sphere of tetrahedral silver atoms in </a:t>
            </a:r>
            <a:r>
              <a:rPr lang="en-US" sz="2600" b="1" dirty="0"/>
              <a:t>1</a:t>
            </a:r>
            <a:r>
              <a:rPr lang="en-US" sz="2600" dirty="0"/>
              <a:t> is completed by a </a:t>
            </a:r>
            <a:r>
              <a:rPr lang="en-US" sz="2600" dirty="0" err="1"/>
              <a:t>triflate</a:t>
            </a:r>
            <a:r>
              <a:rPr lang="en-US" sz="2600" dirty="0"/>
              <a:t> anion. In </a:t>
            </a:r>
            <a:r>
              <a:rPr lang="en-US" sz="2600" b="1" dirty="0"/>
              <a:t>2</a:t>
            </a:r>
            <a:r>
              <a:rPr lang="en-US" sz="2600" dirty="0"/>
              <a:t> the Cd ions are further coordinated to an ethanol molecule and to two nitrate anions giving a 7-coordinate environment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6C3EF1CD-D2DF-4F72-1F54-84FC61D6EFC9}"/>
              </a:ext>
            </a:extLst>
          </p:cNvPr>
          <p:cNvSpPr txBox="1"/>
          <p:nvPr/>
        </p:nvSpPr>
        <p:spPr>
          <a:xfrm>
            <a:off x="13380933" y="36613675"/>
            <a:ext cx="6207344" cy="8317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4800" b="1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Conclusions</a:t>
            </a:r>
            <a:r>
              <a:rPr lang="it-IT" sz="48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sz="48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Rettangolo arrotondato 54">
            <a:extLst>
              <a:ext uri="{FF2B5EF4-FFF2-40B4-BE49-F238E27FC236}">
                <a16:creationId xmlns:a16="http://schemas.microsoft.com/office/drawing/2014/main" id="{1CF2CE49-3390-0610-DB5C-B4492083F511}"/>
              </a:ext>
            </a:extLst>
          </p:cNvPr>
          <p:cNvSpPr/>
          <p:nvPr/>
        </p:nvSpPr>
        <p:spPr>
          <a:xfrm>
            <a:off x="624227" y="37622942"/>
            <a:ext cx="31283236" cy="2339319"/>
          </a:xfrm>
          <a:prstGeom prst="round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558"/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D31B8DF4-6B0D-9A75-EFEF-468577A5D3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4" t="1763" r="65135" b="34785"/>
          <a:stretch/>
        </p:blipFill>
        <p:spPr>
          <a:xfrm>
            <a:off x="660659" y="522415"/>
            <a:ext cx="2518652" cy="3786431"/>
          </a:xfrm>
          <a:prstGeom prst="rect">
            <a:avLst/>
          </a:prstGeom>
        </p:spPr>
      </p:pic>
      <p:sp>
        <p:nvSpPr>
          <p:cNvPr id="124" name="CasellaDiTesto 123">
            <a:extLst>
              <a:ext uri="{FF2B5EF4-FFF2-40B4-BE49-F238E27FC236}">
                <a16:creationId xmlns:a16="http://schemas.microsoft.com/office/drawing/2014/main" id="{077B1751-8D13-458E-46B7-5BB02592A1EC}"/>
              </a:ext>
            </a:extLst>
          </p:cNvPr>
          <p:cNvSpPr txBox="1"/>
          <p:nvPr/>
        </p:nvSpPr>
        <p:spPr>
          <a:xfrm>
            <a:off x="9526707" y="24694696"/>
            <a:ext cx="12024758" cy="249377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/>
              <a:t>In both </a:t>
            </a:r>
            <a:r>
              <a:rPr lang="en-US" sz="2600" b="1" dirty="0"/>
              <a:t>1</a:t>
            </a:r>
            <a:r>
              <a:rPr lang="en-US" sz="2600" dirty="0"/>
              <a:t> and </a:t>
            </a:r>
            <a:r>
              <a:rPr lang="en-US" sz="2600" b="1" dirty="0"/>
              <a:t>2</a:t>
            </a:r>
            <a:r>
              <a:rPr lang="en-US" sz="2600" dirty="0"/>
              <a:t>, the layers stack parallel with an offset and the overall frameworks are stabilized by the presence of 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-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 interactions involving the cyclic </a:t>
            </a:r>
            <a:r>
              <a:rPr lang="en-US" sz="2600" dirty="0" err="1"/>
              <a:t>triimidazole</a:t>
            </a:r>
            <a:r>
              <a:rPr lang="en-US" sz="2600" dirty="0"/>
              <a:t> moiety of the ligand molecules. However, in </a:t>
            </a:r>
            <a:r>
              <a:rPr lang="en-US" sz="2600" b="1" dirty="0"/>
              <a:t>1</a:t>
            </a:r>
            <a:r>
              <a:rPr lang="en-US" sz="2600" dirty="0"/>
              <a:t> the layers stack along the [1 1 -1] direction and interact in pairs through such interactions; in </a:t>
            </a:r>
            <a:r>
              <a:rPr lang="en-US" sz="2600" b="1" dirty="0"/>
              <a:t>2</a:t>
            </a:r>
            <a:r>
              <a:rPr lang="en-US" sz="2600" dirty="0"/>
              <a:t> the stacking direction is [1, 0, -2] and adjacent layers are all involved in 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-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 interactions generating a columnar arrangement of the </a:t>
            </a:r>
            <a:r>
              <a:rPr lang="en-US" sz="2600" dirty="0" err="1"/>
              <a:t>triimidazole</a:t>
            </a:r>
            <a:r>
              <a:rPr lang="en-US" sz="2600" dirty="0"/>
              <a:t> fragments. </a:t>
            </a: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4" t="8938" r="31647" b="24121"/>
          <a:stretch/>
        </p:blipFill>
        <p:spPr>
          <a:xfrm>
            <a:off x="11251922" y="22050009"/>
            <a:ext cx="2626738" cy="2527382"/>
          </a:xfrm>
          <a:prstGeom prst="rect">
            <a:avLst/>
          </a:prstGeom>
        </p:spPr>
      </p:pic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C639FD97-F94A-3E79-4D06-0243454FB80A}"/>
              </a:ext>
            </a:extLst>
          </p:cNvPr>
          <p:cNvSpPr txBox="1"/>
          <p:nvPr/>
        </p:nvSpPr>
        <p:spPr>
          <a:xfrm>
            <a:off x="11938113" y="28038994"/>
            <a:ext cx="10387281" cy="92410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Photoluminescence</a:t>
            </a:r>
            <a:r>
              <a:rPr lang="it-IT" sz="54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it-IT" sz="5400" b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spectroscopy</a:t>
            </a:r>
            <a:endParaRPr lang="it-IT" sz="5400" b="1" dirty="0">
              <a:solidFill>
                <a:schemeClr val="accent5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25" name="Connettore diritto 124">
            <a:extLst>
              <a:ext uri="{FF2B5EF4-FFF2-40B4-BE49-F238E27FC236}">
                <a16:creationId xmlns:a16="http://schemas.microsoft.com/office/drawing/2014/main" id="{16242025-991F-CBC8-79AB-0CB214C04925}"/>
              </a:ext>
            </a:extLst>
          </p:cNvPr>
          <p:cNvCxnSpPr>
            <a:cxnSpLocks/>
          </p:cNvCxnSpPr>
          <p:nvPr/>
        </p:nvCxnSpPr>
        <p:spPr>
          <a:xfrm>
            <a:off x="5713103" y="31124480"/>
            <a:ext cx="0" cy="432000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3710" y="22322788"/>
            <a:ext cx="1674608" cy="210915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7702" y="22358216"/>
            <a:ext cx="2173337" cy="2109416"/>
          </a:xfrm>
          <a:prstGeom prst="rect">
            <a:avLst/>
          </a:prstGeom>
        </p:spPr>
      </p:pic>
      <p:grpSp>
        <p:nvGrpSpPr>
          <p:cNvPr id="27" name="Gruppo 26">
            <a:extLst>
              <a:ext uri="{FF2B5EF4-FFF2-40B4-BE49-F238E27FC236}">
                <a16:creationId xmlns:a16="http://schemas.microsoft.com/office/drawing/2014/main" id="{48194832-0ED5-EACF-6151-A004CA3CBE05}"/>
              </a:ext>
            </a:extLst>
          </p:cNvPr>
          <p:cNvGrpSpPr/>
          <p:nvPr/>
        </p:nvGrpSpPr>
        <p:grpSpPr>
          <a:xfrm>
            <a:off x="9104117" y="12091590"/>
            <a:ext cx="12069914" cy="3009835"/>
            <a:chOff x="9157413" y="11971913"/>
            <a:chExt cx="10437711" cy="2823583"/>
          </a:xfrm>
        </p:grpSpPr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DB32071E-8F7A-CF85-4782-0B555D8EEC41}"/>
                </a:ext>
              </a:extLst>
            </p:cNvPr>
            <p:cNvGrpSpPr/>
            <p:nvPr/>
          </p:nvGrpSpPr>
          <p:grpSpPr>
            <a:xfrm>
              <a:off x="9157413" y="11971913"/>
              <a:ext cx="9905860" cy="2823583"/>
              <a:chOff x="11259936" y="12493415"/>
              <a:chExt cx="9783994" cy="2823583"/>
            </a:xfrm>
          </p:grpSpPr>
          <p:grpSp>
            <p:nvGrpSpPr>
              <p:cNvPr id="4" name="Gruppo 3">
                <a:extLst>
                  <a:ext uri="{FF2B5EF4-FFF2-40B4-BE49-F238E27FC236}">
                    <a16:creationId xmlns:a16="http://schemas.microsoft.com/office/drawing/2014/main" id="{E4D959FD-5C60-3936-2C13-EA55CCA72C3E}"/>
                  </a:ext>
                </a:extLst>
              </p:cNvPr>
              <p:cNvGrpSpPr/>
              <p:nvPr/>
            </p:nvGrpSpPr>
            <p:grpSpPr>
              <a:xfrm>
                <a:off x="15197142" y="12493415"/>
                <a:ext cx="5846788" cy="1987706"/>
                <a:chOff x="10080260" y="10785390"/>
                <a:chExt cx="5637768" cy="1479027"/>
              </a:xfrm>
            </p:grpSpPr>
            <p:grpSp>
              <p:nvGrpSpPr>
                <p:cNvPr id="5" name="Gruppo 4"/>
                <p:cNvGrpSpPr/>
                <p:nvPr/>
              </p:nvGrpSpPr>
              <p:grpSpPr>
                <a:xfrm>
                  <a:off x="10080260" y="10785390"/>
                  <a:ext cx="2619295" cy="1479027"/>
                  <a:chOff x="10916219" y="8984197"/>
                  <a:chExt cx="3069794" cy="1796535"/>
                </a:xfrm>
              </p:grpSpPr>
              <p:sp>
                <p:nvSpPr>
                  <p:cNvPr id="122" name="CasellaDiTesto 121">
                    <a:extLst>
                      <a:ext uri="{FF2B5EF4-FFF2-40B4-BE49-F238E27FC236}">
                        <a16:creationId xmlns:a16="http://schemas.microsoft.com/office/drawing/2014/main" id="{FD686579-4CE3-904C-BFC2-3D241B11679B}"/>
                      </a:ext>
                    </a:extLst>
                  </p:cNvPr>
                  <p:cNvSpPr txBox="1"/>
                  <p:nvPr/>
                </p:nvSpPr>
                <p:spPr>
                  <a:xfrm>
                    <a:off x="11195799" y="9012843"/>
                    <a:ext cx="1350190" cy="30669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wrap="square" lIns="92213" tIns="46106" rIns="92213" bIns="46106" rtlCol="0">
                    <a:spAutoFit/>
                  </a:bodyPr>
                  <a:lstStyle/>
                  <a:p>
                    <a:pPr algn="ctr"/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AgCF</a:t>
                    </a:r>
                    <a:r>
                      <a:rPr lang="it-IT" sz="1600" baseline="-25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3</a:t>
                    </a:r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SO</a:t>
                    </a:r>
                    <a:r>
                      <a:rPr lang="it-IT" sz="1600" baseline="-25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3</a:t>
                    </a:r>
                  </a:p>
                </p:txBody>
              </p:sp>
              <p:sp>
                <p:nvSpPr>
                  <p:cNvPr id="123" name="CasellaDiTesto 122">
                    <a:extLst>
                      <a:ext uri="{FF2B5EF4-FFF2-40B4-BE49-F238E27FC236}">
                        <a16:creationId xmlns:a16="http://schemas.microsoft.com/office/drawing/2014/main" id="{7F18B9CD-5C36-7312-30E2-B9D759065DC6}"/>
                      </a:ext>
                    </a:extLst>
                  </p:cNvPr>
                  <p:cNvSpPr txBox="1"/>
                  <p:nvPr/>
                </p:nvSpPr>
                <p:spPr>
                  <a:xfrm>
                    <a:off x="10916219" y="10269798"/>
                    <a:ext cx="1867397" cy="30669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wrap="square" lIns="92213" tIns="46106" rIns="92213" bIns="46106" rtlCol="0">
                    <a:spAutoFit/>
                  </a:bodyPr>
                  <a:lstStyle/>
                  <a:p>
                    <a:pPr algn="ctr"/>
                    <a:r>
                      <a:rPr lang="it-IT" sz="1600" dirty="0" err="1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Cd</a:t>
                    </a:r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(NO</a:t>
                    </a:r>
                    <a:r>
                      <a:rPr lang="it-IT" sz="1600" baseline="-25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3</a:t>
                    </a:r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)</a:t>
                    </a:r>
                    <a:r>
                      <a:rPr lang="it-IT" sz="1600" baseline="-25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2 </a:t>
                    </a:r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·4H</a:t>
                    </a:r>
                    <a:r>
                      <a:rPr lang="it-IT" sz="1600" baseline="-25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it-IT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O</a:t>
                    </a:r>
                    <a:endParaRPr lang="it-IT" sz="16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pic>
                <p:nvPicPr>
                  <p:cNvPr id="2" name="Immagine 1"/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13195628" y="8984197"/>
                    <a:ext cx="790385" cy="790386"/>
                  </a:xfrm>
                  <a:prstGeom prst="rect">
                    <a:avLst/>
                  </a:prstGeom>
                </p:spPr>
              </p:pic>
              <p:pic>
                <p:nvPicPr>
                  <p:cNvPr id="3" name="Immagine 2"/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13292898" y="10144241"/>
                    <a:ext cx="636490" cy="63649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35" name="CasellaDiTesto 134">
                  <a:extLst>
                    <a:ext uri="{FF2B5EF4-FFF2-40B4-BE49-F238E27FC236}">
                      <a16:creationId xmlns:a16="http://schemas.microsoft.com/office/drawing/2014/main" id="{FD686579-4CE3-904C-BFC2-3D241B11679B}"/>
                    </a:ext>
                  </a:extLst>
                </p:cNvPr>
                <p:cNvSpPr txBox="1"/>
                <p:nvPr/>
              </p:nvSpPr>
              <p:spPr>
                <a:xfrm>
                  <a:off x="12874824" y="10960539"/>
                  <a:ext cx="2507069" cy="27539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92213" tIns="46106" rIns="92213" bIns="46106" rtlCol="0">
                  <a:spAutoFit/>
                </a:bodyPr>
                <a:lstStyle/>
                <a:p>
                  <a:pPr algn="ctr"/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[Ag((4py)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TT)(CF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SO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)] </a:t>
                  </a:r>
                  <a:endParaRPr lang="it-IT" sz="1800" baseline="-25000" dirty="0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6" name="CasellaDiTesto 135">
                  <a:extLst>
                    <a:ext uri="{FF2B5EF4-FFF2-40B4-BE49-F238E27FC236}">
                      <a16:creationId xmlns:a16="http://schemas.microsoft.com/office/drawing/2014/main" id="{FD686579-4CE3-904C-BFC2-3D241B11679B}"/>
                    </a:ext>
                  </a:extLst>
                </p:cNvPr>
                <p:cNvSpPr txBox="1"/>
                <p:nvPr/>
              </p:nvSpPr>
              <p:spPr>
                <a:xfrm>
                  <a:off x="12831616" y="11809917"/>
                  <a:ext cx="2886412" cy="27539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wrap="square" lIns="92213" tIns="46106" rIns="92213" bIns="46106" rtlCol="0">
                  <a:spAutoFit/>
                </a:bodyPr>
                <a:lstStyle/>
                <a:p>
                  <a:pPr algn="ctr"/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[</a:t>
                  </a:r>
                  <a:r>
                    <a:rPr lang="it-IT" sz="1800" dirty="0" err="1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Cd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((4py)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TT)(NO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)</a:t>
                  </a:r>
                  <a:r>
                    <a:rPr lang="it-IT" sz="1800" baseline="-250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(</a:t>
                  </a:r>
                  <a:r>
                    <a:rPr lang="it-IT" sz="1800" dirty="0" err="1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EtOH</a:t>
                  </a:r>
                  <a:r>
                    <a:rPr lang="it-IT" sz="1800" dirty="0">
                      <a:solidFill>
                        <a:schemeClr val="accent5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)] </a:t>
                  </a:r>
                  <a:endParaRPr lang="it-IT" sz="1800" baseline="-25000" dirty="0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pic>
            <p:nvPicPr>
              <p:cNvPr id="91" name="Immagine 90">
                <a:extLst>
                  <a:ext uri="{FF2B5EF4-FFF2-40B4-BE49-F238E27FC236}">
                    <a16:creationId xmlns:a16="http://schemas.microsoft.com/office/drawing/2014/main" id="{E5CB44FD-97A7-FAFD-0815-25331E6D56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2948"/>
              <a:stretch/>
            </p:blipFill>
            <p:spPr>
              <a:xfrm>
                <a:off x="11259936" y="12577311"/>
                <a:ext cx="2769119" cy="2739687"/>
              </a:xfrm>
              <a:prstGeom prst="rect">
                <a:avLst/>
              </a:prstGeom>
            </p:spPr>
          </p:pic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54DB4C2E-C17B-B19D-0446-01A25D9268D6}"/>
                  </a:ext>
                </a:extLst>
              </p:cNvPr>
              <p:cNvGrpSpPr/>
              <p:nvPr/>
            </p:nvGrpSpPr>
            <p:grpSpPr>
              <a:xfrm>
                <a:off x="14084131" y="12917733"/>
                <a:ext cx="2838145" cy="1394801"/>
                <a:chOff x="13157737" y="13832654"/>
                <a:chExt cx="2321174" cy="973858"/>
              </a:xfrm>
            </p:grpSpPr>
            <p:cxnSp>
              <p:nvCxnSpPr>
                <p:cNvPr id="93" name="Connettore diritto 92">
                  <a:extLst>
                    <a:ext uri="{FF2B5EF4-FFF2-40B4-BE49-F238E27FC236}">
                      <a16:creationId xmlns:a16="http://schemas.microsoft.com/office/drawing/2014/main" id="{58CFFF6E-29A1-94C4-1E96-F863EB51DB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157737" y="14349860"/>
                  <a:ext cx="87494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nettore diritto 93">
                  <a:extLst>
                    <a:ext uri="{FF2B5EF4-FFF2-40B4-BE49-F238E27FC236}">
                      <a16:creationId xmlns:a16="http://schemas.microsoft.com/office/drawing/2014/main" id="{5D392E85-DC3C-4751-B6C6-2727932CAD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038911" y="13838864"/>
                  <a:ext cx="1440000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Connettore diritto 97">
                  <a:extLst>
                    <a:ext uri="{FF2B5EF4-FFF2-40B4-BE49-F238E27FC236}">
                      <a16:creationId xmlns:a16="http://schemas.microsoft.com/office/drawing/2014/main" id="{7226E9C0-57FC-853B-9601-9F78786EF5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032685" y="13832654"/>
                  <a:ext cx="0" cy="50053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Connettore diritto 100">
                  <a:extLst>
                    <a:ext uri="{FF2B5EF4-FFF2-40B4-BE49-F238E27FC236}">
                      <a16:creationId xmlns:a16="http://schemas.microsoft.com/office/drawing/2014/main" id="{B3094F56-21AC-5A75-3BFE-EC4A08DA5C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032685" y="14299472"/>
                  <a:ext cx="0" cy="50053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ttore diritto 101">
                  <a:extLst>
                    <a:ext uri="{FF2B5EF4-FFF2-40B4-BE49-F238E27FC236}">
                      <a16:creationId xmlns:a16="http://schemas.microsoft.com/office/drawing/2014/main" id="{B8EFA266-9EF1-9918-7BEF-325C45251D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026529" y="14806512"/>
                  <a:ext cx="1440000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CasellaDiTesto 102">
                <a:extLst>
                  <a:ext uri="{FF2B5EF4-FFF2-40B4-BE49-F238E27FC236}">
                    <a16:creationId xmlns:a16="http://schemas.microsoft.com/office/drawing/2014/main" id="{818E8F67-B150-D6FA-7CD9-0CC15786B996}"/>
                  </a:ext>
                </a:extLst>
              </p:cNvPr>
              <p:cNvSpPr txBox="1"/>
              <p:nvPr/>
            </p:nvSpPr>
            <p:spPr>
              <a:xfrm>
                <a:off x="15396407" y="12969488"/>
                <a:ext cx="1562449" cy="30855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n-US" sz="14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RT, slow diffusion</a:t>
                </a:r>
                <a:endParaRPr lang="it-IT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CasellaDiTesto 104">
                <a:extLst>
                  <a:ext uri="{FF2B5EF4-FFF2-40B4-BE49-F238E27FC236}">
                    <a16:creationId xmlns:a16="http://schemas.microsoft.com/office/drawing/2014/main" id="{72740F6B-4D37-C93E-0332-357F6058E97B}"/>
                  </a:ext>
                </a:extLst>
              </p:cNvPr>
              <p:cNvSpPr txBox="1"/>
              <p:nvPr/>
            </p:nvSpPr>
            <p:spPr>
              <a:xfrm>
                <a:off x="14933113" y="14398268"/>
                <a:ext cx="2449302" cy="30855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n-US" sz="14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120°C, solvothermal conditions</a:t>
                </a:r>
                <a:endParaRPr lang="it-IT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0" name="CasellaDiTesto 139">
              <a:extLst>
                <a:ext uri="{FF2B5EF4-FFF2-40B4-BE49-F238E27FC236}">
                  <a16:creationId xmlns:a16="http://schemas.microsoft.com/office/drawing/2014/main" id="{25045A24-6B02-06DC-101E-99A14904B729}"/>
                </a:ext>
              </a:extLst>
            </p:cNvPr>
            <p:cNvSpPr txBox="1"/>
            <p:nvPr/>
          </p:nvSpPr>
          <p:spPr>
            <a:xfrm>
              <a:off x="19209595" y="12217120"/>
              <a:ext cx="385529" cy="3393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it-IT" sz="1600" b="1" baseline="-25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CasellaDiTesto 151">
              <a:extLst>
                <a:ext uri="{FF2B5EF4-FFF2-40B4-BE49-F238E27FC236}">
                  <a16:creationId xmlns:a16="http://schemas.microsoft.com/office/drawing/2014/main" id="{782EB054-CB2C-6FB1-9DDA-0525FCF0E86B}"/>
                </a:ext>
              </a:extLst>
            </p:cNvPr>
            <p:cNvSpPr txBox="1"/>
            <p:nvPr/>
          </p:nvSpPr>
          <p:spPr>
            <a:xfrm>
              <a:off x="19201761" y="13370866"/>
              <a:ext cx="385529" cy="3393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9826165D-8658-04B9-934A-6D05910AC670}"/>
              </a:ext>
            </a:extLst>
          </p:cNvPr>
          <p:cNvGrpSpPr/>
          <p:nvPr/>
        </p:nvGrpSpPr>
        <p:grpSpPr>
          <a:xfrm>
            <a:off x="22166245" y="11057426"/>
            <a:ext cx="10454737" cy="16551658"/>
            <a:chOff x="22061479" y="9284918"/>
            <a:chExt cx="10454737" cy="14254048"/>
          </a:xfrm>
        </p:grpSpPr>
        <p:grpSp>
          <p:nvGrpSpPr>
            <p:cNvPr id="20" name="Gruppo 19"/>
            <p:cNvGrpSpPr/>
            <p:nvPr/>
          </p:nvGrpSpPr>
          <p:grpSpPr>
            <a:xfrm>
              <a:off x="22061479" y="13015231"/>
              <a:ext cx="9805096" cy="3797955"/>
              <a:chOff x="9342195" y="15150038"/>
              <a:chExt cx="7057919" cy="2680723"/>
            </a:xfrm>
          </p:grpSpPr>
          <p:pic>
            <p:nvPicPr>
              <p:cNvPr id="16" name="Immagine 15"/>
              <p:cNvPicPr>
                <a:picLocks noChangeAspect="1"/>
              </p:cNvPicPr>
              <p:nvPr/>
            </p:nvPicPr>
            <p:blipFill rotWithShape="1">
              <a:blip r:embed="rId11"/>
              <a:srcRect l="9103" t="7353" r="9736" b="3694"/>
              <a:stretch/>
            </p:blipFill>
            <p:spPr>
              <a:xfrm>
                <a:off x="9342195" y="15153251"/>
                <a:ext cx="3505185" cy="2677510"/>
              </a:xfrm>
              <a:prstGeom prst="rect">
                <a:avLst/>
              </a:prstGeom>
            </p:spPr>
          </p:pic>
          <p:pic>
            <p:nvPicPr>
              <p:cNvPr id="19" name="Immagine 18"/>
              <p:cNvPicPr>
                <a:picLocks noChangeAspect="1"/>
              </p:cNvPicPr>
              <p:nvPr/>
            </p:nvPicPr>
            <p:blipFill rotWithShape="1">
              <a:blip r:embed="rId12"/>
              <a:srcRect l="8177" t="6912" r="9102" b="4027"/>
              <a:stretch/>
            </p:blipFill>
            <p:spPr>
              <a:xfrm>
                <a:off x="12660656" y="15150038"/>
                <a:ext cx="3739458" cy="2680721"/>
              </a:xfrm>
              <a:prstGeom prst="rect">
                <a:avLst/>
              </a:prstGeom>
            </p:spPr>
          </p:pic>
        </p:grpSp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13"/>
            <a:srcRect l="6868" t="9226" r="12470" b="4242"/>
            <a:stretch/>
          </p:blipFill>
          <p:spPr>
            <a:xfrm>
              <a:off x="22106781" y="17985597"/>
              <a:ext cx="4725382" cy="3640800"/>
            </a:xfrm>
            <a:prstGeom prst="rect">
              <a:avLst/>
            </a:prstGeom>
          </p:spPr>
        </p:pic>
        <p:sp>
          <p:nvSpPr>
            <p:cNvPr id="121" name="CasellaDiTesto 120">
              <a:extLst>
                <a:ext uri="{FF2B5EF4-FFF2-40B4-BE49-F238E27FC236}">
                  <a16:creationId xmlns:a16="http://schemas.microsoft.com/office/drawing/2014/main" id="{077B1751-8D13-458E-46B7-5BB02592A1EC}"/>
                </a:ext>
              </a:extLst>
            </p:cNvPr>
            <p:cNvSpPr txBox="1"/>
            <p:nvPr/>
          </p:nvSpPr>
          <p:spPr>
            <a:xfrm>
              <a:off x="23010041" y="22011647"/>
              <a:ext cx="8186532" cy="89333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n-US" sz="2600" dirty="0"/>
                <a:t>Comparison of IR spectra of the free ligand (black) with those of </a:t>
              </a:r>
              <a:r>
                <a:rPr lang="en-US" sz="2600" b="1" dirty="0"/>
                <a:t>1</a:t>
              </a:r>
              <a:r>
                <a:rPr lang="en-US" sz="2600" dirty="0"/>
                <a:t> (pink) on the left and of </a:t>
              </a:r>
              <a:r>
                <a:rPr lang="en-US" sz="2600" b="1" dirty="0"/>
                <a:t>2</a:t>
              </a:r>
              <a:r>
                <a:rPr lang="en-US" sz="2600" dirty="0"/>
                <a:t> (green) on the right.</a:t>
              </a:r>
              <a:endParaRPr lang="en-US" sz="2600" baseline="30000" dirty="0"/>
            </a:p>
          </p:txBody>
        </p:sp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6368599" y="17660992"/>
              <a:ext cx="6147617" cy="4068205"/>
            </a:xfrm>
            <a:prstGeom prst="rect">
              <a:avLst/>
            </a:prstGeom>
          </p:spPr>
        </p:pic>
        <p:sp>
          <p:nvSpPr>
            <p:cNvPr id="153" name="CasellaDiTesto 152">
              <a:extLst>
                <a:ext uri="{FF2B5EF4-FFF2-40B4-BE49-F238E27FC236}">
                  <a16:creationId xmlns:a16="http://schemas.microsoft.com/office/drawing/2014/main" id="{6AF1DDD5-57ED-D79B-CDDC-3C6189D4CBA6}"/>
                </a:ext>
              </a:extLst>
            </p:cNvPr>
            <p:cNvSpPr txBox="1"/>
            <p:nvPr/>
          </p:nvSpPr>
          <p:spPr>
            <a:xfrm>
              <a:off x="24524418" y="9612812"/>
              <a:ext cx="5312366" cy="50427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XRPD and IR </a:t>
              </a:r>
              <a:r>
                <a:rPr lang="it-IT" sz="3200" b="1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characterization</a:t>
              </a:r>
              <a:endParaRPr lang="it-IT" sz="32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56" name="Rettangolo arrotondato 54">
              <a:extLst>
                <a:ext uri="{FF2B5EF4-FFF2-40B4-BE49-F238E27FC236}">
                  <a16:creationId xmlns:a16="http://schemas.microsoft.com/office/drawing/2014/main" id="{C0A437BC-6E54-E543-5417-B3B3440827D1}"/>
                </a:ext>
              </a:extLst>
            </p:cNvPr>
            <p:cNvSpPr/>
            <p:nvPr/>
          </p:nvSpPr>
          <p:spPr>
            <a:xfrm>
              <a:off x="22098804" y="9284918"/>
              <a:ext cx="9843126" cy="14254048"/>
            </a:xfrm>
            <a:prstGeom prst="roundRect">
              <a:avLst/>
            </a:prstGeom>
            <a:noFill/>
            <a:ln w="57150">
              <a:solidFill>
                <a:schemeClr val="accent5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8558" dirty="0"/>
            </a:p>
          </p:txBody>
        </p:sp>
        <p:sp>
          <p:nvSpPr>
            <p:cNvPr id="157" name="CasellaDiTesto 156">
              <a:extLst>
                <a:ext uri="{FF2B5EF4-FFF2-40B4-BE49-F238E27FC236}">
                  <a16:creationId xmlns:a16="http://schemas.microsoft.com/office/drawing/2014/main" id="{B5639915-37E0-82A9-873D-82A359E4BD13}"/>
                </a:ext>
              </a:extLst>
            </p:cNvPr>
            <p:cNvSpPr txBox="1"/>
            <p:nvPr/>
          </p:nvSpPr>
          <p:spPr>
            <a:xfrm>
              <a:off x="25737460" y="12007034"/>
              <a:ext cx="2565814" cy="50427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XRPD</a:t>
              </a:r>
            </a:p>
          </p:txBody>
        </p:sp>
        <p:sp>
          <p:nvSpPr>
            <p:cNvPr id="158" name="CasellaDiTesto 157">
              <a:extLst>
                <a:ext uri="{FF2B5EF4-FFF2-40B4-BE49-F238E27FC236}">
                  <a16:creationId xmlns:a16="http://schemas.microsoft.com/office/drawing/2014/main" id="{8550693D-693F-F992-605A-CA6FD746939C}"/>
                </a:ext>
              </a:extLst>
            </p:cNvPr>
            <p:cNvSpPr txBox="1"/>
            <p:nvPr/>
          </p:nvSpPr>
          <p:spPr>
            <a:xfrm>
              <a:off x="25509311" y="17137788"/>
              <a:ext cx="3256281" cy="50427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IR </a:t>
              </a:r>
              <a:r>
                <a:rPr lang="it-IT" sz="3200" b="1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spectroscopy</a:t>
              </a:r>
              <a:endParaRPr lang="it-IT" sz="32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E49B5245-D984-0178-CED5-FF73B5755711}"/>
                </a:ext>
              </a:extLst>
            </p:cNvPr>
            <p:cNvSpPr/>
            <p:nvPr/>
          </p:nvSpPr>
          <p:spPr>
            <a:xfrm>
              <a:off x="25306568" y="19489607"/>
              <a:ext cx="967362" cy="1063561"/>
            </a:xfrm>
            <a:prstGeom prst="ellipse">
              <a:avLst/>
            </a:prstGeom>
            <a:noFill/>
            <a:ln>
              <a:solidFill>
                <a:srgbClr val="9C34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9" name="CasellaDiTesto 158">
              <a:extLst>
                <a:ext uri="{FF2B5EF4-FFF2-40B4-BE49-F238E27FC236}">
                  <a16:creationId xmlns:a16="http://schemas.microsoft.com/office/drawing/2014/main" id="{CB53B037-61D7-8EA9-600F-8C0D03FDAA87}"/>
                </a:ext>
              </a:extLst>
            </p:cNvPr>
            <p:cNvSpPr txBox="1"/>
            <p:nvPr/>
          </p:nvSpPr>
          <p:spPr>
            <a:xfrm>
              <a:off x="24287519" y="20240102"/>
              <a:ext cx="967362" cy="370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el-GR" sz="1800" b="1" dirty="0">
                  <a:solidFill>
                    <a:srgbClr val="9C349E"/>
                  </a:solidFill>
                  <a:latin typeface="Arial" pitchFamily="34" charset="0"/>
                  <a:cs typeface="Arial" pitchFamily="34" charset="0"/>
                </a:rPr>
                <a:t>ν</a:t>
              </a:r>
              <a:r>
                <a:rPr lang="it-IT" sz="1800" b="1" dirty="0">
                  <a:solidFill>
                    <a:srgbClr val="9C349E"/>
                  </a:solidFill>
                  <a:latin typeface="Arial" pitchFamily="34" charset="0"/>
                  <a:cs typeface="Arial" pitchFamily="34" charset="0"/>
                </a:rPr>
                <a:t> S-O</a:t>
              </a:r>
            </a:p>
          </p:txBody>
        </p:sp>
        <p:sp>
          <p:nvSpPr>
            <p:cNvPr id="160" name="Ovale 159">
              <a:extLst>
                <a:ext uri="{FF2B5EF4-FFF2-40B4-BE49-F238E27FC236}">
                  <a16:creationId xmlns:a16="http://schemas.microsoft.com/office/drawing/2014/main" id="{7A483DE1-A27C-2CEC-8B5A-29CA7F0AB410}"/>
                </a:ext>
              </a:extLst>
            </p:cNvPr>
            <p:cNvSpPr/>
            <p:nvPr/>
          </p:nvSpPr>
          <p:spPr>
            <a:xfrm>
              <a:off x="29336773" y="18909776"/>
              <a:ext cx="1733606" cy="1313349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61" name="CasellaDiTesto 160">
              <a:extLst>
                <a:ext uri="{FF2B5EF4-FFF2-40B4-BE49-F238E27FC236}">
                  <a16:creationId xmlns:a16="http://schemas.microsoft.com/office/drawing/2014/main" id="{E3D497D2-EE5A-3FE6-E2E1-EB0B2F4BF5E6}"/>
                </a:ext>
              </a:extLst>
            </p:cNvPr>
            <p:cNvSpPr txBox="1"/>
            <p:nvPr/>
          </p:nvSpPr>
          <p:spPr>
            <a:xfrm>
              <a:off x="29012901" y="20329869"/>
              <a:ext cx="967362" cy="37011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el-GR" sz="1800" b="1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ν</a:t>
              </a:r>
              <a:r>
                <a:rPr lang="it-IT" sz="1800" b="1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N-O</a:t>
              </a:r>
            </a:p>
          </p:txBody>
        </p:sp>
      </p:grpSp>
      <p:sp>
        <p:nvSpPr>
          <p:cNvPr id="162" name="CasellaDiTesto 161">
            <a:extLst>
              <a:ext uri="{FF2B5EF4-FFF2-40B4-BE49-F238E27FC236}">
                <a16:creationId xmlns:a16="http://schemas.microsoft.com/office/drawing/2014/main" id="{C033CE52-E7DC-6A06-C4B3-0300A3A686FD}"/>
              </a:ext>
            </a:extLst>
          </p:cNvPr>
          <p:cNvSpPr txBox="1"/>
          <p:nvPr/>
        </p:nvSpPr>
        <p:spPr>
          <a:xfrm>
            <a:off x="2285425" y="11297272"/>
            <a:ext cx="4129927" cy="5855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>The </a:t>
            </a:r>
            <a:r>
              <a:rPr lang="it-IT" sz="3200" b="1" dirty="0" err="1">
                <a:solidFill>
                  <a:schemeClr val="accent5"/>
                </a:solidFill>
                <a:latin typeface="+mj-lt"/>
                <a:cs typeface="Arial" pitchFamily="34" charset="0"/>
              </a:rPr>
              <a:t>ligand</a:t>
            </a:r>
            <a:r>
              <a:rPr lang="it-IT" sz="3200" b="1" dirty="0">
                <a:solidFill>
                  <a:schemeClr val="accent5"/>
                </a:solidFill>
                <a:latin typeface="+mj-lt"/>
                <a:cs typeface="Arial" pitchFamily="34" charset="0"/>
              </a:rPr>
              <a:t> </a:t>
            </a: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(4py)3TT </a:t>
            </a:r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6349DE7D-39BE-5E96-AC7F-4550EF023DFB}"/>
              </a:ext>
            </a:extLst>
          </p:cNvPr>
          <p:cNvGrpSpPr/>
          <p:nvPr/>
        </p:nvGrpSpPr>
        <p:grpSpPr>
          <a:xfrm>
            <a:off x="645696" y="19179863"/>
            <a:ext cx="8551305" cy="6789562"/>
            <a:chOff x="940666" y="19388803"/>
            <a:chExt cx="8551305" cy="6789562"/>
          </a:xfrm>
        </p:grpSpPr>
        <p:grpSp>
          <p:nvGrpSpPr>
            <p:cNvPr id="71" name="Gruppo 70"/>
            <p:cNvGrpSpPr/>
            <p:nvPr/>
          </p:nvGrpSpPr>
          <p:grpSpPr>
            <a:xfrm>
              <a:off x="940666" y="19388803"/>
              <a:ext cx="8551305" cy="6364820"/>
              <a:chOff x="-28175" y="755689"/>
              <a:chExt cx="7475856" cy="5299693"/>
            </a:xfrm>
          </p:grpSpPr>
          <p:grpSp>
            <p:nvGrpSpPr>
              <p:cNvPr id="74" name="Gruppo 73"/>
              <p:cNvGrpSpPr/>
              <p:nvPr/>
            </p:nvGrpSpPr>
            <p:grpSpPr>
              <a:xfrm>
                <a:off x="-28175" y="755689"/>
                <a:ext cx="7475856" cy="2009288"/>
                <a:chOff x="-116" y="559308"/>
                <a:chExt cx="7475856" cy="2009288"/>
              </a:xfrm>
            </p:grpSpPr>
            <p:pic>
              <p:nvPicPr>
                <p:cNvPr id="88" name="Immagine 87"/>
                <p:cNvPicPr>
                  <a:picLocks noChangeAspect="1"/>
                </p:cNvPicPr>
                <p:nvPr/>
              </p:nvPicPr>
              <p:blipFill rotWithShape="1">
                <a:blip r:embed="rId15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25077" t="10108" r="23937" b="29464"/>
                <a:stretch/>
              </p:blipFill>
              <p:spPr>
                <a:xfrm>
                  <a:off x="-116" y="609055"/>
                  <a:ext cx="2931090" cy="1909733"/>
                </a:xfrm>
                <a:prstGeom prst="rect">
                  <a:avLst/>
                </a:prstGeom>
              </p:spPr>
            </p:pic>
            <p:grpSp>
              <p:nvGrpSpPr>
                <p:cNvPr id="89" name="Gruppo 88">
                  <a:extLst>
                    <a:ext uri="{FF2B5EF4-FFF2-40B4-BE49-F238E27FC236}">
                      <a16:creationId xmlns:a16="http://schemas.microsoft.com/office/drawing/2014/main" id="{F311114C-3076-4C07-BC07-476B1F4ED855}"/>
                    </a:ext>
                  </a:extLst>
                </p:cNvPr>
                <p:cNvGrpSpPr/>
                <p:nvPr/>
              </p:nvGrpSpPr>
              <p:grpSpPr>
                <a:xfrm>
                  <a:off x="1807457" y="559308"/>
                  <a:ext cx="5668283" cy="2009288"/>
                  <a:chOff x="2319377" y="1543858"/>
                  <a:chExt cx="8380058" cy="2979844"/>
                </a:xfrm>
              </p:grpSpPr>
              <p:pic>
                <p:nvPicPr>
                  <p:cNvPr id="95" name="Immagine 94">
                    <a:extLst>
                      <a:ext uri="{FF2B5EF4-FFF2-40B4-BE49-F238E27FC236}">
                        <a16:creationId xmlns:a16="http://schemas.microsoft.com/office/drawing/2014/main" id="{7974EDDA-440F-48E2-8C37-52D42658E1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7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507" t="18146" r="31580" b="17816"/>
                  <a:stretch/>
                </p:blipFill>
                <p:spPr>
                  <a:xfrm>
                    <a:off x="8259991" y="2164508"/>
                    <a:ext cx="2006279" cy="1857185"/>
                  </a:xfrm>
                  <a:prstGeom prst="rect">
                    <a:avLst/>
                  </a:prstGeom>
                </p:spPr>
              </p:pic>
              <p:grpSp>
                <p:nvGrpSpPr>
                  <p:cNvPr id="96" name="Gruppo 95">
                    <a:extLst>
                      <a:ext uri="{FF2B5EF4-FFF2-40B4-BE49-F238E27FC236}">
                        <a16:creationId xmlns:a16="http://schemas.microsoft.com/office/drawing/2014/main" id="{F20CB86B-74E5-4E1B-B397-C5E7142C0F9A}"/>
                      </a:ext>
                    </a:extLst>
                  </p:cNvPr>
                  <p:cNvGrpSpPr/>
                  <p:nvPr/>
                </p:nvGrpSpPr>
                <p:grpSpPr>
                  <a:xfrm>
                    <a:off x="2319377" y="1543858"/>
                    <a:ext cx="8380058" cy="2979844"/>
                    <a:chOff x="2319377" y="1543858"/>
                    <a:chExt cx="8380058" cy="2979844"/>
                  </a:xfrm>
                </p:grpSpPr>
                <p:pic>
                  <p:nvPicPr>
                    <p:cNvPr id="97" name="Immagine 96" descr="Immagine che contiene collana&#10;&#10;Descrizione generata automaticamente">
                      <a:extLst>
                        <a:ext uri="{FF2B5EF4-FFF2-40B4-BE49-F238E27FC236}">
                          <a16:creationId xmlns:a16="http://schemas.microsoft.com/office/drawing/2014/main" id="{F3C411C5-294D-4B4F-8F45-BE53631B32E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8" cstate="hqprint">
                      <a:extLst>
                        <a:ext uri="{BEBA8EAE-BF5A-486C-A8C5-ECC9F3942E4B}">
                          <a14:imgProps xmlns:a14="http://schemas.microsoft.com/office/drawing/2010/main">
                            <a14:imgLayer r:embed="rId19">
                              <a14:imgEffect>
                                <a14:sharpenSoften amount="5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7335" r="22419" b="2187"/>
                    <a:stretch/>
                  </p:blipFill>
                  <p:spPr>
                    <a:xfrm>
                      <a:off x="4408663" y="1774912"/>
                      <a:ext cx="2770361" cy="2530037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4" name="Ovale 103">
                      <a:extLst>
                        <a:ext uri="{FF2B5EF4-FFF2-40B4-BE49-F238E27FC236}">
                          <a16:creationId xmlns:a16="http://schemas.microsoft.com/office/drawing/2014/main" id="{05BC95E8-1B3A-42BB-B2AE-83776F9662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4870" y="1543858"/>
                      <a:ext cx="3070493" cy="2979844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26" name="Ovale 125">
                      <a:extLst>
                        <a:ext uri="{FF2B5EF4-FFF2-40B4-BE49-F238E27FC236}">
                          <a16:creationId xmlns:a16="http://schemas.microsoft.com/office/drawing/2014/main" id="{6A9E5DE3-B6F3-4785-BE23-83A18A3BAB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63273" y="2440765"/>
                      <a:ext cx="1118920" cy="1122085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27" name="Ovale 126">
                      <a:extLst>
                        <a:ext uri="{FF2B5EF4-FFF2-40B4-BE49-F238E27FC236}">
                          <a16:creationId xmlns:a16="http://schemas.microsoft.com/office/drawing/2014/main" id="{4E239029-F901-4E92-8B14-90495B0EC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26827" y="1715632"/>
                      <a:ext cx="2872608" cy="2754940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 dirty="0"/>
                    </a:p>
                  </p:txBody>
                </p:sp>
                <p:cxnSp>
                  <p:nvCxnSpPr>
                    <p:cNvPr id="128" name="Connettore diritto 127">
                      <a:extLst>
                        <a:ext uri="{FF2B5EF4-FFF2-40B4-BE49-F238E27FC236}">
                          <a16:creationId xmlns:a16="http://schemas.microsoft.com/office/drawing/2014/main" id="{D96E6F39-64E1-4E80-B91A-7370FBABD4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676943" y="1744384"/>
                      <a:ext cx="2267235" cy="686225"/>
                    </a:xfrm>
                    <a:prstGeom prst="line">
                      <a:avLst/>
                    </a:prstGeom>
                    <a:ln w="1905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Connettore diritto 128">
                      <a:extLst>
                        <a:ext uri="{FF2B5EF4-FFF2-40B4-BE49-F238E27FC236}">
                          <a16:creationId xmlns:a16="http://schemas.microsoft.com/office/drawing/2014/main" id="{D54B6D0F-44E3-4E08-8759-B6EA2D6527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676943" y="3562850"/>
                      <a:ext cx="2027219" cy="794007"/>
                    </a:xfrm>
                    <a:prstGeom prst="line">
                      <a:avLst/>
                    </a:prstGeom>
                    <a:ln w="19050">
                      <a:solidFill>
                        <a:schemeClr val="accent6">
                          <a:lumMod val="7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1" name="Ovale 130">
                      <a:extLst>
                        <a:ext uri="{FF2B5EF4-FFF2-40B4-BE49-F238E27FC236}">
                          <a16:creationId xmlns:a16="http://schemas.microsoft.com/office/drawing/2014/main" id="{1C6244AC-5508-44BC-B00F-F9C3463728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9377" y="2128603"/>
                      <a:ext cx="1289155" cy="130039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cxnSp>
                  <p:nvCxnSpPr>
                    <p:cNvPr id="132" name="Connettore diritto 131">
                      <a:extLst>
                        <a:ext uri="{FF2B5EF4-FFF2-40B4-BE49-F238E27FC236}">
                          <a16:creationId xmlns:a16="http://schemas.microsoft.com/office/drawing/2014/main" id="{62AE7958-136A-4D05-811E-B6D48B6D4591}"/>
                        </a:ext>
                      </a:extLst>
                    </p:cNvPr>
                    <p:cNvCxnSpPr>
                      <a:cxnSpLocks/>
                      <a:stCxn id="131" idx="0"/>
                    </p:cNvCxnSpPr>
                    <p:nvPr/>
                  </p:nvCxnSpPr>
                  <p:spPr>
                    <a:xfrm flipV="1">
                      <a:off x="2963954" y="1617634"/>
                      <a:ext cx="2367359" cy="510969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Connettore diritto 132">
                      <a:extLst>
                        <a:ext uri="{FF2B5EF4-FFF2-40B4-BE49-F238E27FC236}">
                          <a16:creationId xmlns:a16="http://schemas.microsoft.com/office/drawing/2014/main" id="{A0FC1D37-3D2A-483F-BEE3-B764680073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83838" y="3435235"/>
                      <a:ext cx="2230996" cy="940535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76" name="Gruppo 75"/>
              <p:cNvGrpSpPr/>
              <p:nvPr/>
            </p:nvGrpSpPr>
            <p:grpSpPr>
              <a:xfrm>
                <a:off x="225515" y="3738436"/>
                <a:ext cx="7172051" cy="2316946"/>
                <a:chOff x="225515" y="3738436"/>
                <a:chExt cx="7172051" cy="2316946"/>
              </a:xfrm>
            </p:grpSpPr>
            <p:pic>
              <p:nvPicPr>
                <p:cNvPr id="77" name="Immagine 76">
                  <a:extLst>
                    <a:ext uri="{FF2B5EF4-FFF2-40B4-BE49-F238E27FC236}">
                      <a16:creationId xmlns:a16="http://schemas.microsoft.com/office/drawing/2014/main" id="{4404FD2B-6225-44E5-A5F1-CD1667887B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276" t="7208" r="28445" b="10936"/>
                <a:stretch/>
              </p:blipFill>
              <p:spPr>
                <a:xfrm>
                  <a:off x="5743884" y="4271189"/>
                  <a:ext cx="1495266" cy="1590788"/>
                </a:xfrm>
                <a:prstGeom prst="rect">
                  <a:avLst/>
                </a:prstGeom>
              </p:spPr>
            </p:pic>
            <p:pic>
              <p:nvPicPr>
                <p:cNvPr id="78" name="Immagine 77"/>
                <p:cNvPicPr>
                  <a:picLocks noChangeAspect="1"/>
                </p:cNvPicPr>
                <p:nvPr/>
              </p:nvPicPr>
              <p:blipFill rotWithShape="1">
                <a:blip r:embed="rId21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35165" t="5226" r="27544" b="26940"/>
                <a:stretch/>
              </p:blipFill>
              <p:spPr>
                <a:xfrm>
                  <a:off x="3349245" y="3947757"/>
                  <a:ext cx="1578280" cy="1578280"/>
                </a:xfrm>
                <a:prstGeom prst="rect">
                  <a:avLst/>
                </a:prstGeom>
              </p:spPr>
            </p:pic>
            <p:pic>
              <p:nvPicPr>
                <p:cNvPr id="79" name="Immagine 78"/>
                <p:cNvPicPr>
                  <a:picLocks noChangeAspect="1"/>
                </p:cNvPicPr>
                <p:nvPr/>
              </p:nvPicPr>
              <p:blipFill rotWithShape="1">
                <a:blip r:embed="rId23">
                  <a:extLst>
                    <a:ext uri="{BEBA8EAE-BF5A-486C-A8C5-ECC9F3942E4B}">
                      <a14:imgProps xmlns:a14="http://schemas.microsoft.com/office/drawing/2010/main">
                        <a14:imgLayer r:embed="rId24"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 l="18323" t="8424" r="15238" b="19197"/>
                <a:stretch/>
              </p:blipFill>
              <p:spPr>
                <a:xfrm flipV="1">
                  <a:off x="225515" y="3923566"/>
                  <a:ext cx="3007536" cy="1801171"/>
                </a:xfrm>
                <a:prstGeom prst="rect">
                  <a:avLst/>
                </a:prstGeom>
              </p:spPr>
            </p:pic>
            <p:sp>
              <p:nvSpPr>
                <p:cNvPr id="80" name="Ovale 79">
                  <a:extLst>
                    <a:ext uri="{FF2B5EF4-FFF2-40B4-BE49-F238E27FC236}">
                      <a16:creationId xmlns:a16="http://schemas.microsoft.com/office/drawing/2014/main" id="{05BC95E8-1B3A-42BB-B2AE-83776F96626F}"/>
                    </a:ext>
                  </a:extLst>
                </p:cNvPr>
                <p:cNvSpPr/>
                <p:nvPr/>
              </p:nvSpPr>
              <p:spPr>
                <a:xfrm>
                  <a:off x="3129152" y="3738436"/>
                  <a:ext cx="2076886" cy="2009288"/>
                </a:xfrm>
                <a:prstGeom prst="ellipse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1" name="Ovale 80">
                  <a:extLst>
                    <a:ext uri="{FF2B5EF4-FFF2-40B4-BE49-F238E27FC236}">
                      <a16:creationId xmlns:a16="http://schemas.microsoft.com/office/drawing/2014/main" id="{6A9E5DE3-B6F3-4785-BE23-83A18A3BABFF}"/>
                    </a:ext>
                  </a:extLst>
                </p:cNvPr>
                <p:cNvSpPr/>
                <p:nvPr/>
              </p:nvSpPr>
              <p:spPr>
                <a:xfrm>
                  <a:off x="4263818" y="4639185"/>
                  <a:ext cx="756839" cy="756614"/>
                </a:xfrm>
                <a:prstGeom prst="ellips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2" name="Ovale 81">
                  <a:extLst>
                    <a:ext uri="{FF2B5EF4-FFF2-40B4-BE49-F238E27FC236}">
                      <a16:creationId xmlns:a16="http://schemas.microsoft.com/office/drawing/2014/main" id="{4E239029-F901-4E92-8B14-90495B0ECEEA}"/>
                    </a:ext>
                  </a:extLst>
                </p:cNvPr>
                <p:cNvSpPr/>
                <p:nvPr/>
              </p:nvSpPr>
              <p:spPr>
                <a:xfrm>
                  <a:off x="5454530" y="4197745"/>
                  <a:ext cx="1943036" cy="1857637"/>
                </a:xfrm>
                <a:prstGeom prst="ellipse">
                  <a:avLst/>
                </a:prstGeom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cxnSp>
              <p:nvCxnSpPr>
                <p:cNvPr id="83" name="Connettore diritto 82">
                  <a:extLst>
                    <a:ext uri="{FF2B5EF4-FFF2-40B4-BE49-F238E27FC236}">
                      <a16:creationId xmlns:a16="http://schemas.microsoft.com/office/drawing/2014/main" id="{D96E6F39-64E1-4E80-B91A-7370FBABD4A2}"/>
                    </a:ext>
                  </a:extLst>
                </p:cNvPr>
                <p:cNvCxnSpPr>
                  <a:cxnSpLocks/>
                  <a:stCxn id="81" idx="0"/>
                </p:cNvCxnSpPr>
                <p:nvPr/>
              </p:nvCxnSpPr>
              <p:spPr>
                <a:xfrm flipV="1">
                  <a:off x="4642238" y="4204509"/>
                  <a:ext cx="1596129" cy="434676"/>
                </a:xfrm>
                <a:prstGeom prst="line">
                  <a:avLst/>
                </a:prstGeom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nettore diritto 83">
                  <a:extLst>
                    <a:ext uri="{FF2B5EF4-FFF2-40B4-BE49-F238E27FC236}">
                      <a16:creationId xmlns:a16="http://schemas.microsoft.com/office/drawing/2014/main" id="{D54B6D0F-44E3-4E08-8759-B6EA2D6527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45913" y="5389359"/>
                  <a:ext cx="1502048" cy="598088"/>
                </a:xfrm>
                <a:prstGeom prst="line">
                  <a:avLst/>
                </a:prstGeom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Ovale 84">
                  <a:extLst>
                    <a:ext uri="{FF2B5EF4-FFF2-40B4-BE49-F238E27FC236}">
                      <a16:creationId xmlns:a16="http://schemas.microsoft.com/office/drawing/2014/main" id="{1C6244AC-5508-44BC-B00F-F9C3463728D2}"/>
                    </a:ext>
                  </a:extLst>
                </p:cNvPr>
                <p:cNvSpPr/>
                <p:nvPr/>
              </p:nvSpPr>
              <p:spPr>
                <a:xfrm>
                  <a:off x="1757341" y="4167417"/>
                  <a:ext cx="1051147" cy="1037994"/>
                </a:xfrm>
                <a:prstGeom prst="ellipse">
                  <a:avLst/>
                </a:prstGeom>
                <a:noFill/>
                <a:ln w="190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86" name="Connettore diritto 85">
                  <a:extLst>
                    <a:ext uri="{FF2B5EF4-FFF2-40B4-BE49-F238E27FC236}">
                      <a16:creationId xmlns:a16="http://schemas.microsoft.com/office/drawing/2014/main" id="{62AE7958-136A-4D05-811E-B6D48B6D4591}"/>
                    </a:ext>
                  </a:extLst>
                </p:cNvPr>
                <p:cNvCxnSpPr>
                  <a:cxnSpLocks/>
                  <a:stCxn id="85" idx="0"/>
                </p:cNvCxnSpPr>
                <p:nvPr/>
              </p:nvCxnSpPr>
              <p:spPr>
                <a:xfrm flipV="1">
                  <a:off x="2282915" y="3788244"/>
                  <a:ext cx="1544348" cy="379173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ttore diritto 86">
                  <a:extLst>
                    <a:ext uri="{FF2B5EF4-FFF2-40B4-BE49-F238E27FC236}">
                      <a16:creationId xmlns:a16="http://schemas.microsoft.com/office/drawing/2014/main" id="{A0FC1D37-3D2A-483F-BEE3-B764680073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9144" y="5175547"/>
                  <a:ext cx="1787641" cy="55185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3" name="CasellaDiTesto 162">
              <a:extLst>
                <a:ext uri="{FF2B5EF4-FFF2-40B4-BE49-F238E27FC236}">
                  <a16:creationId xmlns:a16="http://schemas.microsoft.com/office/drawing/2014/main" id="{350658A6-4C60-9AEB-E21E-B50D3B893A7C}"/>
                </a:ext>
              </a:extLst>
            </p:cNvPr>
            <p:cNvSpPr txBox="1"/>
            <p:nvPr/>
          </p:nvSpPr>
          <p:spPr>
            <a:xfrm>
              <a:off x="4803949" y="22098696"/>
              <a:ext cx="967362" cy="37011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800" b="1" dirty="0">
                  <a:solidFill>
                    <a:srgbClr val="9C349E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64" name="CasellaDiTesto 163">
              <a:extLst>
                <a:ext uri="{FF2B5EF4-FFF2-40B4-BE49-F238E27FC236}">
                  <a16:creationId xmlns:a16="http://schemas.microsoft.com/office/drawing/2014/main" id="{9E029992-9BDB-0737-9E83-8C3FFDA16865}"/>
                </a:ext>
              </a:extLst>
            </p:cNvPr>
            <p:cNvSpPr txBox="1"/>
            <p:nvPr/>
          </p:nvSpPr>
          <p:spPr>
            <a:xfrm>
              <a:off x="4839142" y="25808254"/>
              <a:ext cx="967362" cy="37011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800" b="1" dirty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C7FDB8F3-07AF-8099-82C3-1636A87D6898}"/>
              </a:ext>
            </a:extLst>
          </p:cNvPr>
          <p:cNvGrpSpPr/>
          <p:nvPr/>
        </p:nvGrpSpPr>
        <p:grpSpPr>
          <a:xfrm>
            <a:off x="4632858" y="31945835"/>
            <a:ext cx="699763" cy="505596"/>
            <a:chOff x="4066312" y="30378538"/>
            <a:chExt cx="699763" cy="484215"/>
          </a:xfrm>
        </p:grpSpPr>
        <p:sp>
          <p:nvSpPr>
            <p:cNvPr id="186" name="CasellaDiTesto 185">
              <a:extLst>
                <a:ext uri="{FF2B5EF4-FFF2-40B4-BE49-F238E27FC236}">
                  <a16:creationId xmlns:a16="http://schemas.microsoft.com/office/drawing/2014/main" id="{D64BE562-5E49-A7A5-70E4-8177E3150DC0}"/>
                </a:ext>
              </a:extLst>
            </p:cNvPr>
            <p:cNvSpPr txBox="1"/>
            <p:nvPr/>
          </p:nvSpPr>
          <p:spPr>
            <a:xfrm>
              <a:off x="4066312" y="30378538"/>
              <a:ext cx="686773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chemeClr val="tx2"/>
                  </a:solidFill>
                </a:rPr>
                <a:t>τ</a:t>
              </a:r>
              <a:r>
                <a:rPr lang="it-IT" sz="700" b="1" baseline="-25000" dirty="0" err="1">
                  <a:solidFill>
                    <a:schemeClr val="tx2"/>
                  </a:solidFill>
                </a:rPr>
                <a:t>av</a:t>
              </a:r>
              <a:r>
                <a:rPr lang="it-IT" sz="700" b="1" dirty="0">
                  <a:solidFill>
                    <a:schemeClr val="tx2"/>
                  </a:solidFill>
                </a:rPr>
                <a:t>=0,94 ns</a:t>
              </a:r>
              <a:endParaRPr lang="en-US" sz="700" b="1" dirty="0">
                <a:solidFill>
                  <a:schemeClr val="tx2"/>
                </a:solidFill>
              </a:endParaRPr>
            </a:p>
          </p:txBody>
        </p:sp>
        <p:sp>
          <p:nvSpPr>
            <p:cNvPr id="187" name="CasellaDiTesto 186">
              <a:extLst>
                <a:ext uri="{FF2B5EF4-FFF2-40B4-BE49-F238E27FC236}">
                  <a16:creationId xmlns:a16="http://schemas.microsoft.com/office/drawing/2014/main" id="{AB9AEBF2-B777-096B-979F-30E7E665BFFC}"/>
                </a:ext>
              </a:extLst>
            </p:cNvPr>
            <p:cNvSpPr txBox="1"/>
            <p:nvPr/>
          </p:nvSpPr>
          <p:spPr>
            <a:xfrm>
              <a:off x="4066312" y="30509519"/>
              <a:ext cx="686773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rgbClr val="00B0F0"/>
                  </a:solidFill>
                </a:rPr>
                <a:t>τ</a:t>
              </a:r>
              <a:r>
                <a:rPr lang="it-IT" sz="700" b="1" baseline="-25000" dirty="0" err="1">
                  <a:solidFill>
                    <a:srgbClr val="00B0F0"/>
                  </a:solidFill>
                </a:rPr>
                <a:t>av</a:t>
              </a:r>
              <a:r>
                <a:rPr lang="it-IT" sz="700" b="1" dirty="0">
                  <a:solidFill>
                    <a:srgbClr val="00B0F0"/>
                  </a:solidFill>
                </a:rPr>
                <a:t>=13,53 </a:t>
              </a:r>
              <a:r>
                <a:rPr lang="it-IT" sz="700" b="1" dirty="0" err="1">
                  <a:solidFill>
                    <a:srgbClr val="00B0F0"/>
                  </a:solidFill>
                </a:rPr>
                <a:t>ms</a:t>
              </a:r>
              <a:endParaRPr lang="en-US" sz="700" b="1" dirty="0">
                <a:solidFill>
                  <a:srgbClr val="00B0F0"/>
                </a:solidFill>
              </a:endParaRPr>
            </a:p>
          </p:txBody>
        </p:sp>
        <p:sp>
          <p:nvSpPr>
            <p:cNvPr id="188" name="CasellaDiTesto 187">
              <a:extLst>
                <a:ext uri="{FF2B5EF4-FFF2-40B4-BE49-F238E27FC236}">
                  <a16:creationId xmlns:a16="http://schemas.microsoft.com/office/drawing/2014/main" id="{E0EFFB03-1971-8145-605E-274CB61D08F8}"/>
                </a:ext>
              </a:extLst>
            </p:cNvPr>
            <p:cNvSpPr txBox="1"/>
            <p:nvPr/>
          </p:nvSpPr>
          <p:spPr>
            <a:xfrm>
              <a:off x="4079302" y="30661919"/>
              <a:ext cx="686773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rgbClr val="EA06C9"/>
                  </a:solidFill>
                </a:rPr>
                <a:t>τ</a:t>
              </a:r>
              <a:r>
                <a:rPr lang="it-IT" sz="700" b="1" baseline="-25000" dirty="0" err="1">
                  <a:solidFill>
                    <a:srgbClr val="EA06C9"/>
                  </a:solidFill>
                </a:rPr>
                <a:t>av</a:t>
              </a:r>
              <a:r>
                <a:rPr lang="it-IT" sz="700" b="1" dirty="0">
                  <a:solidFill>
                    <a:srgbClr val="EA06C9"/>
                  </a:solidFill>
                </a:rPr>
                <a:t>=41,07 </a:t>
              </a:r>
              <a:r>
                <a:rPr lang="it-IT" sz="700" b="1" dirty="0" err="1">
                  <a:solidFill>
                    <a:srgbClr val="EA06C9"/>
                  </a:solidFill>
                </a:rPr>
                <a:t>ms</a:t>
              </a:r>
              <a:endParaRPr lang="en-US" sz="700" b="1" dirty="0">
                <a:solidFill>
                  <a:srgbClr val="EA06C9"/>
                </a:solidFill>
              </a:endParaRPr>
            </a:p>
          </p:txBody>
        </p:sp>
      </p:grpSp>
      <p:grpSp>
        <p:nvGrpSpPr>
          <p:cNvPr id="189" name="Gruppo 188">
            <a:extLst>
              <a:ext uri="{FF2B5EF4-FFF2-40B4-BE49-F238E27FC236}">
                <a16:creationId xmlns:a16="http://schemas.microsoft.com/office/drawing/2014/main" id="{9451D45E-02AF-039F-FEE1-EE1DC4946C46}"/>
              </a:ext>
            </a:extLst>
          </p:cNvPr>
          <p:cNvGrpSpPr/>
          <p:nvPr/>
        </p:nvGrpSpPr>
        <p:grpSpPr>
          <a:xfrm>
            <a:off x="4714075" y="34372560"/>
            <a:ext cx="834758" cy="519278"/>
            <a:chOff x="4020623" y="30378538"/>
            <a:chExt cx="834758" cy="497320"/>
          </a:xfrm>
        </p:grpSpPr>
        <p:sp>
          <p:nvSpPr>
            <p:cNvPr id="190" name="CasellaDiTesto 189">
              <a:extLst>
                <a:ext uri="{FF2B5EF4-FFF2-40B4-BE49-F238E27FC236}">
                  <a16:creationId xmlns:a16="http://schemas.microsoft.com/office/drawing/2014/main" id="{5C667EC3-0894-7C66-F691-115B7124F859}"/>
                </a:ext>
              </a:extLst>
            </p:cNvPr>
            <p:cNvSpPr txBox="1"/>
            <p:nvPr/>
          </p:nvSpPr>
          <p:spPr>
            <a:xfrm>
              <a:off x="4066312" y="30378538"/>
              <a:ext cx="686773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chemeClr val="tx2"/>
                  </a:solidFill>
                </a:rPr>
                <a:t>τ</a:t>
              </a:r>
              <a:r>
                <a:rPr lang="it-IT" sz="700" b="1" baseline="-25000" dirty="0" err="1">
                  <a:solidFill>
                    <a:schemeClr val="tx2"/>
                  </a:solidFill>
                </a:rPr>
                <a:t>av</a:t>
              </a:r>
              <a:r>
                <a:rPr lang="it-IT" sz="700" b="1" dirty="0">
                  <a:solidFill>
                    <a:schemeClr val="tx2"/>
                  </a:solidFill>
                </a:rPr>
                <a:t>=4,80 ns</a:t>
              </a:r>
              <a:endParaRPr lang="en-US" sz="700" b="1" dirty="0">
                <a:solidFill>
                  <a:schemeClr val="tx2"/>
                </a:solidFill>
              </a:endParaRPr>
            </a:p>
          </p:txBody>
        </p:sp>
        <p:sp>
          <p:nvSpPr>
            <p:cNvPr id="191" name="CasellaDiTesto 190">
              <a:extLst>
                <a:ext uri="{FF2B5EF4-FFF2-40B4-BE49-F238E27FC236}">
                  <a16:creationId xmlns:a16="http://schemas.microsoft.com/office/drawing/2014/main" id="{2A4AC77C-82C7-9CC4-D8A3-107D6DADED53}"/>
                </a:ext>
              </a:extLst>
            </p:cNvPr>
            <p:cNvSpPr txBox="1"/>
            <p:nvPr/>
          </p:nvSpPr>
          <p:spPr>
            <a:xfrm>
              <a:off x="4066312" y="30509519"/>
              <a:ext cx="686773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rgbClr val="00B0F0"/>
                  </a:solidFill>
                </a:rPr>
                <a:t>τ</a:t>
              </a:r>
              <a:r>
                <a:rPr lang="it-IT" sz="700" b="1" baseline="-25000" dirty="0" err="1">
                  <a:solidFill>
                    <a:srgbClr val="00B0F0"/>
                  </a:solidFill>
                </a:rPr>
                <a:t>av</a:t>
              </a:r>
              <a:r>
                <a:rPr lang="it-IT" sz="700" b="1" dirty="0">
                  <a:solidFill>
                    <a:srgbClr val="00B0F0"/>
                  </a:solidFill>
                </a:rPr>
                <a:t>=23,45 </a:t>
              </a:r>
              <a:r>
                <a:rPr lang="it-IT" sz="700" b="1" dirty="0" err="1">
                  <a:solidFill>
                    <a:srgbClr val="00B0F0"/>
                  </a:solidFill>
                </a:rPr>
                <a:t>ms</a:t>
              </a:r>
              <a:endParaRPr lang="en-US" sz="700" b="1" dirty="0">
                <a:solidFill>
                  <a:srgbClr val="00B0F0"/>
                </a:solidFill>
              </a:endParaRPr>
            </a:p>
          </p:txBody>
        </p:sp>
        <p:sp>
          <p:nvSpPr>
            <p:cNvPr id="192" name="CasellaDiTesto 191">
              <a:extLst>
                <a:ext uri="{FF2B5EF4-FFF2-40B4-BE49-F238E27FC236}">
                  <a16:creationId xmlns:a16="http://schemas.microsoft.com/office/drawing/2014/main" id="{525D19D0-6493-8828-7FC8-C69209412573}"/>
                </a:ext>
              </a:extLst>
            </p:cNvPr>
            <p:cNvSpPr txBox="1"/>
            <p:nvPr/>
          </p:nvSpPr>
          <p:spPr>
            <a:xfrm>
              <a:off x="4020623" y="30675024"/>
              <a:ext cx="834758" cy="20083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92213" tIns="46106" rIns="92213" bIns="46106" rtlCol="0">
              <a:spAutoFit/>
            </a:bodyPr>
            <a:lstStyle/>
            <a:p>
              <a:pPr algn="just"/>
              <a:r>
                <a:rPr lang="el-GR" sz="700" b="1" dirty="0">
                  <a:solidFill>
                    <a:srgbClr val="EA06C9"/>
                  </a:solidFill>
                </a:rPr>
                <a:t>τ</a:t>
              </a:r>
              <a:r>
                <a:rPr lang="it-IT" sz="700" b="1" baseline="-25000" dirty="0" err="1">
                  <a:solidFill>
                    <a:srgbClr val="EA06C9"/>
                  </a:solidFill>
                </a:rPr>
                <a:t>av</a:t>
              </a:r>
              <a:r>
                <a:rPr lang="it-IT" sz="700" b="1" dirty="0">
                  <a:solidFill>
                    <a:srgbClr val="EA06C9"/>
                  </a:solidFill>
                </a:rPr>
                <a:t>=1378,80 </a:t>
              </a:r>
              <a:r>
                <a:rPr lang="it-IT" sz="700" b="1" dirty="0" err="1">
                  <a:solidFill>
                    <a:srgbClr val="EA06C9"/>
                  </a:solidFill>
                </a:rPr>
                <a:t>ms</a:t>
              </a:r>
              <a:endParaRPr lang="en-US" sz="700" b="1" dirty="0">
                <a:solidFill>
                  <a:srgbClr val="EA06C9"/>
                </a:solidFill>
              </a:endParaRPr>
            </a:p>
          </p:txBody>
        </p:sp>
      </p:grpSp>
      <p:sp>
        <p:nvSpPr>
          <p:cNvPr id="207" name="CasellaDiTesto 206">
            <a:extLst>
              <a:ext uri="{FF2B5EF4-FFF2-40B4-BE49-F238E27FC236}">
                <a16:creationId xmlns:a16="http://schemas.microsoft.com/office/drawing/2014/main" id="{D843E45A-47C9-45CB-0CB6-355434E9C5DA}"/>
              </a:ext>
            </a:extLst>
          </p:cNvPr>
          <p:cNvSpPr txBox="1"/>
          <p:nvPr/>
        </p:nvSpPr>
        <p:spPr>
          <a:xfrm>
            <a:off x="13919209" y="22211776"/>
            <a:ext cx="967362" cy="3701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1800" b="1" dirty="0">
                <a:solidFill>
                  <a:srgbClr val="9C349E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08" name="CasellaDiTesto 207">
            <a:extLst>
              <a:ext uri="{FF2B5EF4-FFF2-40B4-BE49-F238E27FC236}">
                <a16:creationId xmlns:a16="http://schemas.microsoft.com/office/drawing/2014/main" id="{F9A8E96B-A0D3-6A9B-C729-B89D0C765859}"/>
              </a:ext>
            </a:extLst>
          </p:cNvPr>
          <p:cNvSpPr txBox="1"/>
          <p:nvPr/>
        </p:nvSpPr>
        <p:spPr>
          <a:xfrm>
            <a:off x="16409948" y="22172039"/>
            <a:ext cx="967362" cy="3701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2213" tIns="46106" rIns="92213" bIns="46106" rtlCol="0">
            <a:spAutoFit/>
          </a:bodyPr>
          <a:lstStyle/>
          <a:p>
            <a:pPr algn="ctr"/>
            <a:r>
              <a:rPr lang="it-IT" sz="18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A1B340BF-032A-5D48-F1AB-09DC0D6119F4}"/>
              </a:ext>
            </a:extLst>
          </p:cNvPr>
          <p:cNvGrpSpPr/>
          <p:nvPr/>
        </p:nvGrpSpPr>
        <p:grpSpPr>
          <a:xfrm>
            <a:off x="9968640" y="29301936"/>
            <a:ext cx="12375952" cy="7039722"/>
            <a:chOff x="11238706" y="29695740"/>
            <a:chExt cx="12375952" cy="7039722"/>
          </a:xfrm>
        </p:grpSpPr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3E079099-15C4-840F-81ED-C7B321B17D12}"/>
                </a:ext>
              </a:extLst>
            </p:cNvPr>
            <p:cNvGrpSpPr/>
            <p:nvPr/>
          </p:nvGrpSpPr>
          <p:grpSpPr>
            <a:xfrm>
              <a:off x="11238706" y="30589427"/>
              <a:ext cx="3575581" cy="3291504"/>
              <a:chOff x="9714927" y="31320270"/>
              <a:chExt cx="3575581" cy="3291504"/>
            </a:xfrm>
          </p:grpSpPr>
          <p:pic>
            <p:nvPicPr>
              <p:cNvPr id="38" name="Immagine 37">
                <a:extLst>
                  <a:ext uri="{FF2B5EF4-FFF2-40B4-BE49-F238E27FC236}">
                    <a16:creationId xmlns:a16="http://schemas.microsoft.com/office/drawing/2014/main" id="{5F604854-CBF2-EC02-6DC0-7448BF2899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5"/>
              <a:srcRect l="9286" t="6233" r="11351"/>
              <a:stretch/>
            </p:blipFill>
            <p:spPr>
              <a:xfrm>
                <a:off x="9714927" y="31619791"/>
                <a:ext cx="3575581" cy="2991983"/>
              </a:xfrm>
              <a:prstGeom prst="rect">
                <a:avLst/>
              </a:prstGeom>
            </p:spPr>
          </p:pic>
          <p:sp>
            <p:nvSpPr>
              <p:cNvPr id="201" name="CasellaDiTesto 200">
                <a:extLst>
                  <a:ext uri="{FF2B5EF4-FFF2-40B4-BE49-F238E27FC236}">
                    <a16:creationId xmlns:a16="http://schemas.microsoft.com/office/drawing/2014/main" id="{315F7DC9-EED7-A76A-6B3A-26C5BD29EDAB}"/>
                  </a:ext>
                </a:extLst>
              </p:cNvPr>
              <p:cNvSpPr txBox="1"/>
              <p:nvPr/>
            </p:nvSpPr>
            <p:spPr>
              <a:xfrm>
                <a:off x="10670142" y="31320270"/>
                <a:ext cx="1859165" cy="3701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square" lIns="92213" tIns="46106" rIns="92213" bIns="46106" rtlCol="0">
                <a:spAutoFit/>
              </a:bodyPr>
              <a:lstStyle/>
              <a:p>
                <a:pPr algn="ctr"/>
                <a:r>
                  <a:rPr lang="it-IT" sz="1800" dirty="0" err="1">
                    <a:solidFill>
                      <a:schemeClr val="accent5">
                        <a:lumMod val="50000"/>
                      </a:schemeClr>
                    </a:solidFill>
                    <a:latin typeface="+mj-lt"/>
                    <a:cs typeface="Arial" pitchFamily="34" charset="0"/>
                  </a:rPr>
                  <a:t>Powders</a:t>
                </a:r>
                <a:r>
                  <a:rPr lang="it-IT" sz="1800" dirty="0">
                    <a:solidFill>
                      <a:schemeClr val="accent5">
                        <a:lumMod val="50000"/>
                      </a:schemeClr>
                    </a:solidFill>
                    <a:latin typeface="+mj-lt"/>
                    <a:cs typeface="Arial" pitchFamily="34" charset="0"/>
                  </a:rPr>
                  <a:t> – 298 K</a:t>
                </a:r>
                <a:endParaRPr lang="it-IT" sz="1800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endParaRPr>
              </a:p>
            </p:txBody>
          </p:sp>
          <p:grpSp>
            <p:nvGrpSpPr>
              <p:cNvPr id="213" name="Gruppo 212">
                <a:extLst>
                  <a:ext uri="{FF2B5EF4-FFF2-40B4-BE49-F238E27FC236}">
                    <a16:creationId xmlns:a16="http://schemas.microsoft.com/office/drawing/2014/main" id="{EEAD6E75-DFA2-5A3F-FBD3-A28836E605A3}"/>
                  </a:ext>
                </a:extLst>
              </p:cNvPr>
              <p:cNvGrpSpPr/>
              <p:nvPr/>
            </p:nvGrpSpPr>
            <p:grpSpPr>
              <a:xfrm>
                <a:off x="12441411" y="33021702"/>
                <a:ext cx="830735" cy="471423"/>
                <a:chOff x="3759243" y="29949003"/>
                <a:chExt cx="830735" cy="471423"/>
              </a:xfrm>
            </p:grpSpPr>
            <p:sp>
              <p:nvSpPr>
                <p:cNvPr id="214" name="CasellaDiTesto 213">
                  <a:extLst>
                    <a:ext uri="{FF2B5EF4-FFF2-40B4-BE49-F238E27FC236}">
                      <a16:creationId xmlns:a16="http://schemas.microsoft.com/office/drawing/2014/main" id="{CB0DC5E7-A6D1-B27F-0137-4135D7EFE72D}"/>
                    </a:ext>
                  </a:extLst>
                </p:cNvPr>
                <p:cNvSpPr txBox="1"/>
                <p:nvPr/>
              </p:nvSpPr>
              <p:spPr>
                <a:xfrm>
                  <a:off x="3782954" y="29949003"/>
                  <a:ext cx="807024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chemeClr val="tx2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chemeClr val="tx2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chemeClr val="tx2"/>
                      </a:solidFill>
                    </a:rPr>
                    <a:t>=1,67  ns</a:t>
                  </a:r>
                  <a:endParaRPr lang="en-US" sz="700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15" name="CasellaDiTesto 214">
                  <a:extLst>
                    <a:ext uri="{FF2B5EF4-FFF2-40B4-BE49-F238E27FC236}">
                      <a16:creationId xmlns:a16="http://schemas.microsoft.com/office/drawing/2014/main" id="{9E0FC872-F226-6846-5B2B-F6F608E549F0}"/>
                    </a:ext>
                  </a:extLst>
                </p:cNvPr>
                <p:cNvSpPr txBox="1"/>
                <p:nvPr/>
              </p:nvSpPr>
              <p:spPr>
                <a:xfrm>
                  <a:off x="3776332" y="30077212"/>
                  <a:ext cx="686773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rgbClr val="00B0F0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rgbClr val="00B0F0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rgbClr val="00B0F0"/>
                      </a:solidFill>
                    </a:rPr>
                    <a:t>=7,46 </a:t>
                  </a:r>
                  <a:r>
                    <a:rPr lang="it-IT" sz="700" b="1" dirty="0" err="1">
                      <a:solidFill>
                        <a:srgbClr val="00B0F0"/>
                      </a:solidFill>
                    </a:rPr>
                    <a:t>ms</a:t>
                  </a:r>
                  <a:endParaRPr lang="en-US" sz="700" b="1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216" name="CasellaDiTesto 215">
                  <a:extLst>
                    <a:ext uri="{FF2B5EF4-FFF2-40B4-BE49-F238E27FC236}">
                      <a16:creationId xmlns:a16="http://schemas.microsoft.com/office/drawing/2014/main" id="{6BD199BC-DDF7-F88E-BA80-BD16DB55B699}"/>
                    </a:ext>
                  </a:extLst>
                </p:cNvPr>
                <p:cNvSpPr txBox="1"/>
                <p:nvPr/>
              </p:nvSpPr>
              <p:spPr>
                <a:xfrm>
                  <a:off x="3759243" y="30219592"/>
                  <a:ext cx="820014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rgbClr val="EA06C9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rgbClr val="EA06C9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rgbClr val="EA06C9"/>
                      </a:solidFill>
                    </a:rPr>
                    <a:t>=44,16 </a:t>
                  </a:r>
                  <a:r>
                    <a:rPr lang="it-IT" sz="700" b="1" dirty="0" err="1">
                      <a:solidFill>
                        <a:srgbClr val="EA06C9"/>
                      </a:solidFill>
                    </a:rPr>
                    <a:t>ms</a:t>
                  </a:r>
                  <a:endParaRPr lang="en-US" sz="700" b="1" dirty="0">
                    <a:solidFill>
                      <a:srgbClr val="EA06C9"/>
                    </a:solidFill>
                  </a:endParaRPr>
                </a:p>
              </p:txBody>
            </p:sp>
          </p:grpSp>
        </p:grpSp>
        <p:pic>
          <p:nvPicPr>
            <p:cNvPr id="115" name="Immagine 114" descr="Immagine che contiene scuro, vicino, vetro&#10;&#10;Descrizione generata automaticamente">
              <a:extLst>
                <a:ext uri="{FF2B5EF4-FFF2-40B4-BE49-F238E27FC236}">
                  <a16:creationId xmlns:a16="http://schemas.microsoft.com/office/drawing/2014/main" id="{982DFAD2-F9DB-D183-1501-81A371F386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26" t="38961" r="36291" b="34101"/>
            <a:stretch/>
          </p:blipFill>
          <p:spPr>
            <a:xfrm>
              <a:off x="12027974" y="33932457"/>
              <a:ext cx="2281068" cy="2252028"/>
            </a:xfrm>
            <a:prstGeom prst="rect">
              <a:avLst/>
            </a:prstGeom>
          </p:spPr>
        </p:pic>
        <p:sp>
          <p:nvSpPr>
            <p:cNvPr id="143" name="CasellaDiTesto 142">
              <a:extLst>
                <a:ext uri="{FF2B5EF4-FFF2-40B4-BE49-F238E27FC236}">
                  <a16:creationId xmlns:a16="http://schemas.microsoft.com/office/drawing/2014/main" id="{C59885EF-C924-8B32-ADAB-54CACC6E649C}"/>
                </a:ext>
              </a:extLst>
            </p:cNvPr>
            <p:cNvSpPr txBox="1"/>
            <p:nvPr/>
          </p:nvSpPr>
          <p:spPr>
            <a:xfrm>
              <a:off x="19155655" y="30864681"/>
              <a:ext cx="4083666" cy="462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[Ag((4py)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TT)(CF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SO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)] – 298 K </a:t>
              </a:r>
              <a:endParaRPr lang="it-IT" sz="2400" b="1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B6A64689-BBE3-8873-2CB0-B0F7542BC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4507971" y="30694933"/>
              <a:ext cx="4505325" cy="3190875"/>
            </a:xfrm>
            <a:prstGeom prst="rect">
              <a:avLst/>
            </a:prstGeom>
          </p:spPr>
        </p:pic>
        <p:sp>
          <p:nvSpPr>
            <p:cNvPr id="148" name="CasellaDiTesto 147">
              <a:extLst>
                <a:ext uri="{FF2B5EF4-FFF2-40B4-BE49-F238E27FC236}">
                  <a16:creationId xmlns:a16="http://schemas.microsoft.com/office/drawing/2014/main" id="{806004EC-365A-B754-F62E-343A6F2FEA5B}"/>
                </a:ext>
              </a:extLst>
            </p:cNvPr>
            <p:cNvSpPr txBox="1"/>
            <p:nvPr/>
          </p:nvSpPr>
          <p:spPr>
            <a:xfrm>
              <a:off x="13168508" y="29894692"/>
              <a:ext cx="3817297" cy="462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[</a:t>
              </a:r>
              <a:r>
                <a:rPr lang="it-IT" sz="2400" b="1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Cd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((4py)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TT)(NO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)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2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(</a:t>
              </a:r>
              <a:r>
                <a:rPr lang="it-IT" sz="2400" b="1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EtOH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)] </a:t>
              </a:r>
              <a:endParaRPr lang="it-IT" sz="2400" b="1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49" name="CasellaDiTesto 148">
              <a:extLst>
                <a:ext uri="{FF2B5EF4-FFF2-40B4-BE49-F238E27FC236}">
                  <a16:creationId xmlns:a16="http://schemas.microsoft.com/office/drawing/2014/main" id="{F2A70C12-4648-9DFF-8A13-68F8BE67FF82}"/>
                </a:ext>
              </a:extLst>
            </p:cNvPr>
            <p:cNvSpPr txBox="1"/>
            <p:nvPr/>
          </p:nvSpPr>
          <p:spPr>
            <a:xfrm>
              <a:off x="15617381" y="30567774"/>
              <a:ext cx="2428722" cy="3701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8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After </a:t>
              </a:r>
              <a:r>
                <a:rPr lang="it-IT" sz="1800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grinding</a:t>
              </a:r>
              <a:r>
                <a:rPr lang="it-IT" sz="18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 – 298 K</a:t>
              </a:r>
              <a:endParaRPr lang="it-IT" sz="18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pic>
          <p:nvPicPr>
            <p:cNvPr id="39" name="Immagine 38">
              <a:extLst>
                <a:ext uri="{FF2B5EF4-FFF2-40B4-BE49-F238E27FC236}">
                  <a16:creationId xmlns:a16="http://schemas.microsoft.com/office/drawing/2014/main" id="{A3D63EC6-78AA-C98A-DF6C-45EA1C495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14477909" y="33544587"/>
              <a:ext cx="4505325" cy="3190875"/>
            </a:xfrm>
            <a:prstGeom prst="rect">
              <a:avLst/>
            </a:prstGeom>
          </p:spPr>
        </p:pic>
        <p:sp>
          <p:nvSpPr>
            <p:cNvPr id="151" name="CasellaDiTesto 150">
              <a:extLst>
                <a:ext uri="{FF2B5EF4-FFF2-40B4-BE49-F238E27FC236}">
                  <a16:creationId xmlns:a16="http://schemas.microsoft.com/office/drawing/2014/main" id="{2514922F-17A1-2F4B-B8C7-381E582FAB9A}"/>
                </a:ext>
              </a:extLst>
            </p:cNvPr>
            <p:cNvSpPr txBox="1"/>
            <p:nvPr/>
          </p:nvSpPr>
          <p:spPr>
            <a:xfrm>
              <a:off x="15282549" y="33819568"/>
              <a:ext cx="747511" cy="400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77 K</a:t>
              </a:r>
              <a:endParaRPr lang="it-IT" sz="20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FF256C2A-D819-495C-1FB0-A700CD003188}"/>
                </a:ext>
              </a:extLst>
            </p:cNvPr>
            <p:cNvGrpSpPr/>
            <p:nvPr/>
          </p:nvGrpSpPr>
          <p:grpSpPr>
            <a:xfrm>
              <a:off x="18820886" y="32006708"/>
              <a:ext cx="4505325" cy="3190875"/>
              <a:chOff x="9476866" y="28953513"/>
              <a:chExt cx="4505325" cy="3190875"/>
            </a:xfrm>
          </p:grpSpPr>
          <p:pic>
            <p:nvPicPr>
              <p:cNvPr id="41" name="Immagine 40">
                <a:extLst>
                  <a:ext uri="{FF2B5EF4-FFF2-40B4-BE49-F238E27FC236}">
                    <a16:creationId xmlns:a16="http://schemas.microsoft.com/office/drawing/2014/main" id="{7D253D3B-EBBF-5D2D-C991-90B3A1AFB1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9476866" y="28953513"/>
                <a:ext cx="4505325" cy="3190875"/>
              </a:xfrm>
              <a:prstGeom prst="rect">
                <a:avLst/>
              </a:prstGeom>
            </p:spPr>
          </p:pic>
          <p:grpSp>
            <p:nvGrpSpPr>
              <p:cNvPr id="203" name="Gruppo 202">
                <a:extLst>
                  <a:ext uri="{FF2B5EF4-FFF2-40B4-BE49-F238E27FC236}">
                    <a16:creationId xmlns:a16="http://schemas.microsoft.com/office/drawing/2014/main" id="{9662EC02-165E-DD6F-3279-C294D3F927DA}"/>
                  </a:ext>
                </a:extLst>
              </p:cNvPr>
              <p:cNvGrpSpPr/>
              <p:nvPr/>
            </p:nvGrpSpPr>
            <p:grpSpPr>
              <a:xfrm>
                <a:off x="12639899" y="30341708"/>
                <a:ext cx="820014" cy="484215"/>
                <a:chOff x="4002761" y="30378538"/>
                <a:chExt cx="820014" cy="484215"/>
              </a:xfrm>
            </p:grpSpPr>
            <p:sp>
              <p:nvSpPr>
                <p:cNvPr id="204" name="CasellaDiTesto 203">
                  <a:extLst>
                    <a:ext uri="{FF2B5EF4-FFF2-40B4-BE49-F238E27FC236}">
                      <a16:creationId xmlns:a16="http://schemas.microsoft.com/office/drawing/2014/main" id="{6FA01664-1D50-B430-B18D-40AACDD9842F}"/>
                    </a:ext>
                  </a:extLst>
                </p:cNvPr>
                <p:cNvSpPr txBox="1"/>
                <p:nvPr/>
              </p:nvSpPr>
              <p:spPr>
                <a:xfrm>
                  <a:off x="4006186" y="30378538"/>
                  <a:ext cx="807024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chemeClr val="tx2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chemeClr val="tx2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chemeClr val="tx2"/>
                      </a:solidFill>
                    </a:rPr>
                    <a:t>=1043,98  </a:t>
                  </a:r>
                  <a:r>
                    <a:rPr lang="it-IT" sz="700" b="1" dirty="0" err="1">
                      <a:solidFill>
                        <a:schemeClr val="tx2"/>
                      </a:solidFill>
                    </a:rPr>
                    <a:t>ps</a:t>
                  </a:r>
                  <a:endParaRPr lang="en-US" sz="700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05" name="CasellaDiTesto 204">
                  <a:extLst>
                    <a:ext uri="{FF2B5EF4-FFF2-40B4-BE49-F238E27FC236}">
                      <a16:creationId xmlns:a16="http://schemas.microsoft.com/office/drawing/2014/main" id="{BEEBBDED-B8B6-BB79-2EE4-5B7A904A9789}"/>
                    </a:ext>
                  </a:extLst>
                </p:cNvPr>
                <p:cNvSpPr txBox="1"/>
                <p:nvPr/>
              </p:nvSpPr>
              <p:spPr>
                <a:xfrm>
                  <a:off x="4066312" y="30509519"/>
                  <a:ext cx="686773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rgbClr val="00B0F0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rgbClr val="00B0F0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rgbClr val="00B0F0"/>
                      </a:solidFill>
                    </a:rPr>
                    <a:t>=1,69 </a:t>
                  </a:r>
                  <a:r>
                    <a:rPr lang="it-IT" sz="700" b="1" dirty="0" err="1">
                      <a:solidFill>
                        <a:srgbClr val="00B0F0"/>
                      </a:solidFill>
                    </a:rPr>
                    <a:t>ms</a:t>
                  </a:r>
                  <a:endParaRPr lang="en-US" sz="700" b="1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206" name="CasellaDiTesto 205">
                  <a:extLst>
                    <a:ext uri="{FF2B5EF4-FFF2-40B4-BE49-F238E27FC236}">
                      <a16:creationId xmlns:a16="http://schemas.microsoft.com/office/drawing/2014/main" id="{6A9F03B2-9673-0715-BDFA-680F903ADA2D}"/>
                    </a:ext>
                  </a:extLst>
                </p:cNvPr>
                <p:cNvSpPr txBox="1"/>
                <p:nvPr/>
              </p:nvSpPr>
              <p:spPr>
                <a:xfrm>
                  <a:off x="4002761" y="30661919"/>
                  <a:ext cx="820014" cy="200834"/>
                </a:xfrm>
                <a:prstGeom prst="rect">
                  <a:avLst/>
                </a:prstGeom>
                <a:noFill/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lIns="92213" tIns="46106" rIns="92213" bIns="46106" rtlCol="0">
                  <a:spAutoFit/>
                </a:bodyPr>
                <a:lstStyle/>
                <a:p>
                  <a:pPr algn="just"/>
                  <a:r>
                    <a:rPr lang="el-GR" sz="700" b="1" dirty="0">
                      <a:solidFill>
                        <a:srgbClr val="EA06C9"/>
                      </a:solidFill>
                    </a:rPr>
                    <a:t>τ</a:t>
                  </a:r>
                  <a:r>
                    <a:rPr lang="it-IT" sz="700" b="1" baseline="-25000" dirty="0" err="1">
                      <a:solidFill>
                        <a:srgbClr val="EA06C9"/>
                      </a:solidFill>
                    </a:rPr>
                    <a:t>av</a:t>
                  </a:r>
                  <a:r>
                    <a:rPr lang="it-IT" sz="700" b="1" dirty="0">
                      <a:solidFill>
                        <a:srgbClr val="EA06C9"/>
                      </a:solidFill>
                    </a:rPr>
                    <a:t>=1101,62 </a:t>
                  </a:r>
                  <a:r>
                    <a:rPr lang="it-IT" sz="700" b="1" dirty="0" err="1">
                      <a:solidFill>
                        <a:srgbClr val="EA06C9"/>
                      </a:solidFill>
                    </a:rPr>
                    <a:t>ms</a:t>
                  </a:r>
                  <a:endParaRPr lang="en-US" sz="700" b="1" dirty="0">
                    <a:solidFill>
                      <a:srgbClr val="EA06C9"/>
                    </a:solidFill>
                  </a:endParaRPr>
                </a:p>
              </p:txBody>
            </p:sp>
          </p:grpSp>
        </p:grpSp>
        <p:sp>
          <p:nvSpPr>
            <p:cNvPr id="176" name="Rettangolo arrotondato 54">
              <a:extLst>
                <a:ext uri="{FF2B5EF4-FFF2-40B4-BE49-F238E27FC236}">
                  <a16:creationId xmlns:a16="http://schemas.microsoft.com/office/drawing/2014/main" id="{069CABA8-E0D5-9D04-C57C-7112F1A424CC}"/>
                </a:ext>
              </a:extLst>
            </p:cNvPr>
            <p:cNvSpPr/>
            <p:nvPr/>
          </p:nvSpPr>
          <p:spPr>
            <a:xfrm>
              <a:off x="11309886" y="29695740"/>
              <a:ext cx="12304772" cy="6973456"/>
            </a:xfrm>
            <a:prstGeom prst="roundRect">
              <a:avLst/>
            </a:prstGeom>
            <a:noFill/>
            <a:ln w="57150">
              <a:solidFill>
                <a:schemeClr val="accent5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8558" dirty="0"/>
            </a:p>
          </p:txBody>
        </p:sp>
        <p:grpSp>
          <p:nvGrpSpPr>
            <p:cNvPr id="209" name="Gruppo 208">
              <a:extLst>
                <a:ext uri="{FF2B5EF4-FFF2-40B4-BE49-F238E27FC236}">
                  <a16:creationId xmlns:a16="http://schemas.microsoft.com/office/drawing/2014/main" id="{DB5C3B22-7AFA-EE9C-47B9-661895F9983D}"/>
                </a:ext>
              </a:extLst>
            </p:cNvPr>
            <p:cNvGrpSpPr/>
            <p:nvPr/>
          </p:nvGrpSpPr>
          <p:grpSpPr>
            <a:xfrm>
              <a:off x="17543487" y="35025460"/>
              <a:ext cx="867148" cy="484215"/>
              <a:chOff x="5165906" y="32122370"/>
              <a:chExt cx="867148" cy="484215"/>
            </a:xfrm>
          </p:grpSpPr>
          <p:sp>
            <p:nvSpPr>
              <p:cNvPr id="210" name="CasellaDiTesto 209">
                <a:extLst>
                  <a:ext uri="{FF2B5EF4-FFF2-40B4-BE49-F238E27FC236}">
                    <a16:creationId xmlns:a16="http://schemas.microsoft.com/office/drawing/2014/main" id="{61CB63EF-EF65-0398-E31C-ECEB2A1FF414}"/>
                  </a:ext>
                </a:extLst>
              </p:cNvPr>
              <p:cNvSpPr txBox="1"/>
              <p:nvPr/>
            </p:nvSpPr>
            <p:spPr>
              <a:xfrm>
                <a:off x="5226030" y="32122370"/>
                <a:ext cx="807024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chemeClr val="tx2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chemeClr val="tx2"/>
                    </a:solidFill>
                  </a:rPr>
                  <a:t>av</a:t>
                </a:r>
                <a:r>
                  <a:rPr lang="it-IT" sz="700" b="1" dirty="0">
                    <a:solidFill>
                      <a:schemeClr val="tx2"/>
                    </a:solidFill>
                  </a:rPr>
                  <a:t>=3,52  ns</a:t>
                </a:r>
                <a:endParaRPr lang="en-US" sz="7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211" name="CasellaDiTesto 210">
                <a:extLst>
                  <a:ext uri="{FF2B5EF4-FFF2-40B4-BE49-F238E27FC236}">
                    <a16:creationId xmlns:a16="http://schemas.microsoft.com/office/drawing/2014/main" id="{BF816150-440F-03B1-03A4-4E704C4D9358}"/>
                  </a:ext>
                </a:extLst>
              </p:cNvPr>
              <p:cNvSpPr txBox="1"/>
              <p:nvPr/>
            </p:nvSpPr>
            <p:spPr>
              <a:xfrm>
                <a:off x="5209987" y="32269907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00B0F0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00B0F0"/>
                    </a:solidFill>
                  </a:rPr>
                  <a:t>av</a:t>
                </a:r>
                <a:r>
                  <a:rPr lang="it-IT" sz="700" b="1" dirty="0">
                    <a:solidFill>
                      <a:srgbClr val="00B0F0"/>
                    </a:solidFill>
                  </a:rPr>
                  <a:t>=58,02 </a:t>
                </a:r>
                <a:r>
                  <a:rPr lang="it-IT" sz="700" b="1" dirty="0" err="1">
                    <a:solidFill>
                      <a:srgbClr val="00B0F0"/>
                    </a:solidFill>
                  </a:rPr>
                  <a:t>ms</a:t>
                </a:r>
                <a:endParaRPr lang="en-US" sz="7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12" name="CasellaDiTesto 211">
                <a:extLst>
                  <a:ext uri="{FF2B5EF4-FFF2-40B4-BE49-F238E27FC236}">
                    <a16:creationId xmlns:a16="http://schemas.microsoft.com/office/drawing/2014/main" id="{59A0EF46-BFF5-9EE2-A022-CD71C4FAC6F8}"/>
                  </a:ext>
                </a:extLst>
              </p:cNvPr>
              <p:cNvSpPr txBox="1"/>
              <p:nvPr/>
            </p:nvSpPr>
            <p:spPr>
              <a:xfrm>
                <a:off x="5165906" y="32405751"/>
                <a:ext cx="820014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EA06C9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EA06C9"/>
                    </a:solidFill>
                  </a:rPr>
                  <a:t>av</a:t>
                </a:r>
                <a:r>
                  <a:rPr lang="it-IT" sz="700" b="1" dirty="0">
                    <a:solidFill>
                      <a:srgbClr val="EA06C9"/>
                    </a:solidFill>
                  </a:rPr>
                  <a:t>=1417,28 </a:t>
                </a:r>
                <a:r>
                  <a:rPr lang="it-IT" sz="700" b="1" dirty="0" err="1">
                    <a:solidFill>
                      <a:srgbClr val="EA06C9"/>
                    </a:solidFill>
                  </a:rPr>
                  <a:t>ms</a:t>
                </a:r>
                <a:endParaRPr lang="en-US" sz="700" b="1" dirty="0">
                  <a:solidFill>
                    <a:srgbClr val="EA06C9"/>
                  </a:solidFill>
                </a:endParaRPr>
              </a:p>
            </p:txBody>
          </p:sp>
        </p:grpSp>
        <p:cxnSp>
          <p:nvCxnSpPr>
            <p:cNvPr id="217" name="Connettore diritto 216">
              <a:extLst>
                <a:ext uri="{FF2B5EF4-FFF2-40B4-BE49-F238E27FC236}">
                  <a16:creationId xmlns:a16="http://schemas.microsoft.com/office/drawing/2014/main" id="{07797545-693A-78E5-FBE1-6B2549FD164E}"/>
                </a:ext>
              </a:extLst>
            </p:cNvPr>
            <p:cNvCxnSpPr>
              <a:cxnSpLocks/>
            </p:cNvCxnSpPr>
            <p:nvPr/>
          </p:nvCxnSpPr>
          <p:spPr>
            <a:xfrm>
              <a:off x="18820886" y="30923287"/>
              <a:ext cx="0" cy="4320000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8" name="CasellaDiTesto 217">
            <a:extLst>
              <a:ext uri="{FF2B5EF4-FFF2-40B4-BE49-F238E27FC236}">
                <a16:creationId xmlns:a16="http://schemas.microsoft.com/office/drawing/2014/main" id="{62F6AC13-44DB-C07F-5974-2E3DF77AC3D5}"/>
              </a:ext>
            </a:extLst>
          </p:cNvPr>
          <p:cNvSpPr txBox="1"/>
          <p:nvPr/>
        </p:nvSpPr>
        <p:spPr>
          <a:xfrm>
            <a:off x="22966320" y="30076368"/>
            <a:ext cx="7872137" cy="52945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/>
              <a:t>Solid-state photoluminescence studies of the new ligand and of both </a:t>
            </a:r>
            <a:r>
              <a:rPr lang="en-US" sz="2600" b="1" dirty="0"/>
              <a:t>1 </a:t>
            </a:r>
            <a:r>
              <a:rPr lang="en-US" sz="2600" dirty="0"/>
              <a:t>and </a:t>
            </a:r>
            <a:r>
              <a:rPr lang="en-US" sz="2600" b="1" dirty="0"/>
              <a:t>2</a:t>
            </a:r>
            <a:r>
              <a:rPr lang="en-US" sz="2600" dirty="0"/>
              <a:t> reveal the presence of one molecular fluorescence and one molecular phosphorescence associated with radiative deactivation from S</a:t>
            </a:r>
            <a:r>
              <a:rPr lang="en-US" sz="2600" baseline="-25000" dirty="0"/>
              <a:t>1</a:t>
            </a:r>
            <a:r>
              <a:rPr lang="en-US" sz="2600" dirty="0"/>
              <a:t> and T</a:t>
            </a:r>
            <a:r>
              <a:rPr lang="en-US" sz="2600" baseline="-25000" dirty="0"/>
              <a:t>1</a:t>
            </a:r>
            <a:r>
              <a:rPr lang="en-US" sz="2600" dirty="0"/>
              <a:t>, respectively.  Moreover, a low energy phosphorescence appears in the spectra of all solid compounds. This latter is probably associated with the solid-state aggregates generated through 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-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 interactions present in</a:t>
            </a:r>
            <a:r>
              <a:rPr lang="en-US" sz="2600" b="1" dirty="0"/>
              <a:t> 1 </a:t>
            </a:r>
            <a:r>
              <a:rPr lang="en-US" sz="2600" dirty="0"/>
              <a:t>and </a:t>
            </a:r>
            <a:r>
              <a:rPr lang="en-US" sz="2600" b="1" dirty="0"/>
              <a:t>2 </a:t>
            </a:r>
            <a:r>
              <a:rPr lang="en-US" sz="2600" dirty="0"/>
              <a:t>and, presumably, in the ligand itself for which, despite many attempts, no single crystals suitable for SCXRD have been obtained so far.</a:t>
            </a:r>
          </a:p>
          <a:p>
            <a:pPr algn="just"/>
            <a:r>
              <a:rPr lang="en-US" sz="2600" dirty="0"/>
              <a:t>Luminescence stimuli responsiveness of the ligand (temperature) and </a:t>
            </a:r>
            <a:r>
              <a:rPr lang="en-US" sz="2600" b="1" dirty="0"/>
              <a:t>2</a:t>
            </a:r>
            <a:r>
              <a:rPr lang="en-US" sz="2600" dirty="0"/>
              <a:t> (grinding) has been proven.</a:t>
            </a:r>
            <a:endParaRPr lang="en-US" sz="2600" baseline="-25000" dirty="0"/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29B8B9B4-BE82-5C9D-0A18-53218D740B93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6105148" y="21502774"/>
            <a:ext cx="188992" cy="195089"/>
          </a:xfrm>
          <a:prstGeom prst="rect">
            <a:avLst/>
          </a:prstGeom>
        </p:spPr>
      </p:pic>
      <p:grpSp>
        <p:nvGrpSpPr>
          <p:cNvPr id="35" name="Gruppo 34">
            <a:extLst>
              <a:ext uri="{FF2B5EF4-FFF2-40B4-BE49-F238E27FC236}">
                <a16:creationId xmlns:a16="http://schemas.microsoft.com/office/drawing/2014/main" id="{C6BD234A-898D-E80E-EED9-96DF80DE6025}"/>
              </a:ext>
            </a:extLst>
          </p:cNvPr>
          <p:cNvGrpSpPr/>
          <p:nvPr/>
        </p:nvGrpSpPr>
        <p:grpSpPr>
          <a:xfrm>
            <a:off x="1308914" y="29182894"/>
            <a:ext cx="8313418" cy="7281362"/>
            <a:chOff x="1308914" y="29182894"/>
            <a:chExt cx="8313418" cy="7281362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7ADAF405-516A-71FC-B98A-E7F60A98B0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/>
            <a:srcRect r="12080"/>
            <a:stretch/>
          </p:blipFill>
          <p:spPr>
            <a:xfrm>
              <a:off x="1692344" y="32946867"/>
              <a:ext cx="3827079" cy="3202472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DCD07769-10B0-E8AB-0242-B332DDFFE5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/>
            <a:srcRect r="10536"/>
            <a:stretch/>
          </p:blipFill>
          <p:spPr>
            <a:xfrm>
              <a:off x="1649324" y="30290821"/>
              <a:ext cx="3894306" cy="3202472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0E012853-4D46-2034-0FE0-511A6A624F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/>
            <a:srcRect l="10285" t="5544" r="8882" b="21347"/>
            <a:stretch/>
          </p:blipFill>
          <p:spPr>
            <a:xfrm>
              <a:off x="5889937" y="30613779"/>
              <a:ext cx="3732392" cy="2756132"/>
            </a:xfrm>
            <a:prstGeom prst="rect">
              <a:avLst/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C6B46BA7-F743-6A79-DEF2-F3201BAE2E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/>
            <a:srcRect l="11941" r="16150" b="21413"/>
            <a:stretch/>
          </p:blipFill>
          <p:spPr>
            <a:xfrm>
              <a:off x="5809415" y="33078840"/>
              <a:ext cx="3700465" cy="2823772"/>
            </a:xfrm>
            <a:prstGeom prst="rect">
              <a:avLst/>
            </a:prstGeom>
          </p:spPr>
        </p:pic>
        <p:grpSp>
          <p:nvGrpSpPr>
            <p:cNvPr id="193" name="Gruppo 192">
              <a:extLst>
                <a:ext uri="{FF2B5EF4-FFF2-40B4-BE49-F238E27FC236}">
                  <a16:creationId xmlns:a16="http://schemas.microsoft.com/office/drawing/2014/main" id="{02EDEF73-8EAC-6AB9-E9C1-416F182889C3}"/>
                </a:ext>
              </a:extLst>
            </p:cNvPr>
            <p:cNvGrpSpPr/>
            <p:nvPr/>
          </p:nvGrpSpPr>
          <p:grpSpPr>
            <a:xfrm>
              <a:off x="8554072" y="31831567"/>
              <a:ext cx="763805" cy="659398"/>
              <a:chOff x="4066312" y="30560408"/>
              <a:chExt cx="699763" cy="484238"/>
            </a:xfrm>
          </p:grpSpPr>
          <p:sp>
            <p:nvSpPr>
              <p:cNvPr id="194" name="CasellaDiTesto 193">
                <a:extLst>
                  <a:ext uri="{FF2B5EF4-FFF2-40B4-BE49-F238E27FC236}">
                    <a16:creationId xmlns:a16="http://schemas.microsoft.com/office/drawing/2014/main" id="{A3AD2BBD-C719-0692-99C0-030E43A6216C}"/>
                  </a:ext>
                </a:extLst>
              </p:cNvPr>
              <p:cNvSpPr txBox="1"/>
              <p:nvPr/>
            </p:nvSpPr>
            <p:spPr>
              <a:xfrm>
                <a:off x="4066312" y="30560408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chemeClr val="tx2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chemeClr val="tx2"/>
                    </a:solidFill>
                  </a:rPr>
                  <a:t>av</a:t>
                </a:r>
                <a:r>
                  <a:rPr lang="it-IT" sz="700" b="1" dirty="0">
                    <a:solidFill>
                      <a:schemeClr val="tx2"/>
                    </a:solidFill>
                  </a:rPr>
                  <a:t>=1,91 ns</a:t>
                </a:r>
                <a:endParaRPr lang="en-US" sz="7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95" name="CasellaDiTesto 194">
                <a:extLst>
                  <a:ext uri="{FF2B5EF4-FFF2-40B4-BE49-F238E27FC236}">
                    <a16:creationId xmlns:a16="http://schemas.microsoft.com/office/drawing/2014/main" id="{5106509F-1C9F-C482-6F45-ABE65E7C6F9E}"/>
                  </a:ext>
                </a:extLst>
              </p:cNvPr>
              <p:cNvSpPr txBox="1"/>
              <p:nvPr/>
            </p:nvSpPr>
            <p:spPr>
              <a:xfrm>
                <a:off x="4066312" y="30691389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00B0F0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00B0F0"/>
                    </a:solidFill>
                  </a:rPr>
                  <a:t>av</a:t>
                </a:r>
                <a:r>
                  <a:rPr lang="it-IT" sz="700" b="1" dirty="0">
                    <a:solidFill>
                      <a:srgbClr val="00B0F0"/>
                    </a:solidFill>
                  </a:rPr>
                  <a:t>=8,03 </a:t>
                </a:r>
                <a:r>
                  <a:rPr lang="it-IT" sz="700" b="1" dirty="0" err="1">
                    <a:solidFill>
                      <a:srgbClr val="00B0F0"/>
                    </a:solidFill>
                  </a:rPr>
                  <a:t>ms</a:t>
                </a:r>
                <a:endParaRPr lang="en-US" sz="7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96" name="CasellaDiTesto 195">
                <a:extLst>
                  <a:ext uri="{FF2B5EF4-FFF2-40B4-BE49-F238E27FC236}">
                    <a16:creationId xmlns:a16="http://schemas.microsoft.com/office/drawing/2014/main" id="{5137425C-BA61-D944-E361-A61CE421916C}"/>
                  </a:ext>
                </a:extLst>
              </p:cNvPr>
              <p:cNvSpPr txBox="1"/>
              <p:nvPr/>
            </p:nvSpPr>
            <p:spPr>
              <a:xfrm>
                <a:off x="4079302" y="30843812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EA06C9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EA06C9"/>
                    </a:solidFill>
                  </a:rPr>
                  <a:t>av</a:t>
                </a:r>
                <a:r>
                  <a:rPr lang="it-IT" sz="700" b="1" dirty="0">
                    <a:solidFill>
                      <a:srgbClr val="EA06C9"/>
                    </a:solidFill>
                  </a:rPr>
                  <a:t>=55,66 </a:t>
                </a:r>
                <a:r>
                  <a:rPr lang="it-IT" sz="700" b="1" dirty="0" err="1">
                    <a:solidFill>
                      <a:srgbClr val="EA06C9"/>
                    </a:solidFill>
                  </a:rPr>
                  <a:t>ms</a:t>
                </a:r>
                <a:endParaRPr lang="en-US" sz="700" b="1" dirty="0">
                  <a:solidFill>
                    <a:srgbClr val="EA06C9"/>
                  </a:solidFill>
                </a:endParaRPr>
              </a:p>
            </p:txBody>
          </p:sp>
        </p:grpSp>
        <p:grpSp>
          <p:nvGrpSpPr>
            <p:cNvPr id="197" name="Gruppo 196">
              <a:extLst>
                <a:ext uri="{FF2B5EF4-FFF2-40B4-BE49-F238E27FC236}">
                  <a16:creationId xmlns:a16="http://schemas.microsoft.com/office/drawing/2014/main" id="{2A2FB228-1BEB-2EE2-BB57-883905726EE5}"/>
                </a:ext>
              </a:extLst>
            </p:cNvPr>
            <p:cNvGrpSpPr/>
            <p:nvPr/>
          </p:nvGrpSpPr>
          <p:grpSpPr>
            <a:xfrm>
              <a:off x="8405783" y="34332852"/>
              <a:ext cx="798178" cy="488472"/>
              <a:chOff x="3982049" y="30378538"/>
              <a:chExt cx="798178" cy="488472"/>
            </a:xfrm>
          </p:grpSpPr>
          <p:sp>
            <p:nvSpPr>
              <p:cNvPr id="198" name="CasellaDiTesto 197">
                <a:extLst>
                  <a:ext uri="{FF2B5EF4-FFF2-40B4-BE49-F238E27FC236}">
                    <a16:creationId xmlns:a16="http://schemas.microsoft.com/office/drawing/2014/main" id="{F95B1034-D638-EB47-9E1D-63E57DB744A6}"/>
                  </a:ext>
                </a:extLst>
              </p:cNvPr>
              <p:cNvSpPr txBox="1"/>
              <p:nvPr/>
            </p:nvSpPr>
            <p:spPr>
              <a:xfrm>
                <a:off x="4066312" y="30378538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chemeClr val="tx2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chemeClr val="tx2"/>
                    </a:solidFill>
                  </a:rPr>
                  <a:t>av</a:t>
                </a:r>
                <a:r>
                  <a:rPr lang="it-IT" sz="700" b="1" dirty="0">
                    <a:solidFill>
                      <a:schemeClr val="tx2"/>
                    </a:solidFill>
                  </a:rPr>
                  <a:t>=5,81 ns</a:t>
                </a:r>
                <a:endParaRPr lang="en-US" sz="700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99" name="CasellaDiTesto 198">
                <a:extLst>
                  <a:ext uri="{FF2B5EF4-FFF2-40B4-BE49-F238E27FC236}">
                    <a16:creationId xmlns:a16="http://schemas.microsoft.com/office/drawing/2014/main" id="{615F515B-D819-8463-834C-1CC9DBA20CC7}"/>
                  </a:ext>
                </a:extLst>
              </p:cNvPr>
              <p:cNvSpPr txBox="1"/>
              <p:nvPr/>
            </p:nvSpPr>
            <p:spPr>
              <a:xfrm>
                <a:off x="4066312" y="30509519"/>
                <a:ext cx="686773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00B0F0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00B0F0"/>
                    </a:solidFill>
                  </a:rPr>
                  <a:t>av</a:t>
                </a:r>
                <a:r>
                  <a:rPr lang="it-IT" sz="700" b="1" dirty="0">
                    <a:solidFill>
                      <a:srgbClr val="00B0F0"/>
                    </a:solidFill>
                  </a:rPr>
                  <a:t>=21,02 </a:t>
                </a:r>
                <a:r>
                  <a:rPr lang="it-IT" sz="700" b="1" dirty="0" err="1">
                    <a:solidFill>
                      <a:srgbClr val="00B0F0"/>
                    </a:solidFill>
                  </a:rPr>
                  <a:t>ms</a:t>
                </a:r>
                <a:endParaRPr lang="en-US" sz="7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200" name="CasellaDiTesto 199">
                <a:extLst>
                  <a:ext uri="{FF2B5EF4-FFF2-40B4-BE49-F238E27FC236}">
                    <a16:creationId xmlns:a16="http://schemas.microsoft.com/office/drawing/2014/main" id="{A3C84557-30DB-F192-D01A-857C4B5C6D91}"/>
                  </a:ext>
                </a:extLst>
              </p:cNvPr>
              <p:cNvSpPr txBox="1"/>
              <p:nvPr/>
            </p:nvSpPr>
            <p:spPr>
              <a:xfrm>
                <a:off x="3982049" y="30666176"/>
                <a:ext cx="798178" cy="200834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92213" tIns="46106" rIns="92213" bIns="46106" rtlCol="0">
                <a:spAutoFit/>
              </a:bodyPr>
              <a:lstStyle/>
              <a:p>
                <a:pPr algn="just"/>
                <a:r>
                  <a:rPr lang="el-GR" sz="700" b="1" dirty="0">
                    <a:solidFill>
                      <a:srgbClr val="EA06C9"/>
                    </a:solidFill>
                  </a:rPr>
                  <a:t>τ</a:t>
                </a:r>
                <a:r>
                  <a:rPr lang="it-IT" sz="700" b="1" baseline="-25000" dirty="0" err="1">
                    <a:solidFill>
                      <a:srgbClr val="EA06C9"/>
                    </a:solidFill>
                  </a:rPr>
                  <a:t>av</a:t>
                </a:r>
                <a:r>
                  <a:rPr lang="it-IT" sz="700" b="1" dirty="0">
                    <a:solidFill>
                      <a:srgbClr val="EA06C9"/>
                    </a:solidFill>
                  </a:rPr>
                  <a:t>=1343,50 </a:t>
                </a:r>
                <a:r>
                  <a:rPr lang="it-IT" sz="700" b="1" dirty="0" err="1">
                    <a:solidFill>
                      <a:srgbClr val="EA06C9"/>
                    </a:solidFill>
                  </a:rPr>
                  <a:t>ms</a:t>
                </a:r>
                <a:endParaRPr lang="en-US" sz="700" b="1" dirty="0">
                  <a:solidFill>
                    <a:srgbClr val="EA06C9"/>
                  </a:solidFill>
                </a:endParaRPr>
              </a:p>
            </p:txBody>
          </p:sp>
        </p:grpSp>
        <p:sp>
          <p:nvSpPr>
            <p:cNvPr id="155" name="CasellaDiTesto 154">
              <a:extLst>
                <a:ext uri="{FF2B5EF4-FFF2-40B4-BE49-F238E27FC236}">
                  <a16:creationId xmlns:a16="http://schemas.microsoft.com/office/drawing/2014/main" id="{C213470F-3977-C4A3-398C-1E745E4E7E45}"/>
                </a:ext>
              </a:extLst>
            </p:cNvPr>
            <p:cNvSpPr txBox="1"/>
            <p:nvPr/>
          </p:nvSpPr>
          <p:spPr>
            <a:xfrm>
              <a:off x="4875744" y="29236433"/>
              <a:ext cx="1609944" cy="462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(4py)</a:t>
              </a:r>
              <a:r>
                <a:rPr lang="it-IT" sz="2400" b="1" baseline="-25000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it-IT" sz="24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TT)</a:t>
              </a:r>
              <a:endParaRPr lang="it-IT" sz="2400" b="1" baseline="-25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2" name="CasellaDiTesto 171">
              <a:extLst>
                <a:ext uri="{FF2B5EF4-FFF2-40B4-BE49-F238E27FC236}">
                  <a16:creationId xmlns:a16="http://schemas.microsoft.com/office/drawing/2014/main" id="{66D26C6F-5D75-C0AE-15A4-ABED7DE48E69}"/>
                </a:ext>
              </a:extLst>
            </p:cNvPr>
            <p:cNvSpPr txBox="1"/>
            <p:nvPr/>
          </p:nvSpPr>
          <p:spPr>
            <a:xfrm rot="16200000">
              <a:off x="1118541" y="34251142"/>
              <a:ext cx="750858" cy="3701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8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77 K</a:t>
              </a:r>
              <a:endParaRPr lang="it-IT" sz="18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3" name="Rettangolo arrotondato 54">
              <a:extLst>
                <a:ext uri="{FF2B5EF4-FFF2-40B4-BE49-F238E27FC236}">
                  <a16:creationId xmlns:a16="http://schemas.microsoft.com/office/drawing/2014/main" id="{BEA227F4-B1F1-D4DF-A51C-A2C3662A6D4F}"/>
                </a:ext>
              </a:extLst>
            </p:cNvPr>
            <p:cNvSpPr/>
            <p:nvPr/>
          </p:nvSpPr>
          <p:spPr>
            <a:xfrm>
              <a:off x="1900795" y="29182894"/>
              <a:ext cx="7721537" cy="7281362"/>
            </a:xfrm>
            <a:prstGeom prst="roundRect">
              <a:avLst/>
            </a:prstGeom>
            <a:noFill/>
            <a:ln w="57150">
              <a:solidFill>
                <a:schemeClr val="accent5">
                  <a:lumMod val="75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8558"/>
            </a:p>
          </p:txBody>
        </p:sp>
        <p:sp>
          <p:nvSpPr>
            <p:cNvPr id="179" name="CasellaDiTesto 178">
              <a:extLst>
                <a:ext uri="{FF2B5EF4-FFF2-40B4-BE49-F238E27FC236}">
                  <a16:creationId xmlns:a16="http://schemas.microsoft.com/office/drawing/2014/main" id="{603E253D-4130-8B31-C78E-E5970401BDDC}"/>
                </a:ext>
              </a:extLst>
            </p:cNvPr>
            <p:cNvSpPr txBox="1"/>
            <p:nvPr/>
          </p:nvSpPr>
          <p:spPr>
            <a:xfrm>
              <a:off x="4651116" y="29350733"/>
              <a:ext cx="1834573" cy="5855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(4py)</a:t>
              </a:r>
              <a:r>
                <a:rPr lang="it-IT" sz="3200" b="1" baseline="-25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3</a:t>
              </a:r>
              <a:r>
                <a:rPr lang="it-IT" sz="3200" b="1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TT)</a:t>
              </a:r>
              <a:endParaRPr lang="it-IT" sz="3200" b="1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80" name="CasellaDiTesto 179">
              <a:extLst>
                <a:ext uri="{FF2B5EF4-FFF2-40B4-BE49-F238E27FC236}">
                  <a16:creationId xmlns:a16="http://schemas.microsoft.com/office/drawing/2014/main" id="{B11E2A2B-D066-ACA4-8485-C25E91831D02}"/>
                </a:ext>
              </a:extLst>
            </p:cNvPr>
            <p:cNvSpPr txBox="1"/>
            <p:nvPr/>
          </p:nvSpPr>
          <p:spPr>
            <a:xfrm>
              <a:off x="3124798" y="30050232"/>
              <a:ext cx="1296202" cy="400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000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Powders</a:t>
              </a:r>
              <a:endParaRPr lang="it-IT" sz="20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81" name="CasellaDiTesto 180">
              <a:extLst>
                <a:ext uri="{FF2B5EF4-FFF2-40B4-BE49-F238E27FC236}">
                  <a16:creationId xmlns:a16="http://schemas.microsoft.com/office/drawing/2014/main" id="{FD0BA4AF-93D6-5482-9951-96BF98146CA0}"/>
                </a:ext>
              </a:extLst>
            </p:cNvPr>
            <p:cNvSpPr txBox="1"/>
            <p:nvPr/>
          </p:nvSpPr>
          <p:spPr>
            <a:xfrm>
              <a:off x="6549322" y="30036910"/>
              <a:ext cx="2561187" cy="400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2000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Heated</a:t>
              </a:r>
              <a:r>
                <a:rPr lang="it-IT" sz="2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 </a:t>
              </a:r>
              <a:r>
                <a:rPr lang="it-IT" sz="2000" dirty="0" err="1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at</a:t>
              </a:r>
              <a:r>
                <a:rPr lang="it-IT" sz="20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 383 K for 1h</a:t>
              </a:r>
              <a:endParaRPr lang="it-IT" sz="20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82" name="CasellaDiTesto 181">
              <a:extLst>
                <a:ext uri="{FF2B5EF4-FFF2-40B4-BE49-F238E27FC236}">
                  <a16:creationId xmlns:a16="http://schemas.microsoft.com/office/drawing/2014/main" id="{C7B318D3-27A2-EC7B-9205-7DF3AFBC13F2}"/>
                </a:ext>
              </a:extLst>
            </p:cNvPr>
            <p:cNvSpPr txBox="1"/>
            <p:nvPr/>
          </p:nvSpPr>
          <p:spPr>
            <a:xfrm rot="16200000">
              <a:off x="1111446" y="31712998"/>
              <a:ext cx="836964" cy="3701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2213" tIns="46106" rIns="92213" bIns="46106" rtlCol="0">
              <a:spAutoFit/>
            </a:bodyPr>
            <a:lstStyle/>
            <a:p>
              <a:pPr algn="ctr"/>
              <a:r>
                <a:rPr lang="it-IT" sz="1800" dirty="0">
                  <a:solidFill>
                    <a:schemeClr val="accent5">
                      <a:lumMod val="50000"/>
                    </a:schemeClr>
                  </a:solidFill>
                  <a:latin typeface="+mj-lt"/>
                  <a:cs typeface="Arial" pitchFamily="34" charset="0"/>
                </a:rPr>
                <a:t>298 K</a:t>
              </a:r>
              <a:endParaRPr lang="it-IT" sz="1800" baseline="-250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5" name="Rettangolo arrotondato 54">
            <a:extLst>
              <a:ext uri="{FF2B5EF4-FFF2-40B4-BE49-F238E27FC236}">
                <a16:creationId xmlns:a16="http://schemas.microsoft.com/office/drawing/2014/main" id="{85B76F17-B815-011B-9419-C456231B479E}"/>
              </a:ext>
            </a:extLst>
          </p:cNvPr>
          <p:cNvSpPr/>
          <p:nvPr/>
        </p:nvSpPr>
        <p:spPr>
          <a:xfrm>
            <a:off x="22648582" y="29291440"/>
            <a:ext cx="8425556" cy="6973456"/>
          </a:xfrm>
          <a:prstGeom prst="round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558"/>
          </a:p>
        </p:txBody>
      </p:sp>
      <p:sp>
        <p:nvSpPr>
          <p:cNvPr id="177" name="CasellaDiTesto 176">
            <a:extLst>
              <a:ext uri="{FF2B5EF4-FFF2-40B4-BE49-F238E27FC236}">
                <a16:creationId xmlns:a16="http://schemas.microsoft.com/office/drawing/2014/main" id="{A1370BBA-B3A5-E670-6AC9-9EC513B5595C}"/>
              </a:ext>
            </a:extLst>
          </p:cNvPr>
          <p:cNvSpPr txBox="1"/>
          <p:nvPr/>
        </p:nvSpPr>
        <p:spPr>
          <a:xfrm>
            <a:off x="22559926" y="12230237"/>
            <a:ext cx="9364585" cy="169355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>
                <a:cs typeface="Times New Roman" panose="02020603050405020304" pitchFamily="18" charset="0"/>
              </a:rPr>
              <a:t>Microcrystalline powders of </a:t>
            </a:r>
            <a:r>
              <a:rPr lang="en-US" sz="2600" b="1" dirty="0">
                <a:cs typeface="Times New Roman" panose="02020603050405020304" pitchFamily="18" charset="0"/>
              </a:rPr>
              <a:t>1</a:t>
            </a:r>
            <a:r>
              <a:rPr lang="en-US" sz="2600" dirty="0">
                <a:cs typeface="Times New Roman" panose="02020603050405020304" pitchFamily="18" charset="0"/>
              </a:rPr>
              <a:t> and </a:t>
            </a:r>
            <a:r>
              <a:rPr lang="en-US" sz="2600" b="1" dirty="0">
                <a:cs typeface="Times New Roman" panose="02020603050405020304" pitchFamily="18" charset="0"/>
              </a:rPr>
              <a:t>2</a:t>
            </a:r>
            <a:r>
              <a:rPr lang="en-US" sz="2600" dirty="0">
                <a:cs typeface="Times New Roman" panose="02020603050405020304" pitchFamily="18" charset="0"/>
              </a:rPr>
              <a:t> have been obtained by reacting at room temperature overnight the proper precursors in, respectively, DCM/MeOH 1:1 and ethanol. The obtained bulk materials have been characterized by XRPD and IR spectroscopy.</a:t>
            </a:r>
            <a:endParaRPr lang="it-IT" sz="2600" dirty="0"/>
          </a:p>
        </p:txBody>
      </p:sp>
      <p:sp>
        <p:nvSpPr>
          <p:cNvPr id="178" name="Rettangolo arrotondato 54">
            <a:extLst>
              <a:ext uri="{FF2B5EF4-FFF2-40B4-BE49-F238E27FC236}">
                <a16:creationId xmlns:a16="http://schemas.microsoft.com/office/drawing/2014/main" id="{93810934-80FE-1BBE-D1DB-02024B39CF1B}"/>
              </a:ext>
            </a:extLst>
          </p:cNvPr>
          <p:cNvSpPr/>
          <p:nvPr/>
        </p:nvSpPr>
        <p:spPr>
          <a:xfrm>
            <a:off x="386905" y="7070122"/>
            <a:ext cx="31474519" cy="2415968"/>
          </a:xfrm>
          <a:prstGeom prst="round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8558"/>
          </a:p>
        </p:txBody>
      </p:sp>
      <p:sp>
        <p:nvSpPr>
          <p:cNvPr id="183" name="CasellaDiTesto 182">
            <a:extLst>
              <a:ext uri="{FF2B5EF4-FFF2-40B4-BE49-F238E27FC236}">
                <a16:creationId xmlns:a16="http://schemas.microsoft.com/office/drawing/2014/main" id="{EB802AF5-40CB-D533-D505-119DC078DF7A}"/>
              </a:ext>
            </a:extLst>
          </p:cNvPr>
          <p:cNvSpPr txBox="1"/>
          <p:nvPr/>
        </p:nvSpPr>
        <p:spPr>
          <a:xfrm>
            <a:off x="820092" y="37754302"/>
            <a:ext cx="30773552" cy="20936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2213" tIns="46106" rIns="92213" bIns="46106" rtlCol="0">
            <a:spAutoFit/>
          </a:bodyPr>
          <a:lstStyle/>
          <a:p>
            <a:pPr algn="just"/>
            <a:r>
              <a:rPr lang="en-US" sz="2600" dirty="0"/>
              <a:t>In this work, we report the synthesis of a new ligand, 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(4py)</a:t>
            </a:r>
            <a:r>
              <a:rPr lang="en-US" sz="2600" b="1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TT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whose reactivity has been explored toward Ag(I) and </a:t>
            </a:r>
            <a:r>
              <a:rPr lang="en-US" sz="26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Cd(II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closed-shell metals. Two new luminescent coordination polymers, </a:t>
            </a:r>
            <a:r>
              <a:rPr lang="en-US" sz="2600" dirty="0">
                <a:cs typeface="Arial" pitchFamily="34" charset="0"/>
              </a:rPr>
              <a:t>[Ag((4py)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TT)(CF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SO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)] (</a:t>
            </a:r>
            <a:r>
              <a:rPr lang="en-US" sz="2600" b="1" dirty="0">
                <a:cs typeface="Arial" pitchFamily="34" charset="0"/>
              </a:rPr>
              <a:t>1</a:t>
            </a:r>
            <a:r>
              <a:rPr lang="en-US" sz="2600" dirty="0">
                <a:cs typeface="Arial" pitchFamily="34" charset="0"/>
              </a:rPr>
              <a:t>) and [Cd((4py)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TT)(NO</a:t>
            </a:r>
            <a:r>
              <a:rPr lang="en-US" sz="2600" baseline="-25000" dirty="0">
                <a:cs typeface="Arial" pitchFamily="34" charset="0"/>
              </a:rPr>
              <a:t>3</a:t>
            </a:r>
            <a:r>
              <a:rPr lang="en-US" sz="2600" dirty="0">
                <a:cs typeface="Arial" pitchFamily="34" charset="0"/>
              </a:rPr>
              <a:t>)</a:t>
            </a:r>
            <a:r>
              <a:rPr lang="en-US" sz="2600" baseline="-25000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(EtOH)] (</a:t>
            </a:r>
            <a:r>
              <a:rPr lang="en-US" sz="2600" b="1" dirty="0">
                <a:cs typeface="Arial" pitchFamily="34" charset="0"/>
              </a:rPr>
              <a:t>2</a:t>
            </a:r>
            <a:r>
              <a:rPr lang="en-US" sz="2600" dirty="0">
                <a:cs typeface="Arial" pitchFamily="34" charset="0"/>
              </a:rPr>
              <a:t>),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have been isolated and characterized.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Compounds 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show similar 2D networks, in which three ligand molecules coordinate three different metal atoms giving rise to a 2D motif of </a:t>
            </a:r>
            <a:r>
              <a:rPr lang="en-US" sz="2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hcb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 topology.  The resulting layers stack parallel with a different offset for 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dirty="0">
                <a:ea typeface="Calibri" panose="020F0502020204030204" pitchFamily="34" charset="0"/>
                <a:cs typeface="Times New Roman" panose="02020603050405020304" pitchFamily="18" charset="0"/>
              </a:rPr>
              <a:t>, driven by the presence of 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-</a:t>
            </a:r>
            <a:r>
              <a:rPr lang="el-GR" sz="2600" dirty="0">
                <a:cs typeface="Calibri" panose="020F0502020204030204" pitchFamily="34" charset="0"/>
              </a:rPr>
              <a:t>π</a:t>
            </a:r>
            <a:r>
              <a:rPr lang="en-US" sz="2600" dirty="0"/>
              <a:t> interactions between ligand molecules. The new ligand and both </a:t>
            </a:r>
            <a:r>
              <a:rPr lang="en-US" sz="2600" b="1" dirty="0"/>
              <a:t>1 </a:t>
            </a:r>
            <a:r>
              <a:rPr lang="en-US" sz="2600" dirty="0"/>
              <a:t>and </a:t>
            </a:r>
            <a:r>
              <a:rPr lang="en-US" sz="2600" b="1" dirty="0"/>
              <a:t>2 </a:t>
            </a:r>
            <a:r>
              <a:rPr lang="en-US" sz="2600" dirty="0"/>
              <a:t>have been characterized by photoluminescence spectroscopy, showing similar behavior for all solid compounds and proving the influence of the temperature for 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(4py)</a:t>
            </a:r>
            <a:r>
              <a:rPr lang="en-US" sz="2600" b="1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TT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and of the grinding for </a:t>
            </a:r>
            <a:r>
              <a:rPr lang="en-US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2.  </a:t>
            </a:r>
            <a:r>
              <a:rPr lang="en-US" sz="2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low energy phosphorescence associated with the solid-state aggregates is present in all compounds.</a:t>
            </a:r>
            <a:endParaRPr lang="en-US" sz="2600" dirty="0"/>
          </a:p>
        </p:txBody>
      </p:sp>
      <p:sp>
        <p:nvSpPr>
          <p:cNvPr id="184" name="Rettangolo 183">
            <a:extLst>
              <a:ext uri="{FF2B5EF4-FFF2-40B4-BE49-F238E27FC236}">
                <a16:creationId xmlns:a16="http://schemas.microsoft.com/office/drawing/2014/main" id="{BC413ED5-D64C-C87C-46C6-368102120BE5}"/>
              </a:ext>
            </a:extLst>
          </p:cNvPr>
          <p:cNvSpPr/>
          <p:nvPr/>
        </p:nvSpPr>
        <p:spPr>
          <a:xfrm>
            <a:off x="808408" y="39868524"/>
            <a:ext cx="31283236" cy="3236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33" b="1" dirty="0" err="1">
                <a:solidFill>
                  <a:schemeClr val="accent5">
                    <a:lumMod val="50000"/>
                  </a:schemeClr>
                </a:solidFill>
                <a:cs typeface="Arial" panose="020B0604020202020204" pitchFamily="34" charset="0"/>
              </a:rPr>
              <a:t>References</a:t>
            </a:r>
            <a:endParaRPr lang="it-IT" sz="3633" b="1" dirty="0">
              <a:solidFill>
                <a:schemeClr val="accent5">
                  <a:lumMod val="50000"/>
                </a:schemeClr>
              </a:solidFill>
              <a:cs typeface="Arial" panose="020B0604020202020204" pitchFamily="34" charset="0"/>
            </a:endParaRPr>
          </a:p>
          <a:p>
            <a:r>
              <a:rPr lang="it-IT" sz="2800" dirty="0">
                <a:cs typeface="Arial" pitchFamily="34" charset="0"/>
              </a:rPr>
              <a:t>[1] </a:t>
            </a:r>
            <a:r>
              <a:rPr lang="it-IT" sz="2800" dirty="0" err="1">
                <a:cs typeface="Arial" pitchFamily="34" charset="0"/>
              </a:rPr>
              <a:t>Liu</a:t>
            </a:r>
            <a:r>
              <a:rPr lang="it-IT" sz="2800" dirty="0">
                <a:cs typeface="Arial" pitchFamily="34" charset="0"/>
              </a:rPr>
              <a:t>, JQ., </a:t>
            </a:r>
            <a:r>
              <a:rPr lang="it-IT" sz="2800" dirty="0" err="1">
                <a:cs typeface="Arial" pitchFamily="34" charset="0"/>
              </a:rPr>
              <a:t>Luo</a:t>
            </a:r>
            <a:r>
              <a:rPr lang="it-IT" sz="2800" dirty="0">
                <a:cs typeface="Arial" pitchFamily="34" charset="0"/>
              </a:rPr>
              <a:t>, ZD., Pan, Y., Singh, A.K., </a:t>
            </a:r>
            <a:r>
              <a:rPr lang="it-IT" sz="2800" dirty="0" err="1">
                <a:cs typeface="Arial" pitchFamily="34" charset="0"/>
              </a:rPr>
              <a:t>Trivedi</a:t>
            </a:r>
            <a:r>
              <a:rPr lang="it-IT" sz="2800" dirty="0">
                <a:cs typeface="Arial" pitchFamily="34" charset="0"/>
              </a:rPr>
              <a:t>, M., Kumar, A., </a:t>
            </a:r>
            <a:r>
              <a:rPr lang="it-IT" sz="2800" dirty="0" err="1">
                <a:cs typeface="Arial" pitchFamily="34" charset="0"/>
              </a:rPr>
              <a:t>Recent</a:t>
            </a:r>
            <a:r>
              <a:rPr lang="it-IT" sz="2800" dirty="0">
                <a:cs typeface="Arial" pitchFamily="34" charset="0"/>
              </a:rPr>
              <a:t> </a:t>
            </a:r>
            <a:r>
              <a:rPr lang="it-IT" sz="2800" dirty="0" err="1">
                <a:cs typeface="Arial" pitchFamily="34" charset="0"/>
              </a:rPr>
              <a:t>developments</a:t>
            </a:r>
            <a:r>
              <a:rPr lang="it-IT" sz="2800" dirty="0">
                <a:cs typeface="Arial" pitchFamily="34" charset="0"/>
              </a:rPr>
              <a:t> in </a:t>
            </a:r>
            <a:r>
              <a:rPr lang="it-IT" sz="2800" dirty="0" err="1">
                <a:cs typeface="Arial" pitchFamily="34" charset="0"/>
              </a:rPr>
              <a:t>luminescent</a:t>
            </a:r>
            <a:r>
              <a:rPr lang="it-IT" sz="2800" dirty="0">
                <a:cs typeface="Arial" pitchFamily="34" charset="0"/>
              </a:rPr>
              <a:t> </a:t>
            </a:r>
            <a:r>
              <a:rPr lang="it-IT" sz="2800" dirty="0" err="1">
                <a:cs typeface="Arial" pitchFamily="34" charset="0"/>
              </a:rPr>
              <a:t>coordination</a:t>
            </a:r>
            <a:r>
              <a:rPr lang="it-IT" sz="2800" dirty="0">
                <a:cs typeface="Arial" pitchFamily="34" charset="0"/>
              </a:rPr>
              <a:t> </a:t>
            </a:r>
            <a:r>
              <a:rPr lang="it-IT" sz="2800" dirty="0" err="1">
                <a:cs typeface="Arial" pitchFamily="34" charset="0"/>
              </a:rPr>
              <a:t>polymers</a:t>
            </a:r>
            <a:r>
              <a:rPr lang="it-IT" sz="2800" dirty="0">
                <a:cs typeface="Arial" pitchFamily="34" charset="0"/>
              </a:rPr>
              <a:t>: </a:t>
            </a:r>
            <a:r>
              <a:rPr lang="it-IT" sz="2800" dirty="0" err="1">
                <a:cs typeface="Arial" pitchFamily="34" charset="0"/>
              </a:rPr>
              <a:t>Designing</a:t>
            </a:r>
            <a:r>
              <a:rPr lang="it-IT" sz="2800" dirty="0">
                <a:cs typeface="Arial" pitchFamily="34" charset="0"/>
              </a:rPr>
              <a:t> strategies, sensing </a:t>
            </a:r>
            <a:r>
              <a:rPr lang="it-IT" sz="2800" dirty="0" err="1">
                <a:cs typeface="Arial" pitchFamily="34" charset="0"/>
              </a:rPr>
              <a:t>application</a:t>
            </a:r>
            <a:r>
              <a:rPr lang="it-IT" sz="2800" dirty="0">
                <a:cs typeface="Arial" pitchFamily="34" charset="0"/>
              </a:rPr>
              <a:t> and </a:t>
            </a:r>
            <a:r>
              <a:rPr lang="it-IT" sz="2800" dirty="0" err="1">
                <a:cs typeface="Arial" pitchFamily="34" charset="0"/>
              </a:rPr>
              <a:t>theoretical</a:t>
            </a:r>
            <a:r>
              <a:rPr lang="it-IT" sz="2800" dirty="0">
                <a:cs typeface="Arial" pitchFamily="34" charset="0"/>
              </a:rPr>
              <a:t> </a:t>
            </a:r>
            <a:r>
              <a:rPr lang="it-IT" sz="2800" dirty="0" err="1">
                <a:cs typeface="Arial" pitchFamily="34" charset="0"/>
              </a:rPr>
              <a:t>evidences</a:t>
            </a:r>
            <a:r>
              <a:rPr lang="it-IT" sz="2800" dirty="0">
                <a:cs typeface="Arial" pitchFamily="34" charset="0"/>
              </a:rPr>
              <a:t>. </a:t>
            </a:r>
            <a:r>
              <a:rPr lang="it-IT" sz="2800" dirty="0" err="1">
                <a:cs typeface="Arial" pitchFamily="34" charset="0"/>
              </a:rPr>
              <a:t>Coord</a:t>
            </a:r>
            <a:r>
              <a:rPr lang="it-IT" sz="2800" dirty="0">
                <a:cs typeface="Arial" pitchFamily="34" charset="0"/>
              </a:rPr>
              <a:t>. </a:t>
            </a:r>
            <a:r>
              <a:rPr lang="it-IT" sz="2800" dirty="0" err="1">
                <a:cs typeface="Arial" pitchFamily="34" charset="0"/>
              </a:rPr>
              <a:t>Chem</a:t>
            </a:r>
            <a:r>
              <a:rPr lang="it-IT" sz="2800" dirty="0">
                <a:cs typeface="Arial" pitchFamily="34" charset="0"/>
              </a:rPr>
              <a:t>. Rev. 2020, 406, 213145.</a:t>
            </a:r>
          </a:p>
          <a:p>
            <a:r>
              <a:rPr lang="es-ES" sz="2800" dirty="0">
                <a:cs typeface="Arial" pitchFamily="34" charset="0"/>
              </a:rPr>
              <a:t>[2] Lucenti, E., Forni, A., Botta, C., Carlucci, L., Giannini, C., Marinotto, D., Previtali, A., Righetto, S., Cariati, E., H-Aggregates Granting Crystallization-Induced Emissive Behavior and Ultralong Phosphorescence from a Pure Organic Molecule. J. Phys. Chem. Lett. 2017, 8, 1894-1898</a:t>
            </a:r>
          </a:p>
          <a:p>
            <a:r>
              <a:rPr lang="it-IT" sz="2800" dirty="0">
                <a:cs typeface="Arial" pitchFamily="34" charset="0"/>
              </a:rPr>
              <a:t>[3] </a:t>
            </a:r>
            <a:r>
              <a:rPr lang="es-ES" sz="2800" dirty="0">
                <a:cs typeface="Arial" pitchFamily="34" charset="0"/>
              </a:rPr>
              <a:t>Lucenti, E., Forni, A., Botta, C., Carlucci, L., Giannini, C., Colombo, A., Marinotto, D., Previtali, A., Righetto, S., Cariati, E. </a:t>
            </a:r>
            <a:r>
              <a:rPr lang="en-US" sz="2800" dirty="0">
                <a:cs typeface="Arial" pitchFamily="34" charset="0"/>
              </a:rPr>
              <a:t>The Effect of Bromo Substituents on the Multifaceted Emissive and Crystal-Packing Features of Cyclic </a:t>
            </a:r>
            <a:r>
              <a:rPr lang="en-US" sz="2800" dirty="0" err="1">
                <a:cs typeface="Arial" pitchFamily="34" charset="0"/>
              </a:rPr>
              <a:t>Triimidazole</a:t>
            </a:r>
            <a:r>
              <a:rPr lang="en-US" sz="2800" dirty="0">
                <a:cs typeface="Arial" pitchFamily="34" charset="0"/>
              </a:rPr>
              <a:t> Derivatives, </a:t>
            </a:r>
            <a:r>
              <a:rPr lang="en-US" sz="2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ChemPhotoChem</a:t>
            </a:r>
            <a:r>
              <a:rPr lang="en-US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2018, 2, 801 – 805</a:t>
            </a:r>
            <a:r>
              <a:rPr lang="en-US" sz="28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18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14292</TotalTime>
  <Words>1394</Words>
  <Application>Microsoft Office PowerPoint</Application>
  <PresentationFormat>Personalizzato</PresentationFormat>
  <Paragraphs>74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Company>yes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homer simpson</dc:creator>
  <cp:lastModifiedBy>Delia Blasi</cp:lastModifiedBy>
  <cp:revision>357</cp:revision>
  <dcterms:created xsi:type="dcterms:W3CDTF">2014-07-03T10:22:34Z</dcterms:created>
  <dcterms:modified xsi:type="dcterms:W3CDTF">2022-09-19T15:02:00Z</dcterms:modified>
</cp:coreProperties>
</file>