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</p:sldIdLst>
  <p:sldSz cx="21383625" cy="30275213"/>
  <p:notesSz cx="6797675" cy="9926638"/>
  <p:defaultTextStyle>
    <a:defPPr>
      <a:defRPr lang="it-IT"/>
    </a:defPPr>
    <a:lvl1pPr marL="0" algn="l" defTabSz="3086522" rtl="0" eaLnBrk="1" latinLnBrk="0" hangingPunct="1">
      <a:defRPr sz="6061" kern="1200">
        <a:solidFill>
          <a:schemeClr val="tx1"/>
        </a:solidFill>
        <a:latin typeface="+mn-lt"/>
        <a:ea typeface="+mn-ea"/>
        <a:cs typeface="+mn-cs"/>
      </a:defRPr>
    </a:lvl1pPr>
    <a:lvl2pPr marL="1543261" algn="l" defTabSz="3086522" rtl="0" eaLnBrk="1" latinLnBrk="0" hangingPunct="1">
      <a:defRPr sz="6061" kern="1200">
        <a:solidFill>
          <a:schemeClr val="tx1"/>
        </a:solidFill>
        <a:latin typeface="+mn-lt"/>
        <a:ea typeface="+mn-ea"/>
        <a:cs typeface="+mn-cs"/>
      </a:defRPr>
    </a:lvl2pPr>
    <a:lvl3pPr marL="3086522" algn="l" defTabSz="3086522" rtl="0" eaLnBrk="1" latinLnBrk="0" hangingPunct="1">
      <a:defRPr sz="6061" kern="1200">
        <a:solidFill>
          <a:schemeClr val="tx1"/>
        </a:solidFill>
        <a:latin typeface="+mn-lt"/>
        <a:ea typeface="+mn-ea"/>
        <a:cs typeface="+mn-cs"/>
      </a:defRPr>
    </a:lvl3pPr>
    <a:lvl4pPr marL="4629781" algn="l" defTabSz="3086522" rtl="0" eaLnBrk="1" latinLnBrk="0" hangingPunct="1">
      <a:defRPr sz="6061" kern="1200">
        <a:solidFill>
          <a:schemeClr val="tx1"/>
        </a:solidFill>
        <a:latin typeface="+mn-lt"/>
        <a:ea typeface="+mn-ea"/>
        <a:cs typeface="+mn-cs"/>
      </a:defRPr>
    </a:lvl4pPr>
    <a:lvl5pPr marL="6173043" algn="l" defTabSz="3086522" rtl="0" eaLnBrk="1" latinLnBrk="0" hangingPunct="1">
      <a:defRPr sz="6061" kern="1200">
        <a:solidFill>
          <a:schemeClr val="tx1"/>
        </a:solidFill>
        <a:latin typeface="+mn-lt"/>
        <a:ea typeface="+mn-ea"/>
        <a:cs typeface="+mn-cs"/>
      </a:defRPr>
    </a:lvl5pPr>
    <a:lvl6pPr marL="7716303" algn="l" defTabSz="3086522" rtl="0" eaLnBrk="1" latinLnBrk="0" hangingPunct="1">
      <a:defRPr sz="6061" kern="1200">
        <a:solidFill>
          <a:schemeClr val="tx1"/>
        </a:solidFill>
        <a:latin typeface="+mn-lt"/>
        <a:ea typeface="+mn-ea"/>
        <a:cs typeface="+mn-cs"/>
      </a:defRPr>
    </a:lvl6pPr>
    <a:lvl7pPr marL="9259564" algn="l" defTabSz="3086522" rtl="0" eaLnBrk="1" latinLnBrk="0" hangingPunct="1">
      <a:defRPr sz="6061" kern="1200">
        <a:solidFill>
          <a:schemeClr val="tx1"/>
        </a:solidFill>
        <a:latin typeface="+mn-lt"/>
        <a:ea typeface="+mn-ea"/>
        <a:cs typeface="+mn-cs"/>
      </a:defRPr>
    </a:lvl7pPr>
    <a:lvl8pPr marL="10802826" algn="l" defTabSz="3086522" rtl="0" eaLnBrk="1" latinLnBrk="0" hangingPunct="1">
      <a:defRPr sz="6061" kern="1200">
        <a:solidFill>
          <a:schemeClr val="tx1"/>
        </a:solidFill>
        <a:latin typeface="+mn-lt"/>
        <a:ea typeface="+mn-ea"/>
        <a:cs typeface="+mn-cs"/>
      </a:defRPr>
    </a:lvl8pPr>
    <a:lvl9pPr marL="12346086" algn="l" defTabSz="3086522" rtl="0" eaLnBrk="1" latinLnBrk="0" hangingPunct="1">
      <a:defRPr sz="60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 userDrawn="1">
          <p15:clr>
            <a:srgbClr val="A4A3A4"/>
          </p15:clr>
        </p15:guide>
        <p15:guide id="2" pos="67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6EC4DF"/>
    <a:srgbClr val="1A71B8"/>
    <a:srgbClr val="1A73BA"/>
    <a:srgbClr val="00A249"/>
    <a:srgbClr val="E1E543"/>
    <a:srgbClr val="F2DCDB"/>
    <a:srgbClr val="D38571"/>
    <a:srgbClr val="8C2928"/>
    <a:srgbClr val="FDDD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307" autoAdjust="0"/>
    <p:restoredTop sz="96197" autoAdjust="0"/>
  </p:normalViewPr>
  <p:slideViewPr>
    <p:cSldViewPr>
      <p:cViewPr varScale="1">
        <p:scale>
          <a:sx n="19" d="100"/>
          <a:sy n="19" d="100"/>
        </p:scale>
        <p:origin x="3019" y="91"/>
      </p:cViewPr>
      <p:guideLst>
        <p:guide orient="horz" pos="9536"/>
        <p:guide pos="67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03773" y="9404948"/>
            <a:ext cx="18176082" cy="6489547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07546" y="17155957"/>
            <a:ext cx="14968538" cy="773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16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32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248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664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080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49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912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329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1627346" y="1618890"/>
            <a:ext cx="3608488" cy="3443805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01888" y="1618890"/>
            <a:ext cx="10469068" cy="3443805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89161" y="19454630"/>
            <a:ext cx="18176082" cy="6012994"/>
          </a:xfrm>
        </p:spPr>
        <p:txBody>
          <a:bodyPr anchor="t"/>
          <a:lstStyle>
            <a:lvl1pPr algn="l">
              <a:defRPr sz="12411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89161" y="12831932"/>
            <a:ext cx="18176082" cy="6622700"/>
          </a:xfrm>
        </p:spPr>
        <p:txBody>
          <a:bodyPr anchor="b"/>
          <a:lstStyle>
            <a:lvl1pPr marL="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1pPr>
            <a:lvl2pPr marL="1416133" indent="0">
              <a:buNone/>
              <a:defRPr sz="5562">
                <a:solidFill>
                  <a:schemeClr val="tx1">
                    <a:tint val="75000"/>
                  </a:schemeClr>
                </a:solidFill>
              </a:defRPr>
            </a:lvl2pPr>
            <a:lvl3pPr marL="2832267" indent="0">
              <a:buNone/>
              <a:defRPr sz="4883">
                <a:solidFill>
                  <a:schemeClr val="tx1">
                    <a:tint val="75000"/>
                  </a:schemeClr>
                </a:solidFill>
              </a:defRPr>
            </a:lvl3pPr>
            <a:lvl4pPr marL="4248401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664534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708066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849680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9912934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1329068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01891" y="9418960"/>
            <a:ext cx="7038776" cy="26637985"/>
          </a:xfrm>
        </p:spPr>
        <p:txBody>
          <a:bodyPr/>
          <a:lstStyle>
            <a:lvl1pPr>
              <a:defRPr sz="8682"/>
            </a:lvl1pPr>
            <a:lvl2pPr>
              <a:defRPr sz="7461"/>
            </a:lvl2pPr>
            <a:lvl3pPr>
              <a:defRPr sz="6240"/>
            </a:lvl3pPr>
            <a:lvl4pPr>
              <a:defRPr sz="5562"/>
            </a:lvl4pPr>
            <a:lvl5pPr>
              <a:defRPr sz="5562"/>
            </a:lvl5pPr>
            <a:lvl6pPr>
              <a:defRPr sz="5562"/>
            </a:lvl6pPr>
            <a:lvl7pPr>
              <a:defRPr sz="5562"/>
            </a:lvl7pPr>
            <a:lvl8pPr>
              <a:defRPr sz="5562"/>
            </a:lvl8pPr>
            <a:lvl9pPr>
              <a:defRPr sz="5562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197061" y="9418960"/>
            <a:ext cx="7038776" cy="26637985"/>
          </a:xfrm>
        </p:spPr>
        <p:txBody>
          <a:bodyPr/>
          <a:lstStyle>
            <a:lvl1pPr>
              <a:defRPr sz="8682"/>
            </a:lvl1pPr>
            <a:lvl2pPr>
              <a:defRPr sz="7461"/>
            </a:lvl2pPr>
            <a:lvl3pPr>
              <a:defRPr sz="6240"/>
            </a:lvl3pPr>
            <a:lvl4pPr>
              <a:defRPr sz="5562"/>
            </a:lvl4pPr>
            <a:lvl5pPr>
              <a:defRPr sz="5562"/>
            </a:lvl5pPr>
            <a:lvl6pPr>
              <a:defRPr sz="5562"/>
            </a:lvl6pPr>
            <a:lvl7pPr>
              <a:defRPr sz="5562"/>
            </a:lvl7pPr>
            <a:lvl8pPr>
              <a:defRPr sz="5562"/>
            </a:lvl8pPr>
            <a:lvl9pPr>
              <a:defRPr sz="5562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9183" y="1212416"/>
            <a:ext cx="19245263" cy="5045869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9183" y="6776887"/>
            <a:ext cx="9448148" cy="2824283"/>
          </a:xfrm>
        </p:spPr>
        <p:txBody>
          <a:bodyPr anchor="b"/>
          <a:lstStyle>
            <a:lvl1pPr marL="0" indent="0">
              <a:buNone/>
              <a:defRPr sz="7461" b="1"/>
            </a:lvl1pPr>
            <a:lvl2pPr marL="1416133" indent="0">
              <a:buNone/>
              <a:defRPr sz="6240" b="1"/>
            </a:lvl2pPr>
            <a:lvl3pPr marL="2832267" indent="0">
              <a:buNone/>
              <a:defRPr sz="5562" b="1"/>
            </a:lvl3pPr>
            <a:lvl4pPr marL="4248401" indent="0">
              <a:buNone/>
              <a:defRPr sz="4883" b="1"/>
            </a:lvl4pPr>
            <a:lvl5pPr marL="5664534" indent="0">
              <a:buNone/>
              <a:defRPr sz="4883" b="1"/>
            </a:lvl5pPr>
            <a:lvl6pPr marL="7080667" indent="0">
              <a:buNone/>
              <a:defRPr sz="4883" b="1"/>
            </a:lvl6pPr>
            <a:lvl7pPr marL="8496800" indent="0">
              <a:buNone/>
              <a:defRPr sz="4883" b="1"/>
            </a:lvl7pPr>
            <a:lvl8pPr marL="9912934" indent="0">
              <a:buNone/>
              <a:defRPr sz="4883" b="1"/>
            </a:lvl8pPr>
            <a:lvl9pPr marL="11329068" indent="0">
              <a:buNone/>
              <a:defRPr sz="488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069183" y="9601165"/>
            <a:ext cx="9448148" cy="17443290"/>
          </a:xfrm>
        </p:spPr>
        <p:txBody>
          <a:bodyPr/>
          <a:lstStyle>
            <a:lvl1pPr>
              <a:defRPr sz="7461"/>
            </a:lvl1pPr>
            <a:lvl2pPr>
              <a:defRPr sz="6240"/>
            </a:lvl2pPr>
            <a:lvl3pPr>
              <a:defRPr sz="5562"/>
            </a:lvl3pPr>
            <a:lvl4pPr>
              <a:defRPr sz="4883"/>
            </a:lvl4pPr>
            <a:lvl5pPr>
              <a:defRPr sz="4883"/>
            </a:lvl5pPr>
            <a:lvl6pPr>
              <a:defRPr sz="4883"/>
            </a:lvl6pPr>
            <a:lvl7pPr>
              <a:defRPr sz="4883"/>
            </a:lvl7pPr>
            <a:lvl8pPr>
              <a:defRPr sz="4883"/>
            </a:lvl8pPr>
            <a:lvl9pPr>
              <a:defRPr sz="4883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0862593" y="6776887"/>
            <a:ext cx="9451857" cy="2824283"/>
          </a:xfrm>
        </p:spPr>
        <p:txBody>
          <a:bodyPr anchor="b"/>
          <a:lstStyle>
            <a:lvl1pPr marL="0" indent="0">
              <a:buNone/>
              <a:defRPr sz="7461" b="1"/>
            </a:lvl1pPr>
            <a:lvl2pPr marL="1416133" indent="0">
              <a:buNone/>
              <a:defRPr sz="6240" b="1"/>
            </a:lvl2pPr>
            <a:lvl3pPr marL="2832267" indent="0">
              <a:buNone/>
              <a:defRPr sz="5562" b="1"/>
            </a:lvl3pPr>
            <a:lvl4pPr marL="4248401" indent="0">
              <a:buNone/>
              <a:defRPr sz="4883" b="1"/>
            </a:lvl4pPr>
            <a:lvl5pPr marL="5664534" indent="0">
              <a:buNone/>
              <a:defRPr sz="4883" b="1"/>
            </a:lvl5pPr>
            <a:lvl6pPr marL="7080667" indent="0">
              <a:buNone/>
              <a:defRPr sz="4883" b="1"/>
            </a:lvl6pPr>
            <a:lvl7pPr marL="8496800" indent="0">
              <a:buNone/>
              <a:defRPr sz="4883" b="1"/>
            </a:lvl7pPr>
            <a:lvl8pPr marL="9912934" indent="0">
              <a:buNone/>
              <a:defRPr sz="4883" b="1"/>
            </a:lvl8pPr>
            <a:lvl9pPr marL="11329068" indent="0">
              <a:buNone/>
              <a:defRPr sz="488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0862593" y="9601165"/>
            <a:ext cx="9451857" cy="17443290"/>
          </a:xfrm>
        </p:spPr>
        <p:txBody>
          <a:bodyPr/>
          <a:lstStyle>
            <a:lvl1pPr>
              <a:defRPr sz="7461"/>
            </a:lvl1pPr>
            <a:lvl2pPr>
              <a:defRPr sz="6240"/>
            </a:lvl2pPr>
            <a:lvl3pPr>
              <a:defRPr sz="5562"/>
            </a:lvl3pPr>
            <a:lvl4pPr>
              <a:defRPr sz="4883"/>
            </a:lvl4pPr>
            <a:lvl5pPr>
              <a:defRPr sz="4883"/>
            </a:lvl5pPr>
            <a:lvl6pPr>
              <a:defRPr sz="4883"/>
            </a:lvl6pPr>
            <a:lvl7pPr>
              <a:defRPr sz="4883"/>
            </a:lvl7pPr>
            <a:lvl8pPr>
              <a:defRPr sz="4883"/>
            </a:lvl8pPr>
            <a:lvl9pPr>
              <a:defRPr sz="4883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9184" y="1205404"/>
            <a:ext cx="7035066" cy="5129968"/>
          </a:xfrm>
        </p:spPr>
        <p:txBody>
          <a:bodyPr anchor="b"/>
          <a:lstStyle>
            <a:lvl1pPr algn="l">
              <a:defRPr sz="624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60404" y="1205409"/>
            <a:ext cx="11954042" cy="25839057"/>
          </a:xfrm>
        </p:spPr>
        <p:txBody>
          <a:bodyPr/>
          <a:lstStyle>
            <a:lvl1pPr>
              <a:defRPr sz="9902"/>
            </a:lvl1pPr>
            <a:lvl2pPr>
              <a:defRPr sz="8682"/>
            </a:lvl2pPr>
            <a:lvl3pPr>
              <a:defRPr sz="7461"/>
            </a:lvl3pPr>
            <a:lvl4pPr>
              <a:defRPr sz="6240"/>
            </a:lvl4pPr>
            <a:lvl5pPr>
              <a:defRPr sz="6240"/>
            </a:lvl5pPr>
            <a:lvl6pPr>
              <a:defRPr sz="6240"/>
            </a:lvl6pPr>
            <a:lvl7pPr>
              <a:defRPr sz="6240"/>
            </a:lvl7pPr>
            <a:lvl8pPr>
              <a:defRPr sz="6240"/>
            </a:lvl8pPr>
            <a:lvl9pPr>
              <a:defRPr sz="624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69184" y="6335373"/>
            <a:ext cx="7035066" cy="20709089"/>
          </a:xfrm>
        </p:spPr>
        <p:txBody>
          <a:bodyPr/>
          <a:lstStyle>
            <a:lvl1pPr marL="0" indent="0">
              <a:buNone/>
              <a:defRPr sz="4409"/>
            </a:lvl1pPr>
            <a:lvl2pPr marL="1416133" indent="0">
              <a:buNone/>
              <a:defRPr sz="3730"/>
            </a:lvl2pPr>
            <a:lvl3pPr marL="2832267" indent="0">
              <a:buNone/>
              <a:defRPr sz="3053"/>
            </a:lvl3pPr>
            <a:lvl4pPr marL="4248401" indent="0">
              <a:buNone/>
              <a:defRPr sz="2781"/>
            </a:lvl4pPr>
            <a:lvl5pPr marL="5664534" indent="0">
              <a:buNone/>
              <a:defRPr sz="2781"/>
            </a:lvl5pPr>
            <a:lvl6pPr marL="7080667" indent="0">
              <a:buNone/>
              <a:defRPr sz="2781"/>
            </a:lvl6pPr>
            <a:lvl7pPr marL="8496800" indent="0">
              <a:buNone/>
              <a:defRPr sz="2781"/>
            </a:lvl7pPr>
            <a:lvl8pPr marL="9912934" indent="0">
              <a:buNone/>
              <a:defRPr sz="2781"/>
            </a:lvl8pPr>
            <a:lvl9pPr marL="11329068" indent="0">
              <a:buNone/>
              <a:defRPr sz="278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91344" y="21192651"/>
            <a:ext cx="12830175" cy="2501914"/>
          </a:xfrm>
        </p:spPr>
        <p:txBody>
          <a:bodyPr anchor="b"/>
          <a:lstStyle>
            <a:lvl1pPr algn="l">
              <a:defRPr sz="624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191344" y="2705147"/>
            <a:ext cx="12830175" cy="18165128"/>
          </a:xfrm>
        </p:spPr>
        <p:txBody>
          <a:bodyPr/>
          <a:lstStyle>
            <a:lvl1pPr marL="0" indent="0">
              <a:buNone/>
              <a:defRPr sz="9902"/>
            </a:lvl1pPr>
            <a:lvl2pPr marL="1416133" indent="0">
              <a:buNone/>
              <a:defRPr sz="8682"/>
            </a:lvl2pPr>
            <a:lvl3pPr marL="2832267" indent="0">
              <a:buNone/>
              <a:defRPr sz="7461"/>
            </a:lvl3pPr>
            <a:lvl4pPr marL="4248401" indent="0">
              <a:buNone/>
              <a:defRPr sz="6240"/>
            </a:lvl4pPr>
            <a:lvl5pPr marL="5664534" indent="0">
              <a:buNone/>
              <a:defRPr sz="6240"/>
            </a:lvl5pPr>
            <a:lvl6pPr marL="7080667" indent="0">
              <a:buNone/>
              <a:defRPr sz="6240"/>
            </a:lvl6pPr>
            <a:lvl7pPr marL="8496800" indent="0">
              <a:buNone/>
              <a:defRPr sz="6240"/>
            </a:lvl7pPr>
            <a:lvl8pPr marL="9912934" indent="0">
              <a:buNone/>
              <a:defRPr sz="6240"/>
            </a:lvl8pPr>
            <a:lvl9pPr marL="11329068" indent="0">
              <a:buNone/>
              <a:defRPr sz="624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191344" y="23694568"/>
            <a:ext cx="12830175" cy="3553129"/>
          </a:xfrm>
        </p:spPr>
        <p:txBody>
          <a:bodyPr/>
          <a:lstStyle>
            <a:lvl1pPr marL="0" indent="0">
              <a:buNone/>
              <a:defRPr sz="4409"/>
            </a:lvl1pPr>
            <a:lvl2pPr marL="1416133" indent="0">
              <a:buNone/>
              <a:defRPr sz="3730"/>
            </a:lvl2pPr>
            <a:lvl3pPr marL="2832267" indent="0">
              <a:buNone/>
              <a:defRPr sz="3053"/>
            </a:lvl3pPr>
            <a:lvl4pPr marL="4248401" indent="0">
              <a:buNone/>
              <a:defRPr sz="2781"/>
            </a:lvl4pPr>
            <a:lvl5pPr marL="5664534" indent="0">
              <a:buNone/>
              <a:defRPr sz="2781"/>
            </a:lvl5pPr>
            <a:lvl6pPr marL="7080667" indent="0">
              <a:buNone/>
              <a:defRPr sz="2781"/>
            </a:lvl6pPr>
            <a:lvl7pPr marL="8496800" indent="0">
              <a:buNone/>
              <a:defRPr sz="2781"/>
            </a:lvl7pPr>
            <a:lvl8pPr marL="9912934" indent="0">
              <a:buNone/>
              <a:defRPr sz="2781"/>
            </a:lvl8pPr>
            <a:lvl9pPr marL="11329068" indent="0">
              <a:buNone/>
              <a:defRPr sz="278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069183" y="1212416"/>
            <a:ext cx="19245263" cy="5045869"/>
          </a:xfrm>
          <a:prstGeom prst="rect">
            <a:avLst/>
          </a:prstGeom>
        </p:spPr>
        <p:txBody>
          <a:bodyPr vert="horz" lIns="417591" tIns="208796" rIns="417591" bIns="208796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9183" y="7064222"/>
            <a:ext cx="19245263" cy="19980240"/>
          </a:xfrm>
          <a:prstGeom prst="rect">
            <a:avLst/>
          </a:prstGeom>
        </p:spPr>
        <p:txBody>
          <a:bodyPr vert="horz" lIns="417591" tIns="208796" rIns="417591" bIns="208796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069186" y="28060646"/>
            <a:ext cx="4989513" cy="1611873"/>
          </a:xfrm>
          <a:prstGeom prst="rect">
            <a:avLst/>
          </a:prstGeom>
        </p:spPr>
        <p:txBody>
          <a:bodyPr vert="horz" lIns="417591" tIns="208796" rIns="417591" bIns="208796" rtlCol="0" anchor="ctr"/>
          <a:lstStyle>
            <a:lvl1pPr algn="l">
              <a:defRPr sz="37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28654-6D8E-4F4A-877A-90828F6C6C4B}" type="datetimeFigureOut">
              <a:rPr lang="it-IT" smtClean="0"/>
              <a:pPr/>
              <a:t>12/06/2025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7306074" y="28060646"/>
            <a:ext cx="6771482" cy="1611873"/>
          </a:xfrm>
          <a:prstGeom prst="rect">
            <a:avLst/>
          </a:prstGeom>
        </p:spPr>
        <p:txBody>
          <a:bodyPr vert="horz" lIns="417591" tIns="208796" rIns="417591" bIns="208796" rtlCol="0" anchor="ctr"/>
          <a:lstStyle>
            <a:lvl1pPr algn="ctr">
              <a:defRPr sz="37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5324936" y="28060646"/>
            <a:ext cx="4989513" cy="1611873"/>
          </a:xfrm>
          <a:prstGeom prst="rect">
            <a:avLst/>
          </a:prstGeom>
        </p:spPr>
        <p:txBody>
          <a:bodyPr vert="horz" lIns="417591" tIns="208796" rIns="417591" bIns="208796" rtlCol="0" anchor="ctr"/>
          <a:lstStyle>
            <a:lvl1pPr algn="r">
              <a:defRPr sz="37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5EFBD-2B60-4C34-B030-2C9DEBF227E1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32267" rtl="0" eaLnBrk="1" latinLnBrk="0" hangingPunct="1">
        <a:spcBef>
          <a:spcPct val="0"/>
        </a:spcBef>
        <a:buNone/>
        <a:defRPr sz="136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62101" indent="-1062101" algn="l" defTabSz="2832267" rtl="0" eaLnBrk="1" latinLnBrk="0" hangingPunct="1">
        <a:spcBef>
          <a:spcPct val="20000"/>
        </a:spcBef>
        <a:buFont typeface="Arial" pitchFamily="34" charset="0"/>
        <a:buChar char="•"/>
        <a:defRPr sz="9902" kern="1200">
          <a:solidFill>
            <a:schemeClr val="tx1"/>
          </a:solidFill>
          <a:latin typeface="+mn-lt"/>
          <a:ea typeface="+mn-ea"/>
          <a:cs typeface="+mn-cs"/>
        </a:defRPr>
      </a:lvl1pPr>
      <a:lvl2pPr marL="2301217" indent="-885084" algn="l" defTabSz="2832267" rtl="0" eaLnBrk="1" latinLnBrk="0" hangingPunct="1">
        <a:spcBef>
          <a:spcPct val="20000"/>
        </a:spcBef>
        <a:buFont typeface="Arial" pitchFamily="34" charset="0"/>
        <a:buChar char="–"/>
        <a:defRPr sz="8682" kern="1200">
          <a:solidFill>
            <a:schemeClr val="tx1"/>
          </a:solidFill>
          <a:latin typeface="+mn-lt"/>
          <a:ea typeface="+mn-ea"/>
          <a:cs typeface="+mn-cs"/>
        </a:defRPr>
      </a:lvl2pPr>
      <a:lvl3pPr marL="3540335" indent="-708067" algn="l" defTabSz="2832267" rtl="0" eaLnBrk="1" latinLnBrk="0" hangingPunct="1">
        <a:spcBef>
          <a:spcPct val="20000"/>
        </a:spcBef>
        <a:buFont typeface="Arial" pitchFamily="34" charset="0"/>
        <a:buChar char="•"/>
        <a:defRPr sz="7461" kern="1200">
          <a:solidFill>
            <a:schemeClr val="tx1"/>
          </a:solidFill>
          <a:latin typeface="+mn-lt"/>
          <a:ea typeface="+mn-ea"/>
          <a:cs typeface="+mn-cs"/>
        </a:defRPr>
      </a:lvl3pPr>
      <a:lvl4pPr marL="4956468" indent="-708067" algn="l" defTabSz="2832267" rtl="0" eaLnBrk="1" latinLnBrk="0" hangingPunct="1">
        <a:spcBef>
          <a:spcPct val="20000"/>
        </a:spcBef>
        <a:buFont typeface="Arial" pitchFamily="34" charset="0"/>
        <a:buChar char="–"/>
        <a:defRPr sz="6240" kern="1200">
          <a:solidFill>
            <a:schemeClr val="tx1"/>
          </a:solidFill>
          <a:latin typeface="+mn-lt"/>
          <a:ea typeface="+mn-ea"/>
          <a:cs typeface="+mn-cs"/>
        </a:defRPr>
      </a:lvl4pPr>
      <a:lvl5pPr marL="6372601" indent="-708067" algn="l" defTabSz="2832267" rtl="0" eaLnBrk="1" latinLnBrk="0" hangingPunct="1">
        <a:spcBef>
          <a:spcPct val="20000"/>
        </a:spcBef>
        <a:buFont typeface="Arial" pitchFamily="34" charset="0"/>
        <a:buChar char="»"/>
        <a:defRPr sz="6240" kern="1200">
          <a:solidFill>
            <a:schemeClr val="tx1"/>
          </a:solidFill>
          <a:latin typeface="+mn-lt"/>
          <a:ea typeface="+mn-ea"/>
          <a:cs typeface="+mn-cs"/>
        </a:defRPr>
      </a:lvl5pPr>
      <a:lvl6pPr marL="7788735" indent="-708067" algn="l" defTabSz="2832267" rtl="0" eaLnBrk="1" latinLnBrk="0" hangingPunct="1">
        <a:spcBef>
          <a:spcPct val="20000"/>
        </a:spcBef>
        <a:buFont typeface="Arial" pitchFamily="34" charset="0"/>
        <a:buChar char="•"/>
        <a:defRPr sz="6240" kern="1200">
          <a:solidFill>
            <a:schemeClr val="tx1"/>
          </a:solidFill>
          <a:latin typeface="+mn-lt"/>
          <a:ea typeface="+mn-ea"/>
          <a:cs typeface="+mn-cs"/>
        </a:defRPr>
      </a:lvl6pPr>
      <a:lvl7pPr marL="9204868" indent="-708067" algn="l" defTabSz="2832267" rtl="0" eaLnBrk="1" latinLnBrk="0" hangingPunct="1">
        <a:spcBef>
          <a:spcPct val="20000"/>
        </a:spcBef>
        <a:buFont typeface="Arial" pitchFamily="34" charset="0"/>
        <a:buChar char="•"/>
        <a:defRPr sz="6240" kern="1200">
          <a:solidFill>
            <a:schemeClr val="tx1"/>
          </a:solidFill>
          <a:latin typeface="+mn-lt"/>
          <a:ea typeface="+mn-ea"/>
          <a:cs typeface="+mn-cs"/>
        </a:defRPr>
      </a:lvl7pPr>
      <a:lvl8pPr marL="10621002" indent="-708067" algn="l" defTabSz="2832267" rtl="0" eaLnBrk="1" latinLnBrk="0" hangingPunct="1">
        <a:spcBef>
          <a:spcPct val="20000"/>
        </a:spcBef>
        <a:buFont typeface="Arial" pitchFamily="34" charset="0"/>
        <a:buChar char="•"/>
        <a:defRPr sz="6240" kern="1200">
          <a:solidFill>
            <a:schemeClr val="tx1"/>
          </a:solidFill>
          <a:latin typeface="+mn-lt"/>
          <a:ea typeface="+mn-ea"/>
          <a:cs typeface="+mn-cs"/>
        </a:defRPr>
      </a:lvl8pPr>
      <a:lvl9pPr marL="12037135" indent="-708067" algn="l" defTabSz="2832267" rtl="0" eaLnBrk="1" latinLnBrk="0" hangingPunct="1">
        <a:spcBef>
          <a:spcPct val="20000"/>
        </a:spcBef>
        <a:buFont typeface="Arial" pitchFamily="34" charset="0"/>
        <a:buChar char="•"/>
        <a:defRPr sz="6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2832267" rtl="0" eaLnBrk="1" latinLnBrk="0" hangingPunct="1">
        <a:defRPr sz="5562" kern="1200">
          <a:solidFill>
            <a:schemeClr val="tx1"/>
          </a:solidFill>
          <a:latin typeface="+mn-lt"/>
          <a:ea typeface="+mn-ea"/>
          <a:cs typeface="+mn-cs"/>
        </a:defRPr>
      </a:lvl1pPr>
      <a:lvl2pPr marL="1416133" algn="l" defTabSz="2832267" rtl="0" eaLnBrk="1" latinLnBrk="0" hangingPunct="1">
        <a:defRPr sz="5562" kern="1200">
          <a:solidFill>
            <a:schemeClr val="tx1"/>
          </a:solidFill>
          <a:latin typeface="+mn-lt"/>
          <a:ea typeface="+mn-ea"/>
          <a:cs typeface="+mn-cs"/>
        </a:defRPr>
      </a:lvl2pPr>
      <a:lvl3pPr marL="2832267" algn="l" defTabSz="2832267" rtl="0" eaLnBrk="1" latinLnBrk="0" hangingPunct="1">
        <a:defRPr sz="5562" kern="1200">
          <a:solidFill>
            <a:schemeClr val="tx1"/>
          </a:solidFill>
          <a:latin typeface="+mn-lt"/>
          <a:ea typeface="+mn-ea"/>
          <a:cs typeface="+mn-cs"/>
        </a:defRPr>
      </a:lvl3pPr>
      <a:lvl4pPr marL="4248401" algn="l" defTabSz="2832267" rtl="0" eaLnBrk="1" latinLnBrk="0" hangingPunct="1">
        <a:defRPr sz="5562" kern="1200">
          <a:solidFill>
            <a:schemeClr val="tx1"/>
          </a:solidFill>
          <a:latin typeface="+mn-lt"/>
          <a:ea typeface="+mn-ea"/>
          <a:cs typeface="+mn-cs"/>
        </a:defRPr>
      </a:lvl4pPr>
      <a:lvl5pPr marL="5664534" algn="l" defTabSz="2832267" rtl="0" eaLnBrk="1" latinLnBrk="0" hangingPunct="1">
        <a:defRPr sz="5562" kern="1200">
          <a:solidFill>
            <a:schemeClr val="tx1"/>
          </a:solidFill>
          <a:latin typeface="+mn-lt"/>
          <a:ea typeface="+mn-ea"/>
          <a:cs typeface="+mn-cs"/>
        </a:defRPr>
      </a:lvl5pPr>
      <a:lvl6pPr marL="7080667" algn="l" defTabSz="2832267" rtl="0" eaLnBrk="1" latinLnBrk="0" hangingPunct="1">
        <a:defRPr sz="5562" kern="1200">
          <a:solidFill>
            <a:schemeClr val="tx1"/>
          </a:solidFill>
          <a:latin typeface="+mn-lt"/>
          <a:ea typeface="+mn-ea"/>
          <a:cs typeface="+mn-cs"/>
        </a:defRPr>
      </a:lvl6pPr>
      <a:lvl7pPr marL="8496800" algn="l" defTabSz="2832267" rtl="0" eaLnBrk="1" latinLnBrk="0" hangingPunct="1">
        <a:defRPr sz="5562" kern="1200">
          <a:solidFill>
            <a:schemeClr val="tx1"/>
          </a:solidFill>
          <a:latin typeface="+mn-lt"/>
          <a:ea typeface="+mn-ea"/>
          <a:cs typeface="+mn-cs"/>
        </a:defRPr>
      </a:lvl7pPr>
      <a:lvl8pPr marL="9912934" algn="l" defTabSz="2832267" rtl="0" eaLnBrk="1" latinLnBrk="0" hangingPunct="1">
        <a:defRPr sz="5562" kern="1200">
          <a:solidFill>
            <a:schemeClr val="tx1"/>
          </a:solidFill>
          <a:latin typeface="+mn-lt"/>
          <a:ea typeface="+mn-ea"/>
          <a:cs typeface="+mn-cs"/>
        </a:defRPr>
      </a:lvl8pPr>
      <a:lvl9pPr marL="11329068" algn="l" defTabSz="2832267" rtl="0" eaLnBrk="1" latinLnBrk="0" hangingPunct="1">
        <a:defRPr sz="55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tags" Target="../tags/tag3.xml"/><Relationship Id="rId7" Type="http://schemas.openxmlformats.org/officeDocument/2006/relationships/image" Target="../media/image1.jpeg"/><Relationship Id="rId12" Type="http://schemas.openxmlformats.org/officeDocument/2006/relationships/image" Target="../media/image6.png"/><Relationship Id="rId17" Type="http://schemas.openxmlformats.org/officeDocument/2006/relationships/image" Target="../media/image11.svg"/><Relationship Id="rId2" Type="http://schemas.openxmlformats.org/officeDocument/2006/relationships/tags" Target="../tags/tag2.xml"/><Relationship Id="rId16" Type="http://schemas.openxmlformats.org/officeDocument/2006/relationships/image" Target="../media/image10.png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tags" Target="../tags/tag4.xml"/><Relationship Id="rId9" Type="http://schemas.openxmlformats.org/officeDocument/2006/relationships/image" Target="../media/image3.jpe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BEA521-6EB9-3FD3-61DE-EEF809F18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aria aperta, erba, cielo, nuvola">
            <a:extLst>
              <a:ext uri="{FF2B5EF4-FFF2-40B4-BE49-F238E27FC236}">
                <a16:creationId xmlns:a16="http://schemas.microsoft.com/office/drawing/2014/main" id="{183A8D04-4C59-D1B5-D350-C2FDBCFC3E36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1375250" cy="30275213"/>
          </a:xfrm>
          <a:prstGeom prst="rect">
            <a:avLst/>
          </a:prstGeom>
        </p:spPr>
      </p:pic>
      <p:sp>
        <p:nvSpPr>
          <p:cNvPr id="1027" name="Rettangolo con angoli arrotondati 1026">
            <a:extLst>
              <a:ext uri="{FF2B5EF4-FFF2-40B4-BE49-F238E27FC236}">
                <a16:creationId xmlns:a16="http://schemas.microsoft.com/office/drawing/2014/main" id="{0B33B62F-23D4-4E68-9B21-71F2E7CEBC8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38322" y="11915312"/>
            <a:ext cx="10119083" cy="8751407"/>
          </a:xfrm>
          <a:prstGeom prst="roundRect">
            <a:avLst/>
          </a:prstGeom>
          <a:solidFill>
            <a:srgbClr val="6EC4DF">
              <a:alpha val="60000"/>
            </a:srgbClr>
          </a:solidFill>
          <a:ln w="57150">
            <a:solidFill>
              <a:srgbClr val="1A73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30865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568" b="1" i="0" u="none" strike="noStrike" kern="1200" cap="none" spc="0" normalizeH="0" baseline="0" noProof="0" dirty="0">
              <a:ln>
                <a:noFill/>
              </a:ln>
              <a:solidFill>
                <a:srgbClr val="8C8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ubai" panose="020B0503030403030204" pitchFamily="34" charset="-78"/>
              <a:ea typeface="+mn-ea"/>
              <a:cs typeface="Dubai" panose="020B0503030403030204" pitchFamily="34" charset="-78"/>
            </a:endParaRPr>
          </a:p>
          <a:p>
            <a:pPr marL="0" marR="0" lvl="0" indent="0" algn="l" defTabSz="30865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568" b="1" i="0" u="none" strike="noStrike" kern="1200" cap="none" spc="0" normalizeH="0" baseline="0" noProof="0" dirty="0">
              <a:ln>
                <a:noFill/>
              </a:ln>
              <a:solidFill>
                <a:srgbClr val="8C8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ubai" panose="020B0503030403030204" pitchFamily="34" charset="-78"/>
              <a:ea typeface="+mn-ea"/>
              <a:cs typeface="Dubai" panose="020B0503030403030204" pitchFamily="34" charset="-78"/>
            </a:endParaRPr>
          </a:p>
        </p:txBody>
      </p:sp>
      <p:sp>
        <p:nvSpPr>
          <p:cNvPr id="34" name="Rettangolo con angoli arrotondati 33">
            <a:extLst>
              <a:ext uri="{FF2B5EF4-FFF2-40B4-BE49-F238E27FC236}">
                <a16:creationId xmlns:a16="http://schemas.microsoft.com/office/drawing/2014/main" id="{299B5238-3B82-51E6-377C-50044B29A578}"/>
              </a:ext>
            </a:extLst>
          </p:cNvPr>
          <p:cNvSpPr/>
          <p:nvPr/>
        </p:nvSpPr>
        <p:spPr>
          <a:xfrm>
            <a:off x="253469" y="25581304"/>
            <a:ext cx="5128970" cy="4317016"/>
          </a:xfrm>
          <a:prstGeom prst="roundRect">
            <a:avLst/>
          </a:prstGeom>
          <a:solidFill>
            <a:srgbClr val="00B050">
              <a:alpha val="70000"/>
            </a:srgbClr>
          </a:solidFill>
          <a:ln>
            <a:solidFill>
              <a:srgbClr val="00A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2DB84234-494A-8191-5628-6CE1A88A3CE7}"/>
              </a:ext>
            </a:extLst>
          </p:cNvPr>
          <p:cNvSpPr/>
          <p:nvPr/>
        </p:nvSpPr>
        <p:spPr>
          <a:xfrm>
            <a:off x="5530361" y="25581302"/>
            <a:ext cx="5128970" cy="4317017"/>
          </a:xfrm>
          <a:prstGeom prst="roundRect">
            <a:avLst/>
          </a:prstGeom>
          <a:solidFill>
            <a:srgbClr val="F2DCDB">
              <a:alpha val="70000"/>
            </a:srgbClr>
          </a:solidFill>
          <a:ln>
            <a:solidFill>
              <a:srgbClr val="8C292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3D8DC3AA-37E9-F2BB-35A8-093C40182250}"/>
              </a:ext>
            </a:extLst>
          </p:cNvPr>
          <p:cNvSpPr/>
          <p:nvPr/>
        </p:nvSpPr>
        <p:spPr>
          <a:xfrm>
            <a:off x="258379" y="21129842"/>
            <a:ext cx="5125521" cy="4317018"/>
          </a:xfrm>
          <a:prstGeom prst="roundRect">
            <a:avLst/>
          </a:prstGeom>
          <a:solidFill>
            <a:schemeClr val="accent5">
              <a:lumMod val="60000"/>
              <a:lumOff val="40000"/>
              <a:alpha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9346690D-331B-6407-604B-D594BD75ACCA}"/>
              </a:ext>
            </a:extLst>
          </p:cNvPr>
          <p:cNvSpPr/>
          <p:nvPr/>
        </p:nvSpPr>
        <p:spPr>
          <a:xfrm>
            <a:off x="5523466" y="21124148"/>
            <a:ext cx="5128970" cy="4326055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rgbClr val="E1E5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Ovale 34">
            <a:extLst>
              <a:ext uri="{FF2B5EF4-FFF2-40B4-BE49-F238E27FC236}">
                <a16:creationId xmlns:a16="http://schemas.microsoft.com/office/drawing/2014/main" id="{519E2B12-1425-61C9-ADB9-E6F65B0C5EC6}"/>
              </a:ext>
            </a:extLst>
          </p:cNvPr>
          <p:cNvSpPr/>
          <p:nvPr/>
        </p:nvSpPr>
        <p:spPr>
          <a:xfrm>
            <a:off x="4497903" y="24856794"/>
            <a:ext cx="1872208" cy="130418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AF8945EA-D3E2-FED4-FC06-0438C389EC75}"/>
              </a:ext>
            </a:extLst>
          </p:cNvPr>
          <p:cNvSpPr/>
          <p:nvPr/>
        </p:nvSpPr>
        <p:spPr>
          <a:xfrm>
            <a:off x="404839" y="1577406"/>
            <a:ext cx="12252939" cy="3575415"/>
          </a:xfrm>
          <a:prstGeom prst="roundRect">
            <a:avLst/>
          </a:prstGeom>
          <a:solidFill>
            <a:srgbClr val="0070C0">
              <a:alpha val="5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0865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98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766" b="1" i="0" u="none" strike="noStrike" kern="120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Valorizzazione dei sistemi produttivi montani </a:t>
            </a:r>
          </a:p>
          <a:p>
            <a:pPr marL="0" marR="0" lvl="0" indent="0" algn="ctr" defTabSz="308652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98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766" b="1" i="0" u="none" strike="noStrike" kern="120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nelle Aree Protette dell'Ossola: </a:t>
            </a:r>
          </a:p>
          <a:p>
            <a:pPr marL="0" marR="0" lvl="0" indent="0" algn="ctr" defTabSz="308652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98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766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Progetto RurACT</a:t>
            </a:r>
            <a:endParaRPr kumimoji="0" lang="it-IT" sz="2378" b="1" i="1" u="none" strike="noStrike" kern="1200" cap="none" spc="-82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3086522" rtl="0" eaLnBrk="1" fontAlgn="auto" latinLnBrk="0" hangingPunct="1">
              <a:lnSpc>
                <a:spcPct val="150000"/>
              </a:lnSpc>
              <a:spcBef>
                <a:spcPts val="118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1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Moresino C.M., Sormani G., Marescotti M.E., Corradini A., Demartini E., Gaviglio A.*</a:t>
            </a:r>
          </a:p>
          <a:p>
            <a:pPr marL="0" marR="0" lvl="0" indent="0" algn="ctr" defTabSz="3086522" rtl="0" eaLnBrk="1" fontAlgn="auto" latinLnBrk="0" hangingPunct="1">
              <a:lnSpc>
                <a:spcPct val="90000"/>
              </a:lnSpc>
              <a:spcBef>
                <a:spcPts val="118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Team UNIMI: </a:t>
            </a:r>
            <a:r>
              <a:rPr kumimoji="0" lang="en-US" sz="2100" b="0" i="0" u="none" strike="noStrike" kern="1200" cap="none" spc="-82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Dipartimento</a:t>
            </a:r>
            <a:r>
              <a:rPr kumimoji="0" lang="en-US" sz="2100" b="0" i="0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 Medicina </a:t>
            </a:r>
            <a:r>
              <a:rPr kumimoji="0" lang="en-US" sz="2100" b="0" i="0" u="none" strike="noStrike" kern="1200" cap="none" spc="-82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Veterinaria</a:t>
            </a:r>
            <a:r>
              <a:rPr kumimoji="0" lang="en-US" sz="2100" b="0" i="0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e </a:t>
            </a:r>
            <a:r>
              <a:rPr kumimoji="0" lang="en-US" sz="2100" b="0" i="0" u="none" strike="noStrike" kern="1200" cap="none" spc="-82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Scienze</a:t>
            </a:r>
            <a:r>
              <a:rPr kumimoji="0" lang="en-US" sz="2100" b="0" i="0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2100" b="0" i="0" u="none" strike="noStrike" kern="1200" cap="none" spc="-82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Animali</a:t>
            </a:r>
            <a:endParaRPr kumimoji="0" lang="en-US" sz="2100" b="0" i="0" u="none" strike="noStrike" kern="1200" cap="none" spc="-82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3086522" rtl="0" eaLnBrk="1" fontAlgn="auto" latinLnBrk="0" hangingPunct="1">
              <a:lnSpc>
                <a:spcPct val="90000"/>
              </a:lnSpc>
              <a:spcBef>
                <a:spcPts val="118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Università </a:t>
            </a:r>
            <a:r>
              <a:rPr kumimoji="0" lang="en-US" sz="2100" b="0" i="0" u="none" strike="noStrike" kern="1200" cap="none" spc="-82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degli</a:t>
            </a:r>
            <a:r>
              <a:rPr kumimoji="0" lang="en-US" sz="2100" b="0" i="0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Studi di Milano, Via </a:t>
            </a:r>
            <a:r>
              <a:rPr kumimoji="0" lang="en-US" sz="2100" b="0" i="0" u="none" strike="noStrike" kern="1200" cap="none" spc="-82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dell’Università</a:t>
            </a:r>
            <a:r>
              <a:rPr kumimoji="0" lang="en-US" sz="2100" b="0" i="0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 – Lodi (*</a:t>
            </a:r>
            <a:r>
              <a:rPr kumimoji="0" lang="en-US" sz="2100" b="0" i="1" u="none" strike="noStrike" kern="1200" cap="none" spc="-82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Responsabile</a:t>
            </a:r>
            <a:r>
              <a:rPr kumimoji="0" lang="en-US" sz="2100" b="0" i="1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2100" b="0" i="1" u="none" strike="noStrike" kern="1200" cap="none" spc="-82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Scientifico</a:t>
            </a:r>
            <a:r>
              <a:rPr kumimoji="0" lang="en-US" sz="2100" b="0" i="1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anna.gaviglio@unimi.it</a:t>
            </a:r>
            <a:r>
              <a:rPr kumimoji="0" lang="en-US" sz="2100" b="0" i="0" u="none" strike="noStrike" kern="1200" cap="none" spc="-82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DCF8A15A-23D1-7B3B-7BE4-0E96DA2EC429}"/>
              </a:ext>
            </a:extLst>
          </p:cNvPr>
          <p:cNvSpPr/>
          <p:nvPr/>
        </p:nvSpPr>
        <p:spPr>
          <a:xfrm>
            <a:off x="404838" y="5439694"/>
            <a:ext cx="20573947" cy="243780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80000"/>
            </a:schemeClr>
          </a:solidFill>
          <a:ln w="57150">
            <a:solidFill>
              <a:srgbClr val="98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3086522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793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Dalla metà del '900 molti territori dell'Ossola (Verbano-Cusio-Ossola – Piemonte) hanno subito 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fenomeni di abbandono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legati anche agli spostamenti dovuti all'industrializzazione. Nel tempo si sono 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perse conoscenze legate alle attività economiche e sociali tradizionali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in generale di gestione e presidio del territorio. Tale dinamica ha dispiegato in modo lento, ma costante, i propri effetti: un 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generale indebolimento delle reti sociali intra ed inter-comunità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limitato sviluppo economico delle attività produttive agricole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un’ottica di filiera; la 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perdita del patrimonio storico-culturale immateriale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legato al territorio rurale di montagna. </a:t>
            </a:r>
          </a:p>
        </p:txBody>
      </p:sp>
      <p:sp>
        <p:nvSpPr>
          <p:cNvPr id="1026" name="AutoShape 2" descr="https://s3-us-west-1.amazonaws.com/mimi-production/promotion_images/0118/1475/original/euragenglogo.JPG">
            <a:extLst>
              <a:ext uri="{FF2B5EF4-FFF2-40B4-BE49-F238E27FC236}">
                <a16:creationId xmlns:a16="http://schemas.microsoft.com/office/drawing/2014/main" id="{852981C7-7D13-1CE3-812B-26B09D8FB8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-336428" y="-13647"/>
            <a:ext cx="265776" cy="206715"/>
          </a:xfrm>
          <a:prstGeom prst="rect">
            <a:avLst/>
          </a:prstGeom>
          <a:noFill/>
        </p:spPr>
        <p:txBody>
          <a:bodyPr vert="horz" wrap="square" lIns="74042" tIns="37021" rIns="74042" bIns="37021" numCol="1" anchor="t" anchorCtr="0" compatLnSpc="1">
            <a:prstTxWarp prst="textNoShape">
              <a:avLst/>
            </a:prstTxWarp>
          </a:bodyPr>
          <a:lstStyle/>
          <a:p>
            <a:endParaRPr lang="it-IT" sz="4111" dirty="0"/>
          </a:p>
        </p:txBody>
      </p:sp>
      <p:sp>
        <p:nvSpPr>
          <p:cNvPr id="3" name="AutoShape 2" descr="http://www.eumayors.eu/IMG/pictures/origin/490.jpg">
            <a:extLst>
              <a:ext uri="{FF2B5EF4-FFF2-40B4-BE49-F238E27FC236}">
                <a16:creationId xmlns:a16="http://schemas.microsoft.com/office/drawing/2014/main" id="{FB5446CD-374E-432E-31D2-8415DB788B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-348731" y="1785"/>
            <a:ext cx="188412" cy="157010"/>
          </a:xfrm>
          <a:prstGeom prst="rect">
            <a:avLst/>
          </a:prstGeom>
          <a:noFill/>
        </p:spPr>
        <p:txBody>
          <a:bodyPr vert="horz" wrap="square" lIns="59943" tIns="29971" rIns="59943" bIns="29971" numCol="1" anchor="t" anchorCtr="0" compatLnSpc="1">
            <a:prstTxWarp prst="textNoShape">
              <a:avLst/>
            </a:prstTxWarp>
          </a:bodyPr>
          <a:lstStyle/>
          <a:p>
            <a:endParaRPr lang="it-IT" sz="4111" dirty="0"/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CC005305-9847-107A-B2EC-1D14E11CFCB8}"/>
              </a:ext>
            </a:extLst>
          </p:cNvPr>
          <p:cNvSpPr/>
          <p:nvPr/>
        </p:nvSpPr>
        <p:spPr>
          <a:xfrm>
            <a:off x="372350" y="11980058"/>
            <a:ext cx="10117222" cy="8774172"/>
          </a:xfrm>
          <a:prstGeom prst="roundRect">
            <a:avLst/>
          </a:prstGeom>
          <a:solidFill>
            <a:srgbClr val="E0F4DA">
              <a:alpha val="70000"/>
            </a:srgbClr>
          </a:solidFill>
          <a:ln w="57150">
            <a:solidFill>
              <a:srgbClr val="768F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30865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568" b="1" i="0" u="none" strike="noStrike" kern="1200" cap="none" spc="0" normalizeH="0" baseline="0" noProof="0" dirty="0">
              <a:ln>
                <a:noFill/>
              </a:ln>
              <a:solidFill>
                <a:srgbClr val="8C8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ubai" panose="020B0503030403030204" pitchFamily="34" charset="-78"/>
              <a:ea typeface="+mn-ea"/>
              <a:cs typeface="Dubai" panose="020B0503030403030204" pitchFamily="34" charset="-78"/>
            </a:endParaRPr>
          </a:p>
          <a:p>
            <a:pPr marL="0" marR="0" lvl="0" indent="0" algn="l" defTabSz="30865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568" b="1" i="0" u="none" strike="noStrike" kern="1200" cap="none" spc="0" normalizeH="0" baseline="0" noProof="0" dirty="0">
              <a:ln>
                <a:noFill/>
              </a:ln>
              <a:solidFill>
                <a:srgbClr val="8C8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ubai" panose="020B0503030403030204" pitchFamily="34" charset="-78"/>
              <a:ea typeface="+mn-ea"/>
              <a:cs typeface="Dubai" panose="020B0503030403030204" pitchFamily="34" charset="-78"/>
            </a:endParaRPr>
          </a:p>
        </p:txBody>
      </p:sp>
      <p:sp>
        <p:nvSpPr>
          <p:cNvPr id="41" name="Rettangolo con angoli arrotondati 40">
            <a:extLst>
              <a:ext uri="{FF2B5EF4-FFF2-40B4-BE49-F238E27FC236}">
                <a16:creationId xmlns:a16="http://schemas.microsoft.com/office/drawing/2014/main" id="{D9D6155F-5226-CDA5-130F-18E68DC2E996}"/>
              </a:ext>
            </a:extLst>
          </p:cNvPr>
          <p:cNvSpPr/>
          <p:nvPr/>
        </p:nvSpPr>
        <p:spPr>
          <a:xfrm>
            <a:off x="11172888" y="21127230"/>
            <a:ext cx="9805897" cy="8774172"/>
          </a:xfrm>
          <a:prstGeom prst="roundRect">
            <a:avLst/>
          </a:prstGeom>
          <a:solidFill>
            <a:srgbClr val="E0F4DA">
              <a:alpha val="70000"/>
            </a:srgbClr>
          </a:solidFill>
          <a:ln w="57150">
            <a:solidFill>
              <a:srgbClr val="8C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7117" dirty="0"/>
          </a:p>
        </p:txBody>
      </p:sp>
      <p:sp>
        <p:nvSpPr>
          <p:cNvPr id="29" name="AutoShape 32">
            <a:extLst>
              <a:ext uri="{FF2B5EF4-FFF2-40B4-BE49-F238E27FC236}">
                <a16:creationId xmlns:a16="http://schemas.microsoft.com/office/drawing/2014/main" id="{F9B6B6BC-A983-C051-4F99-1EB1CF67B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2033" y="8340154"/>
            <a:ext cx="5161072" cy="585579"/>
          </a:xfrm>
          <a:prstGeom prst="roundRect">
            <a:avLst>
              <a:gd name="adj" fmla="val 4038"/>
            </a:avLst>
          </a:prstGeom>
          <a:noFill/>
          <a:ln w="9525">
            <a:noFill/>
            <a:round/>
            <a:headEnd/>
            <a:tailEnd/>
          </a:ln>
        </p:spPr>
        <p:txBody>
          <a:bodyPr wrap="square" lIns="20270" tIns="10136" rIns="20270" bIns="10136" anchor="t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Obiettivi del Progetto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B579812-9A7B-14F0-2EB8-D7E1E0354216}"/>
              </a:ext>
            </a:extLst>
          </p:cNvPr>
          <p:cNvSpPr txBox="1"/>
          <p:nvPr/>
        </p:nvSpPr>
        <p:spPr>
          <a:xfrm>
            <a:off x="12832419" y="3514352"/>
            <a:ext cx="3667774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98"/>
              </a:spcBef>
            </a:pP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Soggetto Finanziatore: </a:t>
            </a:r>
          </a:p>
          <a:p>
            <a:pPr>
              <a:spcBef>
                <a:spcPts val="298"/>
              </a:spcBef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Fondazione CARIPLO</a:t>
            </a:r>
          </a:p>
          <a:p>
            <a:pPr>
              <a:spcBef>
                <a:spcPts val="298"/>
              </a:spcBef>
            </a:pP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Budget Totale del Progetto: </a:t>
            </a:r>
          </a:p>
          <a:p>
            <a:pPr>
              <a:spcBef>
                <a:spcPts val="298"/>
              </a:spcBef>
            </a:pP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€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364.582 </a:t>
            </a:r>
          </a:p>
          <a:p>
            <a:pPr>
              <a:spcBef>
                <a:spcPts val="298"/>
              </a:spcBef>
            </a:pP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Durata del Progetto: </a:t>
            </a:r>
          </a:p>
          <a:p>
            <a:pPr>
              <a:spcBef>
                <a:spcPts val="298"/>
              </a:spcBef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36 mesi (da Febbraio 2024)</a:t>
            </a:r>
          </a:p>
        </p:txBody>
      </p:sp>
      <p:sp>
        <p:nvSpPr>
          <p:cNvPr id="1036" name="CasellaDiTesto 1035">
            <a:extLst>
              <a:ext uri="{FF2B5EF4-FFF2-40B4-BE49-F238E27FC236}">
                <a16:creationId xmlns:a16="http://schemas.microsoft.com/office/drawing/2014/main" id="{45E0483A-5529-BA47-9513-61C9B062EDF3}"/>
              </a:ext>
            </a:extLst>
          </p:cNvPr>
          <p:cNvSpPr txBox="1"/>
          <p:nvPr/>
        </p:nvSpPr>
        <p:spPr>
          <a:xfrm>
            <a:off x="1603845" y="12097078"/>
            <a:ext cx="7666783" cy="641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ubai" panose="020B0503030403030204" pitchFamily="34" charset="-78"/>
              </a:rPr>
              <a:t>METODOLOGIA</a:t>
            </a:r>
          </a:p>
        </p:txBody>
      </p:sp>
      <p:sp>
        <p:nvSpPr>
          <p:cNvPr id="1037" name="CasellaDiTesto 1036">
            <a:extLst>
              <a:ext uri="{FF2B5EF4-FFF2-40B4-BE49-F238E27FC236}">
                <a16:creationId xmlns:a16="http://schemas.microsoft.com/office/drawing/2014/main" id="{411CA460-81A9-F953-AF12-6A39738695D1}"/>
              </a:ext>
            </a:extLst>
          </p:cNvPr>
          <p:cNvSpPr txBox="1"/>
          <p:nvPr/>
        </p:nvSpPr>
        <p:spPr>
          <a:xfrm>
            <a:off x="14286757" y="21286826"/>
            <a:ext cx="3578151" cy="641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8C8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ubai" panose="020B0503030403030204" pitchFamily="34" charset="-78"/>
              </a:rPr>
              <a:t>NEXT STEPS</a:t>
            </a:r>
          </a:p>
        </p:txBody>
      </p:sp>
      <p:sp>
        <p:nvSpPr>
          <p:cNvPr id="1038" name="CasellaDiTesto 1037">
            <a:extLst>
              <a:ext uri="{FF2B5EF4-FFF2-40B4-BE49-F238E27FC236}">
                <a16:creationId xmlns:a16="http://schemas.microsoft.com/office/drawing/2014/main" id="{78DDA0D8-9DA1-688A-7BAD-BD6020782FAB}"/>
              </a:ext>
            </a:extLst>
          </p:cNvPr>
          <p:cNvSpPr txBox="1"/>
          <p:nvPr/>
        </p:nvSpPr>
        <p:spPr>
          <a:xfrm>
            <a:off x="2028146" y="12738399"/>
            <a:ext cx="7004428" cy="824200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cs typeface="Dubai" panose="020B0503030403030204" pitchFamily="34" charset="-78"/>
              </a:rPr>
              <a:t>Attività 2.1 – Individuazione dei modelli di business </a:t>
            </a:r>
            <a:br>
              <a:rPr lang="it-IT" sz="2400" b="1" dirty="0">
                <a:cs typeface="Dubai" panose="020B0503030403030204" pitchFamily="34" charset="-78"/>
              </a:rPr>
            </a:br>
            <a:r>
              <a:rPr lang="it-IT" sz="2400" b="1" dirty="0">
                <a:cs typeface="Dubai" panose="020B0503030403030204" pitchFamily="34" charset="-78"/>
              </a:rPr>
              <a:t>delle imprese agricole nelle Aree Protette dell'Ossola</a:t>
            </a:r>
          </a:p>
        </p:txBody>
      </p:sp>
      <p:sp>
        <p:nvSpPr>
          <p:cNvPr id="1040" name="CasellaDiTesto 1039">
            <a:extLst>
              <a:ext uri="{FF2B5EF4-FFF2-40B4-BE49-F238E27FC236}">
                <a16:creationId xmlns:a16="http://schemas.microsoft.com/office/drawing/2014/main" id="{3228BE9B-852C-2EFE-E621-10B8B3913D94}"/>
              </a:ext>
            </a:extLst>
          </p:cNvPr>
          <p:cNvSpPr txBox="1"/>
          <p:nvPr/>
        </p:nvSpPr>
        <p:spPr>
          <a:xfrm>
            <a:off x="589684" y="14380121"/>
            <a:ext cx="4456541" cy="1678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Indagine esplorativa dell’attuale </a:t>
            </a:r>
            <a:r>
              <a:rPr lang="it-IT" sz="2600" b="1" dirty="0">
                <a:solidFill>
                  <a:srgbClr val="8C8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scenario imprenditoriale </a:t>
            </a:r>
          </a:p>
          <a:p>
            <a:r>
              <a:rPr lang="it-IT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 territorio tramite interviste </a:t>
            </a:r>
            <a:br>
              <a:rPr lang="it-IT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agli imprenditori agricoli</a:t>
            </a:r>
          </a:p>
        </p:txBody>
      </p:sp>
      <p:sp>
        <p:nvSpPr>
          <p:cNvPr id="1042" name="CasellaDiTesto 1041">
            <a:extLst>
              <a:ext uri="{FF2B5EF4-FFF2-40B4-BE49-F238E27FC236}">
                <a16:creationId xmlns:a16="http://schemas.microsoft.com/office/drawing/2014/main" id="{3B4CFC31-49B3-BB2C-6CF0-AB1D6A6F0EF4}"/>
              </a:ext>
            </a:extLst>
          </p:cNvPr>
          <p:cNvSpPr txBox="1"/>
          <p:nvPr/>
        </p:nvSpPr>
        <p:spPr>
          <a:xfrm>
            <a:off x="5453684" y="14104886"/>
            <a:ext cx="5202200" cy="2229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r>
              <a:rPr lang="it-IT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Propensione all’introduzione </a:t>
            </a:r>
            <a:br>
              <a:rPr lang="it-IT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 </a:t>
            </a:r>
            <a:r>
              <a:rPr lang="it-IT" sz="2600" b="1" dirty="0">
                <a:solidFill>
                  <a:srgbClr val="8C8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modelli di business innovativi</a:t>
            </a:r>
          </a:p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endParaRPr lang="it-IT" sz="2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r>
              <a:rPr lang="it-IT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Promozione dell’</a:t>
            </a:r>
            <a:r>
              <a:rPr lang="it-IT" sz="2600" b="1" dirty="0">
                <a:solidFill>
                  <a:srgbClr val="8C8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unicità delle produzioni locali</a:t>
            </a:r>
          </a:p>
        </p:txBody>
      </p:sp>
      <p:sp>
        <p:nvSpPr>
          <p:cNvPr id="1045" name="CasellaDiTesto 1044">
            <a:extLst>
              <a:ext uri="{FF2B5EF4-FFF2-40B4-BE49-F238E27FC236}">
                <a16:creationId xmlns:a16="http://schemas.microsoft.com/office/drawing/2014/main" id="{5B9A3237-D5B0-5B95-66FC-E84073EC42F8}"/>
              </a:ext>
            </a:extLst>
          </p:cNvPr>
          <p:cNvSpPr txBox="1"/>
          <p:nvPr/>
        </p:nvSpPr>
        <p:spPr>
          <a:xfrm>
            <a:off x="590476" y="18428937"/>
            <a:ext cx="4231078" cy="8854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577" b="1" dirty="0">
                <a:solidFill>
                  <a:srgbClr val="8C8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bai" panose="020B0503030403030204" pitchFamily="34" charset="-78"/>
                <a:cs typeface="Dubai" panose="020B0503030403030204" pitchFamily="34" charset="-78"/>
              </a:rPr>
              <a:t>Seminari</a:t>
            </a:r>
            <a:r>
              <a:rPr lang="it-IT" sz="2577" b="1" dirty="0">
                <a:latin typeface="Dubai" panose="020B0503030403030204" pitchFamily="34" charset="-78"/>
                <a:cs typeface="Dubai" panose="020B0503030403030204" pitchFamily="34" charset="-78"/>
              </a:rPr>
              <a:t> </a:t>
            </a:r>
            <a:r>
              <a:rPr lang="it-IT" sz="2577" dirty="0">
                <a:latin typeface="Dubai" panose="020B0503030403030204" pitchFamily="34" charset="-78"/>
                <a:cs typeface="Dubai" panose="020B0503030403030204" pitchFamily="34" charset="-78"/>
              </a:rPr>
              <a:t>sulla sostenibilità dell'azienda di montagna </a:t>
            </a:r>
          </a:p>
        </p:txBody>
      </p:sp>
      <p:sp>
        <p:nvSpPr>
          <p:cNvPr id="1050" name="CasellaDiTesto 1049">
            <a:extLst>
              <a:ext uri="{FF2B5EF4-FFF2-40B4-BE49-F238E27FC236}">
                <a16:creationId xmlns:a16="http://schemas.microsoft.com/office/drawing/2014/main" id="{347B969B-EE36-C3E7-9489-1D4B2A70CED5}"/>
              </a:ext>
            </a:extLst>
          </p:cNvPr>
          <p:cNvSpPr txBox="1"/>
          <p:nvPr/>
        </p:nvSpPr>
        <p:spPr>
          <a:xfrm>
            <a:off x="5432564" y="17864447"/>
            <a:ext cx="5057007" cy="2306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r>
              <a:rPr lang="it-IT" sz="2577" b="1" dirty="0">
                <a:latin typeface="Dubai" panose="020B0503030403030204" pitchFamily="34" charset="-78"/>
                <a:cs typeface="Dubai" panose="020B0503030403030204" pitchFamily="34" charset="-78"/>
              </a:rPr>
              <a:t>Diffusione di pratiche virtuose</a:t>
            </a:r>
          </a:p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r>
              <a:rPr lang="it-IT" sz="2577" b="1" dirty="0">
                <a:latin typeface="Dubai" panose="020B0503030403030204" pitchFamily="34" charset="-78"/>
                <a:cs typeface="Dubai" panose="020B0503030403030204" pitchFamily="34" charset="-78"/>
              </a:rPr>
              <a:t>Potenziamento delle conoscenze imprenditoriali</a:t>
            </a:r>
          </a:p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r>
              <a:rPr lang="it-IT" sz="2577" b="1" dirty="0">
                <a:latin typeface="Dubai" panose="020B0503030403030204" pitchFamily="34" charset="-78"/>
                <a:cs typeface="Dubai" panose="020B0503030403030204" pitchFamily="34" charset="-78"/>
              </a:rPr>
              <a:t>Promozione di cooperazione      e reti locali tra le aziende</a:t>
            </a:r>
          </a:p>
        </p:txBody>
      </p:sp>
      <p:sp>
        <p:nvSpPr>
          <p:cNvPr id="1051" name="Parentesi graffa chiusa 1050">
            <a:extLst>
              <a:ext uri="{FF2B5EF4-FFF2-40B4-BE49-F238E27FC236}">
                <a16:creationId xmlns:a16="http://schemas.microsoft.com/office/drawing/2014/main" id="{89EE8B4D-3C2C-FE33-26AA-B0D9206F2950}"/>
              </a:ext>
            </a:extLst>
          </p:cNvPr>
          <p:cNvSpPr/>
          <p:nvPr/>
        </p:nvSpPr>
        <p:spPr>
          <a:xfrm>
            <a:off x="4840283" y="17924179"/>
            <a:ext cx="543619" cy="2070529"/>
          </a:xfrm>
          <a:prstGeom prst="rightBrac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7117" dirty="0"/>
          </a:p>
        </p:txBody>
      </p:sp>
      <p:sp>
        <p:nvSpPr>
          <p:cNvPr id="1052" name="Parentesi graffa chiusa 1051">
            <a:extLst>
              <a:ext uri="{FF2B5EF4-FFF2-40B4-BE49-F238E27FC236}">
                <a16:creationId xmlns:a16="http://schemas.microsoft.com/office/drawing/2014/main" id="{4D17BC0C-C07A-3414-DE39-4BA55C52BE55}"/>
              </a:ext>
            </a:extLst>
          </p:cNvPr>
          <p:cNvSpPr/>
          <p:nvPr/>
        </p:nvSpPr>
        <p:spPr>
          <a:xfrm>
            <a:off x="4840283" y="14191926"/>
            <a:ext cx="596954" cy="2055171"/>
          </a:xfrm>
          <a:prstGeom prst="rightBrac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7117"/>
          </a:p>
        </p:txBody>
      </p:sp>
      <p:sp>
        <p:nvSpPr>
          <p:cNvPr id="1054" name="CasellaDiTesto 1053">
            <a:extLst>
              <a:ext uri="{FF2B5EF4-FFF2-40B4-BE49-F238E27FC236}">
                <a16:creationId xmlns:a16="http://schemas.microsoft.com/office/drawing/2014/main" id="{4AC41CE1-B9A9-C221-249C-5CD3452D131D}"/>
              </a:ext>
            </a:extLst>
          </p:cNvPr>
          <p:cNvSpPr txBox="1"/>
          <p:nvPr/>
        </p:nvSpPr>
        <p:spPr>
          <a:xfrm>
            <a:off x="11580429" y="22100459"/>
            <a:ext cx="8990812" cy="824200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378" b="1" dirty="0">
                <a:latin typeface="Dubai" panose="020B0503030403030204" pitchFamily="34" charset="-78"/>
                <a:cs typeface="Dubai" panose="020B0503030403030204" pitchFamily="34" charset="-78"/>
              </a:rPr>
              <a:t>Attività 2.3 – Analisi delle preferenze e conoscenza del consumatore </a:t>
            </a:r>
            <a:br>
              <a:rPr lang="it-IT" sz="2378" b="1" dirty="0">
                <a:latin typeface="Dubai" panose="020B0503030403030204" pitchFamily="34" charset="-78"/>
                <a:cs typeface="Dubai" panose="020B0503030403030204" pitchFamily="34" charset="-78"/>
              </a:rPr>
            </a:br>
            <a:r>
              <a:rPr lang="it-IT" sz="2378" b="1" dirty="0">
                <a:latin typeface="Dubai" panose="020B0503030403030204" pitchFamily="34" charset="-78"/>
                <a:cs typeface="Dubai" panose="020B0503030403030204" pitchFamily="34" charset="-78"/>
              </a:rPr>
              <a:t>per i prodotti montani ad alto contenuto ecosistemico</a:t>
            </a:r>
          </a:p>
        </p:txBody>
      </p:sp>
      <p:sp>
        <p:nvSpPr>
          <p:cNvPr id="1055" name="CasellaDiTesto 1054">
            <a:extLst>
              <a:ext uri="{FF2B5EF4-FFF2-40B4-BE49-F238E27FC236}">
                <a16:creationId xmlns:a16="http://schemas.microsoft.com/office/drawing/2014/main" id="{CE48F119-F965-11BD-A8D0-F81DE91BCE9E}"/>
              </a:ext>
            </a:extLst>
          </p:cNvPr>
          <p:cNvSpPr txBox="1"/>
          <p:nvPr/>
        </p:nvSpPr>
        <p:spPr>
          <a:xfrm>
            <a:off x="11580429" y="23374955"/>
            <a:ext cx="4673719" cy="2075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577" dirty="0">
                <a:latin typeface="Dubai" panose="020B0503030403030204" pitchFamily="34" charset="-78"/>
                <a:cs typeface="Dubai" panose="020B0503030403030204" pitchFamily="34" charset="-78"/>
              </a:rPr>
              <a:t>Analisi della </a:t>
            </a:r>
            <a:r>
              <a:rPr lang="it-IT" sz="2577" b="1" dirty="0">
                <a:solidFill>
                  <a:srgbClr val="8C8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bai" panose="020B0503030403030204" pitchFamily="34" charset="-78"/>
                <a:cs typeface="Dubai" panose="020B0503030403030204" pitchFamily="34" charset="-78"/>
              </a:rPr>
              <a:t>conoscenza dei consumatori </a:t>
            </a:r>
            <a:r>
              <a:rPr lang="it-IT" sz="2577" dirty="0">
                <a:latin typeface="Dubai" panose="020B0503030403030204" pitchFamily="34" charset="-78"/>
                <a:cs typeface="Dubai" panose="020B0503030403030204" pitchFamily="34" charset="-78"/>
              </a:rPr>
              <a:t>dei prodotti del territorio Ossolano e dei servizi ecosistemici garantiti dalle attività zootecniche locali</a:t>
            </a:r>
          </a:p>
        </p:txBody>
      </p:sp>
      <p:sp>
        <p:nvSpPr>
          <p:cNvPr id="1058" name="CasellaDiTesto 1057">
            <a:extLst>
              <a:ext uri="{FF2B5EF4-FFF2-40B4-BE49-F238E27FC236}">
                <a16:creationId xmlns:a16="http://schemas.microsoft.com/office/drawing/2014/main" id="{853B3606-D8BB-6323-6D17-C959E29E2769}"/>
              </a:ext>
            </a:extLst>
          </p:cNvPr>
          <p:cNvSpPr txBox="1"/>
          <p:nvPr/>
        </p:nvSpPr>
        <p:spPr>
          <a:xfrm>
            <a:off x="16775531" y="23096898"/>
            <a:ext cx="4235745" cy="2625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r>
              <a:rPr lang="it-IT" sz="2577" b="1" dirty="0">
                <a:latin typeface="Dubai" panose="020B0503030403030204" pitchFamily="34" charset="-78"/>
                <a:cs typeface="Dubai" panose="020B0503030403030204" pitchFamily="34" charset="-78"/>
              </a:rPr>
              <a:t>Disponibilità a pagare per </a:t>
            </a:r>
            <a:br>
              <a:rPr lang="it-IT" sz="2577" b="1" dirty="0">
                <a:latin typeface="Dubai" panose="020B0503030403030204" pitchFamily="34" charset="-78"/>
                <a:cs typeface="Dubai" panose="020B0503030403030204" pitchFamily="34" charset="-78"/>
              </a:rPr>
            </a:br>
            <a:r>
              <a:rPr lang="it-IT" sz="2577" b="1" dirty="0">
                <a:latin typeface="Dubai" panose="020B0503030403030204" pitchFamily="34" charset="-78"/>
                <a:cs typeface="Dubai" panose="020B0503030403030204" pitchFamily="34" charset="-78"/>
              </a:rPr>
              <a:t>il valore aggiunto delle produzioni tipiche locali</a:t>
            </a:r>
          </a:p>
          <a:p>
            <a:pPr>
              <a:spcBef>
                <a:spcPts val="595"/>
              </a:spcBef>
            </a:pPr>
            <a:endParaRPr lang="it-IT" sz="2577" b="1" dirty="0">
              <a:latin typeface="Dubai" panose="020B0503030403030204" pitchFamily="34" charset="-78"/>
              <a:cs typeface="Dubai" panose="020B0503030403030204" pitchFamily="34" charset="-78"/>
            </a:endParaRPr>
          </a:p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r>
              <a:rPr lang="it-IT" sz="2577" b="1" dirty="0">
                <a:latin typeface="Dubai" panose="020B0503030403030204" pitchFamily="34" charset="-78"/>
                <a:cs typeface="Dubai" panose="020B0503030403030204" pitchFamily="34" charset="-78"/>
              </a:rPr>
              <a:t>Redditività delle imprese zootecniche</a:t>
            </a:r>
          </a:p>
        </p:txBody>
      </p:sp>
      <p:sp>
        <p:nvSpPr>
          <p:cNvPr id="1059" name="Parentesi graffa chiusa 1058">
            <a:extLst>
              <a:ext uri="{FF2B5EF4-FFF2-40B4-BE49-F238E27FC236}">
                <a16:creationId xmlns:a16="http://schemas.microsoft.com/office/drawing/2014/main" id="{3952AF01-CA00-0910-B2B8-C8A82924C4B4}"/>
              </a:ext>
            </a:extLst>
          </p:cNvPr>
          <p:cNvSpPr/>
          <p:nvPr/>
        </p:nvSpPr>
        <p:spPr>
          <a:xfrm>
            <a:off x="16161795" y="23372657"/>
            <a:ext cx="590583" cy="2074203"/>
          </a:xfrm>
          <a:prstGeom prst="rightBrac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7117" dirty="0"/>
          </a:p>
        </p:txBody>
      </p:sp>
      <p:sp>
        <p:nvSpPr>
          <p:cNvPr id="1060" name="CasellaDiTesto 1059">
            <a:extLst>
              <a:ext uri="{FF2B5EF4-FFF2-40B4-BE49-F238E27FC236}">
                <a16:creationId xmlns:a16="http://schemas.microsoft.com/office/drawing/2014/main" id="{6A8F5A2B-2E81-DFCE-ABAC-6BB562E42305}"/>
              </a:ext>
            </a:extLst>
          </p:cNvPr>
          <p:cNvSpPr txBox="1"/>
          <p:nvPr/>
        </p:nvSpPr>
        <p:spPr>
          <a:xfrm>
            <a:off x="11684262" y="27624401"/>
            <a:ext cx="4569886" cy="1282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577" dirty="0">
                <a:latin typeface="Dubai" panose="020B0503030403030204" pitchFamily="34" charset="-78"/>
                <a:cs typeface="Dubai" panose="020B0503030403030204" pitchFamily="34" charset="-78"/>
              </a:rPr>
              <a:t>Analisi delle </a:t>
            </a:r>
            <a:r>
              <a:rPr lang="it-IT" sz="2577" b="1" dirty="0">
                <a:solidFill>
                  <a:srgbClr val="8C8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bai" panose="020B0503030403030204" pitchFamily="34" charset="-78"/>
                <a:cs typeface="Dubai" panose="020B0503030403030204" pitchFamily="34" charset="-78"/>
              </a:rPr>
              <a:t>aspettative enogastronomiche dei turisti</a:t>
            </a:r>
            <a:r>
              <a:rPr lang="it-IT" sz="2577" dirty="0">
                <a:latin typeface="Dubai" panose="020B0503030403030204" pitchFamily="34" charset="-78"/>
                <a:cs typeface="Dubai" panose="020B0503030403030204" pitchFamily="34" charset="-78"/>
              </a:rPr>
              <a:t> delle Aree Protette dell'Ossola</a:t>
            </a:r>
          </a:p>
        </p:txBody>
      </p:sp>
      <p:sp>
        <p:nvSpPr>
          <p:cNvPr id="1061" name="CasellaDiTesto 1060">
            <a:extLst>
              <a:ext uri="{FF2B5EF4-FFF2-40B4-BE49-F238E27FC236}">
                <a16:creationId xmlns:a16="http://schemas.microsoft.com/office/drawing/2014/main" id="{B2DB6517-FAB8-A933-AD8A-04BCC8975CA6}"/>
              </a:ext>
            </a:extLst>
          </p:cNvPr>
          <p:cNvSpPr txBox="1"/>
          <p:nvPr/>
        </p:nvSpPr>
        <p:spPr>
          <a:xfrm>
            <a:off x="11478355" y="25961915"/>
            <a:ext cx="9194960" cy="824200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378" b="1" dirty="0">
                <a:latin typeface="Dubai" panose="020B0503030403030204" pitchFamily="34" charset="-78"/>
                <a:cs typeface="Dubai" panose="020B0503030403030204" pitchFamily="34" charset="-78"/>
              </a:rPr>
              <a:t>Attività 2.4 – Analisi esplorativa delle aspettative enogastronomiche </a:t>
            </a:r>
          </a:p>
          <a:p>
            <a:pPr algn="ctr"/>
            <a:r>
              <a:rPr lang="it-IT" sz="2378" b="1" dirty="0">
                <a:latin typeface="Dubai" panose="020B0503030403030204" pitchFamily="34" charset="-78"/>
                <a:cs typeface="Dubai" panose="020B0503030403030204" pitchFamily="34" charset="-78"/>
              </a:rPr>
              <a:t>dei turisti nelle Aree Protette dell'Ossola</a:t>
            </a:r>
          </a:p>
        </p:txBody>
      </p:sp>
      <p:sp>
        <p:nvSpPr>
          <p:cNvPr id="1063" name="CasellaDiTesto 1062">
            <a:extLst>
              <a:ext uri="{FF2B5EF4-FFF2-40B4-BE49-F238E27FC236}">
                <a16:creationId xmlns:a16="http://schemas.microsoft.com/office/drawing/2014/main" id="{F5C671B4-8325-2C18-D572-C2E358F545C0}"/>
              </a:ext>
            </a:extLst>
          </p:cNvPr>
          <p:cNvSpPr txBox="1"/>
          <p:nvPr/>
        </p:nvSpPr>
        <p:spPr>
          <a:xfrm>
            <a:off x="16842453" y="27150874"/>
            <a:ext cx="4069409" cy="2229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r>
              <a:rPr lang="it-IT" sz="2577" b="1" dirty="0">
                <a:latin typeface="Dubai" panose="020B0503030403030204" pitchFamily="34" charset="-78"/>
                <a:cs typeface="Dubai" panose="020B0503030403030204" pitchFamily="34" charset="-78"/>
              </a:rPr>
              <a:t>Attività di marketing territoriale </a:t>
            </a:r>
          </a:p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endParaRPr lang="it-IT" sz="2577" b="1" dirty="0">
              <a:latin typeface="Dubai" panose="020B0503030403030204" pitchFamily="34" charset="-78"/>
              <a:cs typeface="Dubai" panose="020B0503030403030204" pitchFamily="34" charset="-78"/>
            </a:endParaRPr>
          </a:p>
          <a:p>
            <a:pPr marL="384505" indent="-384505">
              <a:spcBef>
                <a:spcPts val="595"/>
              </a:spcBef>
              <a:buFont typeface="Wingdings" panose="05000000000000000000" pitchFamily="2" charset="2"/>
              <a:buChar char="ü"/>
            </a:pPr>
            <a:r>
              <a:rPr lang="it-IT" sz="2577" b="1" dirty="0">
                <a:latin typeface="Dubai" panose="020B0503030403030204" pitchFamily="34" charset="-78"/>
                <a:cs typeface="Dubai" panose="020B0503030403030204" pitchFamily="34" charset="-78"/>
              </a:rPr>
              <a:t>Redditività delle imprese zootecniche</a:t>
            </a:r>
          </a:p>
        </p:txBody>
      </p:sp>
      <p:sp>
        <p:nvSpPr>
          <p:cNvPr id="1065" name="Parentesi graffa chiusa 1064">
            <a:extLst>
              <a:ext uri="{FF2B5EF4-FFF2-40B4-BE49-F238E27FC236}">
                <a16:creationId xmlns:a16="http://schemas.microsoft.com/office/drawing/2014/main" id="{938F3C4E-F002-A58E-9FB5-EB9D1BDB8D79}"/>
              </a:ext>
            </a:extLst>
          </p:cNvPr>
          <p:cNvSpPr/>
          <p:nvPr/>
        </p:nvSpPr>
        <p:spPr>
          <a:xfrm>
            <a:off x="16204902" y="27297827"/>
            <a:ext cx="590583" cy="1942554"/>
          </a:xfrm>
          <a:prstGeom prst="rightBrac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7117" dirty="0"/>
          </a:p>
        </p:txBody>
      </p:sp>
      <p:pic>
        <p:nvPicPr>
          <p:cNvPr id="36" name="Immagine 35">
            <a:extLst>
              <a:ext uri="{FF2B5EF4-FFF2-40B4-BE49-F238E27FC236}">
                <a16:creationId xmlns:a16="http://schemas.microsoft.com/office/drawing/2014/main" id="{B60482A9-01E7-E855-01C5-71190992F95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2052" y="202098"/>
            <a:ext cx="8126733" cy="3251592"/>
          </a:xfrm>
          <a:prstGeom prst="rect">
            <a:avLst/>
          </a:prstGeom>
        </p:spPr>
      </p:pic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4418335D-FF19-CD82-AC72-AB0A4407ABF6}"/>
              </a:ext>
            </a:extLst>
          </p:cNvPr>
          <p:cNvSpPr txBox="1"/>
          <p:nvPr/>
        </p:nvSpPr>
        <p:spPr>
          <a:xfrm>
            <a:off x="16775531" y="3524089"/>
            <a:ext cx="4203254" cy="1636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98"/>
              </a:spcBef>
            </a:pP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Partner di Progetto: </a:t>
            </a:r>
          </a:p>
          <a:p>
            <a:pPr marL="283212" indent="-283212">
              <a:lnSpc>
                <a:spcPts val="1682"/>
              </a:lnSpc>
              <a:spcBef>
                <a:spcPts val="298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Associazione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Ars.Uni.VCO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ETS (CAPOFILA)</a:t>
            </a:r>
          </a:p>
          <a:p>
            <a:pPr marL="283212" indent="-283212">
              <a:lnSpc>
                <a:spcPts val="1682"/>
              </a:lnSpc>
              <a:spcBef>
                <a:spcPts val="298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Ente di gestione Aree Protette dell’Ossola</a:t>
            </a:r>
          </a:p>
          <a:p>
            <a:pPr marL="283212" indent="-283212">
              <a:lnSpc>
                <a:spcPts val="1682"/>
              </a:lnSpc>
              <a:spcBef>
                <a:spcPts val="298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UNIMI – Dipartimento DIVAS</a:t>
            </a:r>
          </a:p>
          <a:p>
            <a:pPr marL="283212" indent="-283212">
              <a:lnSpc>
                <a:spcPts val="1682"/>
              </a:lnSpc>
              <a:spcBef>
                <a:spcPts val="298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Associazione Fondiaria TERRAVIVA</a:t>
            </a:r>
          </a:p>
          <a:p>
            <a:pPr marL="283212" indent="-283212">
              <a:lnSpc>
                <a:spcPts val="1682"/>
              </a:lnSpc>
              <a:spcBef>
                <a:spcPts val="298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Società Cooperativa Sociale Onlus Il Sogno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6F531A91-50E7-31A4-32E1-809B9DDC6AA7}"/>
              </a:ext>
            </a:extLst>
          </p:cNvPr>
          <p:cNvSpPr/>
          <p:nvPr/>
        </p:nvSpPr>
        <p:spPr>
          <a:xfrm>
            <a:off x="4962619" y="8190324"/>
            <a:ext cx="11458456" cy="3476904"/>
          </a:xfrm>
          <a:prstGeom prst="roundRect">
            <a:avLst/>
          </a:prstGeom>
          <a:solidFill>
            <a:srgbClr val="ACC2BF">
              <a:alpha val="80000"/>
            </a:srgbClr>
          </a:solidFill>
          <a:ln w="57150">
            <a:solidFill>
              <a:srgbClr val="658C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OBIETTIVI DEL PROGETTO</a:t>
            </a:r>
          </a:p>
          <a:p>
            <a:pPr marL="538810" marR="0" lvl="0" indent="-538810" defTabSz="36565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Contrasto all’abbandono </a:t>
            </a: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al degrado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ambientale dei territori montani</a:t>
            </a:r>
          </a:p>
          <a:p>
            <a:pPr marL="538810" indent="-538810" defTabSz="3656583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Valorizzazione dei prodotti </a:t>
            </a:r>
            <a:r>
              <a:rPr lang="it-IT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 comparto zootecnico montano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38810" marR="0" lvl="0" indent="-538810" algn="l" defTabSz="36565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Sostegno alle pratiche agro-ecologiche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it-IT" sz="2800" b="1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tradizionali</a:t>
            </a:r>
          </a:p>
          <a:p>
            <a:pPr marL="538810" marR="0" lvl="0" indent="-538810" algn="l" defTabSz="36565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Formazione in </a:t>
            </a: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Marketing Territoriale </a:t>
            </a:r>
            <a:r>
              <a:rPr lang="it-IT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</a:t>
            </a: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imprese locali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6C6C9115-2D37-FC6F-57AE-129656B5A602}"/>
              </a:ext>
            </a:extLst>
          </p:cNvPr>
          <p:cNvSpPr txBox="1"/>
          <p:nvPr/>
        </p:nvSpPr>
        <p:spPr>
          <a:xfrm>
            <a:off x="372350" y="16747914"/>
            <a:ext cx="10119082" cy="830997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3000"/>
              </a:spcBef>
            </a:pPr>
            <a:r>
              <a:rPr lang="it-IT" sz="2400" b="1" dirty="0">
                <a:latin typeface="Dubai" panose="020B0503030403030204" pitchFamily="34" charset="-78"/>
                <a:cs typeface="Dubai" panose="020B0503030403030204" pitchFamily="34" charset="-78"/>
              </a:rPr>
              <a:t>Attività 2.2 – Aggiornamento delle competenze professionali degli allevatori ed agricoltori di montagna finalizzate alla diffusione di pratiche virtuose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A3A2E36-9968-5785-1DF8-B1D28AAE82E1}"/>
              </a:ext>
            </a:extLst>
          </p:cNvPr>
          <p:cNvSpPr txBox="1"/>
          <p:nvPr/>
        </p:nvSpPr>
        <p:spPr>
          <a:xfrm>
            <a:off x="12657778" y="12092141"/>
            <a:ext cx="7008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ubai" panose="020B0503030403030204" pitchFamily="34" charset="-78"/>
              </a:rPr>
              <a:t>ALLEVATORI E IMPRESE AGRICOLE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BD6F848-6A8B-79BC-86CD-4C8C79C389FA}"/>
              </a:ext>
            </a:extLst>
          </p:cNvPr>
          <p:cNvSpPr txBox="1"/>
          <p:nvPr/>
        </p:nvSpPr>
        <p:spPr>
          <a:xfrm>
            <a:off x="4517579" y="24983477"/>
            <a:ext cx="18722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cs typeface="Dubai" panose="020B0503030403030204" pitchFamily="34" charset="-78"/>
              </a:rPr>
              <a:t>ANALISI SWOT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A3BC5054-2C7B-F344-9D6B-9EB44479D06D}"/>
              </a:ext>
            </a:extLst>
          </p:cNvPr>
          <p:cNvSpPr txBox="1"/>
          <p:nvPr/>
        </p:nvSpPr>
        <p:spPr>
          <a:xfrm>
            <a:off x="832795" y="21365422"/>
            <a:ext cx="3970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ubai" panose="020B0503030403030204" pitchFamily="34" charset="-78"/>
              </a:rPr>
              <a:t>STRENGHTS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67B21F7-13D9-3762-A4EF-979E4C0AC107}"/>
              </a:ext>
            </a:extLst>
          </p:cNvPr>
          <p:cNvSpPr txBox="1"/>
          <p:nvPr/>
        </p:nvSpPr>
        <p:spPr>
          <a:xfrm>
            <a:off x="6102790" y="21365422"/>
            <a:ext cx="397031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E1E5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ubai" panose="020B0503030403030204" pitchFamily="34" charset="-78"/>
              </a:rPr>
              <a:t>WEAKNESSES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A6BFADE9-6399-823D-367C-79A7BE9B0384}"/>
              </a:ext>
            </a:extLst>
          </p:cNvPr>
          <p:cNvSpPr txBox="1"/>
          <p:nvPr/>
        </p:nvSpPr>
        <p:spPr>
          <a:xfrm>
            <a:off x="832795" y="25819198"/>
            <a:ext cx="3970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00A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ubai" panose="020B0503030403030204" pitchFamily="34" charset="-78"/>
              </a:rPr>
              <a:t>OPPORTUNITIES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D08CEF7-CBDD-A918-448C-0408F56AD056}"/>
              </a:ext>
            </a:extLst>
          </p:cNvPr>
          <p:cNvSpPr txBox="1"/>
          <p:nvPr/>
        </p:nvSpPr>
        <p:spPr>
          <a:xfrm>
            <a:off x="6109687" y="25819198"/>
            <a:ext cx="397031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ubai" panose="020B0503030403030204" pitchFamily="34" charset="-78"/>
              </a:rPr>
              <a:t>THREATS</a:t>
            </a:r>
          </a:p>
        </p:txBody>
      </p:sp>
      <p:sp>
        <p:nvSpPr>
          <p:cNvPr id="42" name="TextBox 45">
            <a:extLst>
              <a:ext uri="{FF2B5EF4-FFF2-40B4-BE49-F238E27FC236}">
                <a16:creationId xmlns:a16="http://schemas.microsoft.com/office/drawing/2014/main" id="{63D8F851-DDE0-25CA-52D4-3EC31420F08D}"/>
              </a:ext>
            </a:extLst>
          </p:cNvPr>
          <p:cNvSpPr txBox="1"/>
          <p:nvPr/>
        </p:nvSpPr>
        <p:spPr>
          <a:xfrm>
            <a:off x="358520" y="22100459"/>
            <a:ext cx="4918863" cy="2805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Qualità</a:t>
            </a:r>
            <a:r>
              <a:rPr kumimoji="0" lang="it-IT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di processi e prodotti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b="1" dirty="0"/>
              <a:t>Competenza</a:t>
            </a:r>
            <a:r>
              <a:rPr lang="it-IT" sz="2400" dirty="0"/>
              <a:t> e </a:t>
            </a:r>
            <a:r>
              <a:rPr lang="it-IT" sz="2400" b="1" dirty="0"/>
              <a:t>versatilità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b="1" dirty="0"/>
              <a:t>Passione</a:t>
            </a:r>
            <a:r>
              <a:rPr lang="it-IT" sz="2400" dirty="0"/>
              <a:t> per lavoro</a:t>
            </a:r>
            <a:endParaRPr lang="it-IT" sz="2400" b="1" dirty="0"/>
          </a:p>
          <a:p>
            <a:pPr algn="ctr" defTabSz="457200">
              <a:lnSpc>
                <a:spcPct val="150000"/>
              </a:lnSpc>
            </a:pPr>
            <a:r>
              <a:rPr lang="it-IT" sz="2400" b="1" dirty="0"/>
              <a:t>Presidio</a:t>
            </a:r>
            <a:r>
              <a:rPr lang="it-IT" sz="2400" dirty="0"/>
              <a:t> e cura del territorio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b="1" dirty="0"/>
              <a:t>Adattamento</a:t>
            </a:r>
            <a:r>
              <a:rPr lang="it-IT" sz="2400" dirty="0"/>
              <a:t> all’ambiente montano</a:t>
            </a:r>
          </a:p>
        </p:txBody>
      </p:sp>
      <p:sp>
        <p:nvSpPr>
          <p:cNvPr id="44" name="TextBox 45">
            <a:extLst>
              <a:ext uri="{FF2B5EF4-FFF2-40B4-BE49-F238E27FC236}">
                <a16:creationId xmlns:a16="http://schemas.microsoft.com/office/drawing/2014/main" id="{0DF756CA-9140-E5B3-78D3-9429DF2FA888}"/>
              </a:ext>
            </a:extLst>
          </p:cNvPr>
          <p:cNvSpPr txBox="1"/>
          <p:nvPr/>
        </p:nvSpPr>
        <p:spPr>
          <a:xfrm>
            <a:off x="5628518" y="21843965"/>
            <a:ext cx="4918863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it-IT" sz="2400" dirty="0"/>
              <a:t>Difficoltà di </a:t>
            </a:r>
            <a:r>
              <a:rPr lang="it-IT" sz="2400" b="1" dirty="0"/>
              <a:t>comunicazione Inadeguatezza (infra)strutturale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b="1" dirty="0"/>
              <a:t>Dialogo</a:t>
            </a:r>
            <a:r>
              <a:rPr lang="it-IT" sz="2400" dirty="0"/>
              <a:t> con le amministrazioni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dirty="0"/>
              <a:t>Valorizzazione del </a:t>
            </a:r>
            <a:r>
              <a:rPr lang="it-IT" sz="2400" b="1" dirty="0"/>
              <a:t>ruolo ecosistemico </a:t>
            </a:r>
            <a:r>
              <a:rPr lang="it-IT" sz="2400" dirty="0"/>
              <a:t>della zootecnia montana 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b="1" dirty="0"/>
              <a:t>Cooperazione interaziendale</a:t>
            </a:r>
          </a:p>
        </p:txBody>
      </p:sp>
      <p:sp>
        <p:nvSpPr>
          <p:cNvPr id="45" name="TextBox 45">
            <a:extLst>
              <a:ext uri="{FF2B5EF4-FFF2-40B4-BE49-F238E27FC236}">
                <a16:creationId xmlns:a16="http://schemas.microsoft.com/office/drawing/2014/main" id="{9A849AAD-2841-0E70-8220-6C63BB85084F}"/>
              </a:ext>
            </a:extLst>
          </p:cNvPr>
          <p:cNvSpPr txBox="1"/>
          <p:nvPr/>
        </p:nvSpPr>
        <p:spPr>
          <a:xfrm>
            <a:off x="253469" y="26545722"/>
            <a:ext cx="5128970" cy="2989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it-IT" sz="2400" b="1" dirty="0"/>
              <a:t>Fiducia</a:t>
            </a:r>
            <a:r>
              <a:rPr lang="it-IT" sz="2400" dirty="0"/>
              <a:t> e </a:t>
            </a:r>
            <a:r>
              <a:rPr lang="it-IT" sz="2400" b="1" dirty="0"/>
              <a:t>consapevolezza</a:t>
            </a:r>
            <a:r>
              <a:rPr lang="it-IT" sz="2400" dirty="0"/>
              <a:t> dei consumatori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dirty="0"/>
              <a:t>Contributo all’</a:t>
            </a:r>
            <a:r>
              <a:rPr lang="it-IT" sz="2400" b="1" dirty="0"/>
              <a:t>economia locale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b="1" dirty="0"/>
              <a:t>Innovazione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dirty="0"/>
              <a:t>Valorizzazione dei </a:t>
            </a:r>
            <a:r>
              <a:rPr lang="it-IT" sz="2400" b="1" dirty="0"/>
              <a:t>prodotti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b="1" dirty="0"/>
              <a:t>Sinergia </a:t>
            </a:r>
            <a:r>
              <a:rPr lang="it-IT" sz="2400" dirty="0"/>
              <a:t>tra aziende ed Enti locali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3F0E147-3CBE-FFD9-9E55-68E554C2F991}"/>
              </a:ext>
            </a:extLst>
          </p:cNvPr>
          <p:cNvSpPr txBox="1"/>
          <p:nvPr/>
        </p:nvSpPr>
        <p:spPr>
          <a:xfrm>
            <a:off x="5530360" y="26891276"/>
            <a:ext cx="5128970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it-IT" sz="2400" b="1" dirty="0"/>
              <a:t>Speculazioni</a:t>
            </a:r>
            <a:r>
              <a:rPr lang="it-IT" sz="2400" dirty="0"/>
              <a:t> da attori esterni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b="1" dirty="0"/>
              <a:t>Immagine fittizia </a:t>
            </a:r>
            <a:r>
              <a:rPr lang="it-IT" sz="2400" dirty="0"/>
              <a:t>della montagna</a:t>
            </a:r>
          </a:p>
          <a:p>
            <a:pPr algn="ctr" defTabSz="457200">
              <a:lnSpc>
                <a:spcPct val="150000"/>
              </a:lnSpc>
            </a:pPr>
            <a:r>
              <a:rPr lang="it-IT" sz="2400" dirty="0"/>
              <a:t>Eccessiva </a:t>
            </a:r>
            <a:r>
              <a:rPr lang="it-IT" sz="2400" b="1" dirty="0"/>
              <a:t>pressione turistica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9CD1CDF9-E993-7F3A-732F-B9D2023C8E03}"/>
              </a:ext>
            </a:extLst>
          </p:cNvPr>
          <p:cNvSpPr txBox="1"/>
          <p:nvPr/>
        </p:nvSpPr>
        <p:spPr>
          <a:xfrm>
            <a:off x="13991683" y="12722327"/>
            <a:ext cx="416830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it-IT" sz="2600" dirty="0"/>
              <a:t> aziende</a:t>
            </a:r>
          </a:p>
          <a:p>
            <a:pPr algn="ctr"/>
            <a:r>
              <a:rPr lang="it-IT" sz="2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it-IT" sz="2600" dirty="0"/>
              <a:t> allevatori</a:t>
            </a:r>
          </a:p>
          <a:p>
            <a:pPr algn="ctr"/>
            <a:r>
              <a:rPr lang="it-IT" sz="2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donne </a:t>
            </a:r>
            <a:r>
              <a:rPr lang="it-IT" sz="2600" dirty="0"/>
              <a:t>e </a:t>
            </a:r>
            <a:r>
              <a:rPr lang="it-IT" sz="2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uomini</a:t>
            </a:r>
          </a:p>
          <a:p>
            <a:pPr algn="ctr"/>
            <a:r>
              <a:rPr lang="it-IT" sz="2600" dirty="0"/>
              <a:t>Età media: </a:t>
            </a:r>
            <a:r>
              <a:rPr lang="it-IT" sz="2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 anni </a:t>
            </a:r>
            <a:r>
              <a:rPr lang="it-IT" sz="2600" dirty="0"/>
              <a:t>(27 – 60)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E1949E46-0A9A-8C5F-0A41-5FDD2E0A5B63}"/>
              </a:ext>
            </a:extLst>
          </p:cNvPr>
          <p:cNvSpPr txBox="1"/>
          <p:nvPr/>
        </p:nvSpPr>
        <p:spPr>
          <a:xfrm>
            <a:off x="14027075" y="18034650"/>
            <a:ext cx="65063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600" dirty="0"/>
              <a:t>Produzione di latte: </a:t>
            </a:r>
            <a:r>
              <a:rPr lang="it-IT" sz="2600" b="1" dirty="0"/>
              <a:t>15 L/giorno/bovina</a:t>
            </a:r>
          </a:p>
          <a:p>
            <a:pPr algn="ctr"/>
            <a:r>
              <a:rPr lang="it-IT" sz="2600" dirty="0"/>
              <a:t>Produzione di carne: </a:t>
            </a:r>
            <a:r>
              <a:rPr lang="it-IT" sz="2600" b="1" dirty="0"/>
              <a:t>50%</a:t>
            </a:r>
            <a:r>
              <a:rPr lang="it-IT" sz="2600" dirty="0"/>
              <a:t> delle aziende</a:t>
            </a:r>
          </a:p>
          <a:p>
            <a:pPr algn="ctr"/>
            <a:r>
              <a:rPr lang="it-IT" sz="2600" dirty="0"/>
              <a:t>Formaggi principali: </a:t>
            </a:r>
            <a:r>
              <a:rPr lang="it-IT" sz="2600" b="1" dirty="0" err="1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Bettelmatt</a:t>
            </a:r>
            <a:r>
              <a:rPr lang="it-IT" sz="2600" dirty="0"/>
              <a:t> (50%), </a:t>
            </a:r>
            <a:r>
              <a:rPr lang="it-IT" sz="2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Grasso d’Alpe</a:t>
            </a:r>
            <a:r>
              <a:rPr lang="it-IT" sz="2600" dirty="0"/>
              <a:t> (60%) e </a:t>
            </a:r>
            <a:r>
              <a:rPr lang="it-IT" sz="2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‘Nostrano’ </a:t>
            </a:r>
            <a:r>
              <a:rPr lang="it-IT" sz="2600" dirty="0"/>
              <a:t>(50%)</a:t>
            </a:r>
          </a:p>
          <a:p>
            <a:pPr algn="ctr"/>
            <a:r>
              <a:rPr lang="it-IT" sz="2600" dirty="0"/>
              <a:t>Prezzo medio di vendita: </a:t>
            </a:r>
            <a:r>
              <a:rPr lang="it-IT" sz="2600" b="1" dirty="0"/>
              <a:t>20€/kg </a:t>
            </a:r>
            <a:r>
              <a:rPr lang="it-IT" sz="2600" dirty="0"/>
              <a:t>(13 – 30€/kg)</a:t>
            </a:r>
          </a:p>
        </p:txBody>
      </p:sp>
      <p:pic>
        <p:nvPicPr>
          <p:cNvPr id="49" name="Immagine 48" descr="Immagine che contiene aria aperta, erba, mucca, cielo">
            <a:extLst>
              <a:ext uri="{FF2B5EF4-FFF2-40B4-BE49-F238E27FC236}">
                <a16:creationId xmlns:a16="http://schemas.microsoft.com/office/drawing/2014/main" id="{A52EE055-8717-A6EE-904D-FA3EB2C363F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9" r="13547"/>
          <a:stretch>
            <a:fillRect/>
          </a:stretch>
        </p:blipFill>
        <p:spPr>
          <a:xfrm>
            <a:off x="9049635" y="19458512"/>
            <a:ext cx="3452751" cy="28686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E88EC12B-53F9-C966-0A54-D2259A424F56}"/>
              </a:ext>
            </a:extLst>
          </p:cNvPr>
          <p:cNvSpPr txBox="1"/>
          <p:nvPr/>
        </p:nvSpPr>
        <p:spPr>
          <a:xfrm>
            <a:off x="11222628" y="14979518"/>
            <a:ext cx="613680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600" dirty="0"/>
              <a:t>Caseificio: </a:t>
            </a:r>
            <a:r>
              <a:rPr lang="it-IT" sz="2600" b="1" dirty="0"/>
              <a:t>100% </a:t>
            </a:r>
            <a:r>
              <a:rPr lang="it-IT" sz="2600" dirty="0"/>
              <a:t>delle aziende</a:t>
            </a:r>
          </a:p>
          <a:p>
            <a:pPr algn="ctr"/>
            <a:r>
              <a:rPr lang="it-IT" sz="2600" dirty="0"/>
              <a:t>Spaccio: </a:t>
            </a:r>
            <a:r>
              <a:rPr lang="it-IT" sz="2600" b="1" dirty="0"/>
              <a:t>50% </a:t>
            </a:r>
            <a:r>
              <a:rPr lang="it-IT" sz="2600" dirty="0"/>
              <a:t>delle aziende</a:t>
            </a:r>
            <a:endParaRPr lang="it-IT" sz="2600" b="1" dirty="0"/>
          </a:p>
          <a:p>
            <a:pPr algn="ctr"/>
            <a:r>
              <a:rPr lang="it-IT" sz="2600" dirty="0"/>
              <a:t>Energie rinnovabili: </a:t>
            </a:r>
            <a:r>
              <a:rPr lang="it-IT" sz="2600" b="1" dirty="0"/>
              <a:t>20% </a:t>
            </a:r>
            <a:r>
              <a:rPr lang="it-IT" sz="2600" dirty="0"/>
              <a:t>delle aziende</a:t>
            </a:r>
            <a:endParaRPr lang="it-IT" sz="2600" b="1" dirty="0"/>
          </a:p>
          <a:p>
            <a:pPr algn="ctr"/>
            <a:r>
              <a:rPr lang="it-IT" sz="2600" dirty="0"/>
              <a:t>Razze: </a:t>
            </a:r>
            <a:r>
              <a:rPr lang="it-IT" sz="2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Bruna</a:t>
            </a:r>
            <a:r>
              <a:rPr lang="it-IT" sz="2600" dirty="0"/>
              <a:t>, </a:t>
            </a:r>
            <a:r>
              <a:rPr lang="it-IT" sz="2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Pezzata Rossa </a:t>
            </a:r>
            <a:r>
              <a:rPr lang="it-IT" sz="2600" dirty="0"/>
              <a:t>e </a:t>
            </a:r>
            <a:r>
              <a:rPr lang="it-IT" sz="2600" b="1" dirty="0">
                <a:solidFill>
                  <a:srgbClr val="1A73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Frisona</a:t>
            </a:r>
          </a:p>
          <a:p>
            <a:pPr algn="ctr"/>
            <a:r>
              <a:rPr lang="it-IT" sz="2600" dirty="0"/>
              <a:t>Numero medio di bovine: </a:t>
            </a:r>
            <a:r>
              <a:rPr lang="it-IT" sz="2600" b="1" dirty="0"/>
              <a:t>27</a:t>
            </a:r>
            <a:r>
              <a:rPr lang="it-IT" sz="2600" dirty="0"/>
              <a:t> (12 – 50)</a:t>
            </a:r>
          </a:p>
          <a:p>
            <a:pPr algn="ctr"/>
            <a:r>
              <a:rPr lang="it-IT" sz="2600" dirty="0"/>
              <a:t>Superficie a pascolo: </a:t>
            </a:r>
            <a:r>
              <a:rPr lang="it-IT" sz="2600" b="1" dirty="0"/>
              <a:t>1,600 ha </a:t>
            </a:r>
            <a:r>
              <a:rPr lang="it-IT" sz="2600" dirty="0"/>
              <a:t>totali</a:t>
            </a:r>
          </a:p>
        </p:txBody>
      </p:sp>
      <p:pic>
        <p:nvPicPr>
          <p:cNvPr id="60" name="Immagine 59">
            <a:extLst>
              <a:ext uri="{FF2B5EF4-FFF2-40B4-BE49-F238E27FC236}">
                <a16:creationId xmlns:a16="http://schemas.microsoft.com/office/drawing/2014/main" id="{92813377-EA6C-8351-AB98-2CA25C10D79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rcRect l="28016" t="25791" r="58527" b="30452"/>
          <a:stretch>
            <a:fillRect/>
          </a:stretch>
        </p:blipFill>
        <p:spPr>
          <a:xfrm>
            <a:off x="17891122" y="12880918"/>
            <a:ext cx="675774" cy="1499203"/>
          </a:xfrm>
          <a:prstGeom prst="rect">
            <a:avLst/>
          </a:prstGeom>
        </p:spPr>
      </p:pic>
      <p:pic>
        <p:nvPicPr>
          <p:cNvPr id="61" name="Immagine 60">
            <a:extLst>
              <a:ext uri="{FF2B5EF4-FFF2-40B4-BE49-F238E27FC236}">
                <a16:creationId xmlns:a16="http://schemas.microsoft.com/office/drawing/2014/main" id="{E54961B8-C5AA-6B66-CDE8-43FB18518AF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rcRect l="46584" t="11995" r="34892" b="38570"/>
          <a:stretch>
            <a:fillRect/>
          </a:stretch>
        </p:blipFill>
        <p:spPr>
          <a:xfrm>
            <a:off x="13297445" y="12880918"/>
            <a:ext cx="804427" cy="1502759"/>
          </a:xfrm>
          <a:prstGeom prst="rect">
            <a:avLst/>
          </a:prstGeom>
        </p:spPr>
      </p:pic>
      <p:pic>
        <p:nvPicPr>
          <p:cNvPr id="63" name="Immagine 62">
            <a:extLst>
              <a:ext uri="{FF2B5EF4-FFF2-40B4-BE49-F238E27FC236}">
                <a16:creationId xmlns:a16="http://schemas.microsoft.com/office/drawing/2014/main" id="{488288FF-23C0-1FBB-BD8D-8663FCCB359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rcRect l="45794" t="26788" r="29163" b="41323"/>
          <a:stretch>
            <a:fillRect/>
          </a:stretch>
        </p:blipFill>
        <p:spPr>
          <a:xfrm>
            <a:off x="18377114" y="14998674"/>
            <a:ext cx="1798913" cy="1603518"/>
          </a:xfrm>
          <a:prstGeom prst="rect">
            <a:avLst/>
          </a:prstGeom>
        </p:spPr>
      </p:pic>
      <p:pic>
        <p:nvPicPr>
          <p:cNvPr id="1024" name="Immagine 1023">
            <a:extLst>
              <a:ext uri="{FF2B5EF4-FFF2-40B4-BE49-F238E27FC236}">
                <a16:creationId xmlns:a16="http://schemas.microsoft.com/office/drawing/2014/main" id="{462AF0E4-B34F-1DC5-10EB-63299ECB67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/>
          <a:srcRect l="58483" t="28509" r="26191" b="54906"/>
          <a:stretch>
            <a:fillRect/>
          </a:stretch>
        </p:blipFill>
        <p:spPr>
          <a:xfrm>
            <a:off x="19584402" y="16529399"/>
            <a:ext cx="969375" cy="731440"/>
          </a:xfrm>
          <a:prstGeom prst="rect">
            <a:avLst/>
          </a:prstGeom>
        </p:spPr>
      </p:pic>
      <p:pic>
        <p:nvPicPr>
          <p:cNvPr id="1028" name="Immagine 1027">
            <a:extLst>
              <a:ext uri="{FF2B5EF4-FFF2-40B4-BE49-F238E27FC236}">
                <a16:creationId xmlns:a16="http://schemas.microsoft.com/office/drawing/2014/main" id="{D62A698D-1C86-23BD-C98B-C8165624F39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/>
          <a:srcRect l="40735" t="43346" r="45267" b="41926"/>
          <a:stretch>
            <a:fillRect/>
          </a:stretch>
        </p:blipFill>
        <p:spPr>
          <a:xfrm>
            <a:off x="18307196" y="16750544"/>
            <a:ext cx="969375" cy="713929"/>
          </a:xfrm>
          <a:prstGeom prst="rect">
            <a:avLst/>
          </a:prstGeom>
        </p:spPr>
      </p:pic>
      <p:pic>
        <p:nvPicPr>
          <p:cNvPr id="1034" name="Elemento grafico 1033" descr="Caseificio contorno">
            <a:extLst>
              <a:ext uri="{FF2B5EF4-FFF2-40B4-BE49-F238E27FC236}">
                <a16:creationId xmlns:a16="http://schemas.microsoft.com/office/drawing/2014/main" id="{5F2DF442-9BFF-5554-652F-0CEEAB91B33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80429" y="18018393"/>
            <a:ext cx="1440119" cy="1440119"/>
          </a:xfrm>
          <a:prstGeom prst="rect">
            <a:avLst/>
          </a:prstGeom>
        </p:spPr>
      </p:pic>
      <p:pic>
        <p:nvPicPr>
          <p:cNvPr id="1039" name="Elemento grafico 1038" descr="Formaggio contorno">
            <a:extLst>
              <a:ext uri="{FF2B5EF4-FFF2-40B4-BE49-F238E27FC236}">
                <a16:creationId xmlns:a16="http://schemas.microsoft.com/office/drawing/2014/main" id="{740F72CF-1751-3DDA-1F29-CEAC541FA63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610348" y="18870924"/>
            <a:ext cx="1084090" cy="1084090"/>
          </a:xfrm>
          <a:prstGeom prst="rect">
            <a:avLst/>
          </a:prstGeom>
        </p:spPr>
      </p:pic>
      <p:pic>
        <p:nvPicPr>
          <p:cNvPr id="16" name="image1.png" descr="Immagine che contiene testo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DBE9C060-BA31-3C69-ABD7-403A80EC6B03}"/>
              </a:ext>
            </a:extLst>
          </p:cNvPr>
          <p:cNvPicPr/>
          <p:nvPr/>
        </p:nvPicPr>
        <p:blipFill>
          <a:blip r:embed="rId18"/>
          <a:srcRect/>
          <a:stretch>
            <a:fillRect/>
          </a:stretch>
        </p:blipFill>
        <p:spPr>
          <a:xfrm>
            <a:off x="404838" y="271919"/>
            <a:ext cx="2078062" cy="1129957"/>
          </a:xfrm>
          <a:prstGeom prst="rect">
            <a:avLst/>
          </a:prstGeom>
          <a:noFill/>
          <a:ln/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8893A5D-7CFC-653B-66A4-1E0767DDB4CF}"/>
              </a:ext>
            </a:extLst>
          </p:cNvPr>
          <p:cNvSpPr txBox="1"/>
          <p:nvPr/>
        </p:nvSpPr>
        <p:spPr>
          <a:xfrm>
            <a:off x="2879366" y="421398"/>
            <a:ext cx="2781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/>
              <a:t>Benevento</a:t>
            </a:r>
          </a:p>
          <a:p>
            <a:pPr algn="ctr"/>
            <a:r>
              <a:rPr lang="it-IT" sz="2400" i="1" dirty="0"/>
              <a:t>2 – 4 Luglio 2025</a:t>
            </a:r>
          </a:p>
        </p:txBody>
      </p:sp>
      <p:pic>
        <p:nvPicPr>
          <p:cNvPr id="18" name="image2.png">
            <a:extLst>
              <a:ext uri="{FF2B5EF4-FFF2-40B4-BE49-F238E27FC236}">
                <a16:creationId xmlns:a16="http://schemas.microsoft.com/office/drawing/2014/main" id="{FD8B7AB7-4111-70B1-5583-3D3AB5018E81}"/>
              </a:ext>
            </a:extLst>
          </p:cNvPr>
          <p:cNvPicPr/>
          <p:nvPr/>
        </p:nvPicPr>
        <p:blipFill>
          <a:blip r:embed="rId19"/>
          <a:srcRect b="38983"/>
          <a:stretch>
            <a:fillRect/>
          </a:stretch>
        </p:blipFill>
        <p:spPr>
          <a:xfrm>
            <a:off x="6057635" y="197188"/>
            <a:ext cx="6552713" cy="120797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95234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6847f4212434cd62a06b1842"/>
  <p:tag name="TRANSPARENTBACKGROUND" val="true"/>
  <p:tag name="DATEINSERTED" val="1749559280627"/>
  <p:tag name="VERSION" val="1749559255066"/>
  <p:tag name="BIOJSON" val="{&quot;id&quot;:&quot;ad785db0-72d2-4813-88a9-0d027911797b&quot;,&quot;objects&quot;:{&quot;ad785db0-72d2-4813-88a9-0d027911797b&quot;:{&quot;id&quot;:&quot;ad785db0-72d2-4813-88a9-0d027911797b&quot;,&quot;type&quot;:&quot;FIGURE_OBJECT&quot;,&quot;document&quot;:{&quot;type&quot;:&quot;DOCUMENT_GROUP&quot;,&quot;canvasType&quot;:&quot;FIGURE&quot;,&quot;units&quot;:&quot;in&quot;}},&quot;eeaa3f83-17a0-4e56-b65e-62a524378487&quot;:{&quot;id&quot;:&quot;eeaa3f83-17a0-4e56-b65e-62a524378487&quot;,&quot;type&quot;:&quot;FIGURE_OBJECT&quot;,&quot;relativeTransform&quot;:{&quot;translate&quot;:{&quot;x&quot;:0,&quot;y&quot;:0},&quot;rotate&quot;:0,&quot;skewX&quot;:0,&quot;scale&quot;:{&quot;x&quot;:1,&quot;y&quot;:1}},&quot;path&quot;:{&quot;type&quot;:&quot;RECT&quot;,&quot;size&quot;:{&quot;x&quot;:960,&quot;y&quot;:672}},&quot;pathStyles&quot;:[{&quot;type&quot;:&quot;FILL&quot;,&quot;fillStyle&quot;:&quot;rgba(0,0,0,0)&quot;}],&quot;parent&quot;:{&quot;parentId&quot;:&quot;ad785db0-72d2-4813-88a9-0d027911797b&quot;,&quot;type&quot;:&quot;FRAME&quot;,&quot;order&quot;:&quot;5&quot;}},&quot;2e79077d-ed3e-4f65-8816-baad371c56a4&quot;:{&quot;id&quot;:&quot;2e79077d-ed3e-4f65-8816-baad371c56a4&quot;,&quot;type&quot;:&quot;FIGURE_OBJECT&quot;,&quot;document&quot;:{&quot;type&quot;:&quot;FIGURE&quot;,&quot;canvasType&quot;:&quot;FIGURE&quot;,&quot;units&quot;:&quot;in&quot;},&quot;parent&quot;:{&quot;parentId&quot;:&quot;ad785db0-72d2-4813-88a9-0d027911797b&quot;,&quot;type&quot;:&quot;DOCUMENT&quot;,&quot;order&quot;:&quot;5&quot;}},&quot;b27d7359-d5ec-49bb-9f94-8af53a9eec2c&quot;:{&quot;id&quot;:&quot;b27d7359-d5ec-49bb-9f94-8af53a9eec2c&quot;,&quot;type&quot;:&quot;FIGURE_OBJECT&quot;,&quot;relativeTransform&quot;:{&quot;translate&quot;:{&quot;x&quot;:0,&quot;y&quot;:0},&quot;rotate&quot;:0,&quot;skewX&quot;:0,&quot;scale&quot;:{&quot;x&quot;:1,&quot;y&quot;:1}},&quot;path&quot;:{&quot;type&quot;:&quot;RECT&quot;,&quot;size&quot;:{&quot;x&quot;:960,&quot;y&quot;:672}},&quot;pathStyles&quot;:[{&quot;type&quot;:&quot;FILL&quot;,&quot;fillStyle&quot;:&quot;rgba(0,0,0,0)&quot;}],&quot;parent&quot;:{&quot;type&quot;:&quot;FRAME&quot;,&quot;parentId&quot;:&quot;2e79077d-ed3e-4f65-8816-baad371c56a4&quot;,&quot;order&quot;:&quot;5&quot;}},&quot;7aa940d4-f0d4-450a-8772-7e57cd725208&quot;:{&quot;id&quot;:&quot;7aa940d4-f0d4-450a-8772-7e57cd725208&quot;,&quot;type&quot;:&quot;FIGURE_OBJECT&quot;,&quot;guide&quot;:{&quot;type&quot;:&quot;GRID&quot;,&quot;distance&quot;:0.5,&quot;units&quot;:&quot;in&quot;},&quot;parent&quot;:{&quot;parentId&quot;:&quot;ad785db0-72d2-4813-88a9-0d027911797b&quot;,&quot;type&quot;:&quot;GUIDE&quot;,&quot;order&quot;:&quot;5&quot;}},&quot;1dcf38f9-8e89-4bd4-9549-41feece5379f&quot;:{&quot;id&quot;:&quot;1dcf38f9-8e89-4bd4-9549-41feece5379f&quot;,&quot;name&quot;:&quot;Farmer (standing with pitchfork, symbol)&quot;,&quot;displayName&quot;:&quot;&quot;,&quot;type&quot;:&quot;FIGURE_OBJECT&quot;,&quot;relativeTransform&quot;:{&quot;translate&quot;:{&quot;x&quot;:227.6144750169277,&quot;y&quot;:-14.749034898212273},&quot;rotate&quot;:0,&quot;skewX&quot;:0,&quot;scale&quot;:{&quot;x&quot;:2.1927871229999645,&quot;y&quot;:2.1927871229999645}},&quot;image&quot;:{&quot;url&quot;:&quot;https://icons.cdn.biorender.com/biorender/65b7db87dd873a86014e1b7b/65b7db5add873a60834e1b6c.png&quot;,&quot;isPremium&quot;:false,&quot;isOrgIcon&quot;:false,&quot;size&quot;:{&quot;x&quot;:65,&quot;y&quot;:130},&quot;fallbackUrl&quot;:&quot;sources/icons/65b7db87dd873a86014e1b7b/65b7db5add873a60834e1b6c.svg&quot;},&quot;source&quot;:{&quot;id&quot;:&quot;65b7db5add873a60834e1b6c&quot;,&quot;version&quot;:&quot;20240129170805&quot;,&quot;type&quot;:&quot;ASSETS&quot;},&quot;isPremium&quot;:false,&quot;parent&quot;:{&quot;type&quot;:&quot;CHILD&quot;,&quot;parentId&quot;:&quot;2e79077d-ed3e-4f65-8816-baad371c56a4&quot;,&quot;order&quot;:&quot;95&quot;}},&quot;ffc1d8b4-2d2a-49d7-acf2-a69d2c69fa9f&quot;:{&quot;id&quot;:&quot;ffc1d8b4-2d2a-49d7-acf2-a69d2c69fa9f&quot;,&quot;name&quot;:&quot;Farmer (standing, long hair, symbol)&quot;,&quot;displayName&quot;:&quot;&quot;,&quot;type&quot;:&quot;FIGURE_OBJECT&quot;,&quot;relativeTransform&quot;:{&quot;translate&quot;:{&quot;x&quot;:-143.73070658276913,&quot;y&quot;:-11.30626818988216},&quot;rotate&quot;:0,&quot;skewX&quot;:0,&quot;scale&quot;:{&quot;x&quot;:2.189600287175155,&quot;y&quot;:2.189600287175155}},&quot;image&quot;:{&quot;url&quot;:&quot;https://icons.cdn.biorender.com/biorender/65c103007ea8a952c39cad2a/65c102a8dd873a32704e1d67.png&quot;,&quot;isPremium&quot;:false,&quot;isOrgIcon&quot;:false,&quot;size&quot;:{&quot;x&quot;:50,&quot;y&quot;:133.33333333333331},&quot;fallbackUrl&quot;:&quot;sources/icons/65c103007ea8a952c39cad2a/65c102a8dd873a32704e1d67.svg&quot;},&quot;source&quot;:{&quot;id&quot;:&quot;65c102a8dd873a32704e1d67&quot;,&quot;version&quot;:&quot;20240205154659&quot;,&quot;type&quot;:&quot;ASSETS&quot;},&quot;isPremium&quot;:false,&quot;parent&quot;:{&quot;type&quot;:&quot;CHILD&quot;,&quot;parentId&quot;:&quot;2e79077d-ed3e-4f65-8816-baad371c56a4&quot;,&quot;order&quot;:&quot;97&quot;}}}}"/>
  <p:tag name="TITLE" val="Untitled"/>
  <p:tag name="CREATORNAME" val="Kate Moresino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6847f4212434cd62a06b1842"/>
  <p:tag name="TRANSPARENTBACKGROUND" val="true"/>
  <p:tag name="DATEINSERTED" val="1749559450508"/>
  <p:tag name="VERSION" val="1749559441663"/>
  <p:tag name="BIOJSON" val="{&quot;id&quot;:&quot;ad785db0-72d2-4813-88a9-0d027911797b&quot;,&quot;objects&quot;:{&quot;ad785db0-72d2-4813-88a9-0d027911797b&quot;:{&quot;id&quot;:&quot;ad785db0-72d2-4813-88a9-0d027911797b&quot;,&quot;type&quot;:&quot;FIGURE_OBJECT&quot;,&quot;document&quot;:{&quot;type&quot;:&quot;DOCUMENT_GROUP&quot;,&quot;canvasType&quot;:&quot;FIGURE&quot;,&quot;units&quot;:&quot;in&quot;}},&quot;eeaa3f83-17a0-4e56-b65e-62a524378487&quot;:{&quot;id&quot;:&quot;eeaa3f83-17a0-4e56-b65e-62a524378487&quot;,&quot;type&quot;:&quot;FIGURE_OBJECT&quot;,&quot;relativeTransform&quot;:{&quot;translate&quot;:{&quot;x&quot;:0,&quot;y&quot;:0},&quot;rotate&quot;:0,&quot;skewX&quot;:0,&quot;scale&quot;:{&quot;x&quot;:1,&quot;y&quot;:1}},&quot;path&quot;:{&quot;type&quot;:&quot;RECT&quot;,&quot;size&quot;:{&quot;x&quot;:960,&quot;y&quot;:672}},&quot;pathStyles&quot;:[{&quot;type&quot;:&quot;FILL&quot;,&quot;fillStyle&quot;:&quot;rgba(0,0,0,0)&quot;}],&quot;parent&quot;:{&quot;parentId&quot;:&quot;ad785db0-72d2-4813-88a9-0d027911797b&quot;,&quot;type&quot;:&quot;FRAME&quot;,&quot;order&quot;:&quot;5&quot;}},&quot;2e79077d-ed3e-4f65-8816-baad371c56a4&quot;:{&quot;id&quot;:&quot;2e79077d-ed3e-4f65-8816-baad371c56a4&quot;,&quot;type&quot;:&quot;FIGURE_OBJECT&quot;,&quot;document&quot;:{&quot;type&quot;:&quot;FIGURE&quot;,&quot;canvasType&quot;:&quot;FIGURE&quot;,&quot;units&quot;:&quot;in&quot;},&quot;parent&quot;:{&quot;parentId&quot;:&quot;ad785db0-72d2-4813-88a9-0d027911797b&quot;,&quot;type&quot;:&quot;DOCUMENT&quot;,&quot;order&quot;:&quot;5&quot;}},&quot;b27d7359-d5ec-49bb-9f94-8af53a9eec2c&quot;:{&quot;id&quot;:&quot;b27d7359-d5ec-49bb-9f94-8af53a9eec2c&quot;,&quot;type&quot;:&quot;FIGURE_OBJECT&quot;,&quot;relativeTransform&quot;:{&quot;translate&quot;:{&quot;x&quot;:0,&quot;y&quot;:0},&quot;rotate&quot;:0,&quot;skewX&quot;:0,&quot;scale&quot;:{&quot;x&quot;:1,&quot;y&quot;:1}},&quot;path&quot;:{&quot;type&quot;:&quot;RECT&quot;,&quot;size&quot;:{&quot;x&quot;:960,&quot;y&quot;:672}},&quot;pathStyles&quot;:[{&quot;type&quot;:&quot;FILL&quot;,&quot;fillStyle&quot;:&quot;rgba(0,0,0,0)&quot;}],&quot;parent&quot;:{&quot;type&quot;:&quot;FRAME&quot;,&quot;parentId&quot;:&quot;2e79077d-ed3e-4f65-8816-baad371c56a4&quot;,&quot;order&quot;:&quot;5&quot;}},&quot;7aa940d4-f0d4-450a-8772-7e57cd725208&quot;:{&quot;id&quot;:&quot;7aa940d4-f0d4-450a-8772-7e57cd725208&quot;,&quot;type&quot;:&quot;FIGURE_OBJECT&quot;,&quot;guide&quot;:{&quot;type&quot;:&quot;GRID&quot;,&quot;distance&quot;:0.5,&quot;units&quot;:&quot;in&quot;},&quot;parent&quot;:{&quot;parentId&quot;:&quot;ad785db0-72d2-4813-88a9-0d027911797b&quot;,&quot;type&quot;:&quot;GUIDE&quot;,&quot;order&quot;:&quot;5&quot;}},&quot;6190db5e-8e2b-47a9-b18c-e5c21e2f99fc&quot;:{&quot;id&quot;:&quot;6190db5e-8e2b-47a9-b18c-e5c21e2f99fc&quot;,&quot;name&quot;:&quot;Farmer (standing, symbol) &quot;,&quot;displayName&quot;:&quot;&quot;,&quot;type&quot;:&quot;FIGURE_OBJECT&quot;,&quot;relativeTransform&quot;:{&quot;translate&quot;:{&quot;x&quot;:47.7298598544359,&quot;y&quot;:-90.61295961182904},&quot;rotate&quot;:0,&quot;skewX&quot;:0,&quot;scale&quot;:{&quot;x&quot;:2.509194394177436,&quot;y&quot;:2.509194394177436}},&quot;image&quot;:{&quot;url&quot;:&quot;https://icons.cdn.biorender.com/biorender/65b7db4e7ea8a9ed169cab17/65b7db25dd873a2e214e1b6b.png&quot;,&quot;isPremium&quot;:false,&quot;isOrgIcon&quot;:false,&quot;size&quot;:{&quot;x&quot;:50,&quot;y&quot;:133.33333333333331},&quot;fallbackUrl&quot;:&quot;sources/icons/65b7db4e7ea8a9ed169cab17/65b7db25dd873a2e214e1b6b.svg&quot;},&quot;source&quot;:{&quot;id&quot;:&quot;65b7db25dd873a2e214e1b6b&quot;,&quot;version&quot;:&quot;20240129170716&quot;,&quot;type&quot;:&quot;ASSETS&quot;},&quot;isPremium&quot;:false,&quot;parent&quot;:{&quot;type&quot;:&quot;CHILD&quot;,&quot;parentId&quot;:&quot;2e79077d-ed3e-4f65-8816-baad371c56a4&quot;,&quot;order&quot;:&quot;5&quot;}}}}"/>
  <p:tag name="TITLE" val="Untitled"/>
  <p:tag name="CREATORNAME" val="Kate Moresin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6847f4212434cd62a06b1842"/>
  <p:tag name="TRANSPARENTBACKGROUND" val="true"/>
  <p:tag name="DATEINSERTED" val="1749560436511"/>
  <p:tag name="VERSION" val="1749560416087"/>
  <p:tag name="BIOJSON" val="{&quot;id&quot;:&quot;ad785db0-72d2-4813-88a9-0d027911797b&quot;,&quot;objects&quot;:{&quot;ad785db0-72d2-4813-88a9-0d027911797b&quot;:{&quot;id&quot;:&quot;ad785db0-72d2-4813-88a9-0d027911797b&quot;,&quot;type&quot;:&quot;FIGURE_OBJECT&quot;,&quot;document&quot;:{&quot;type&quot;:&quot;DOCUMENT_GROUP&quot;,&quot;canvasType&quot;:&quot;FIGURE&quot;,&quot;units&quot;:&quot;in&quot;}},&quot;eeaa3f83-17a0-4e56-b65e-62a524378487&quot;:{&quot;id&quot;:&quot;eeaa3f83-17a0-4e56-b65e-62a524378487&quot;,&quot;type&quot;:&quot;FIGURE_OBJECT&quot;,&quot;relativeTransform&quot;:{&quot;translate&quot;:{&quot;x&quot;:0,&quot;y&quot;:0},&quot;rotate&quot;:0,&quot;skewX&quot;:0,&quot;scale&quot;:{&quot;x&quot;:1,&quot;y&quot;:1}},&quot;path&quot;:{&quot;type&quot;:&quot;RECT&quot;,&quot;size&quot;:{&quot;x&quot;:960,&quot;y&quot;:672}},&quot;pathStyles&quot;:[{&quot;type&quot;:&quot;FILL&quot;,&quot;fillStyle&quot;:&quot;rgba(0,0,0,0)&quot;}],&quot;parent&quot;:{&quot;parentId&quot;:&quot;ad785db0-72d2-4813-88a9-0d027911797b&quot;,&quot;type&quot;:&quot;FRAME&quot;,&quot;order&quot;:&quot;5&quot;}},&quot;2e79077d-ed3e-4f65-8816-baad371c56a4&quot;:{&quot;id&quot;:&quot;2e79077d-ed3e-4f65-8816-baad371c56a4&quot;,&quot;type&quot;:&quot;FIGURE_OBJECT&quot;,&quot;document&quot;:{&quot;type&quot;:&quot;FIGURE&quot;,&quot;canvasType&quot;:&quot;FIGURE&quot;,&quot;units&quot;:&quot;in&quot;},&quot;parent&quot;:{&quot;parentId&quot;:&quot;ad785db0-72d2-4813-88a9-0d027911797b&quot;,&quot;type&quot;:&quot;DOCUMENT&quot;,&quot;order&quot;:&quot;5&quot;}},&quot;b27d7359-d5ec-49bb-9f94-8af53a9eec2c&quot;:{&quot;id&quot;:&quot;b27d7359-d5ec-49bb-9f94-8af53a9eec2c&quot;,&quot;type&quot;:&quot;FIGURE_OBJECT&quot;,&quot;relativeTransform&quot;:{&quot;translate&quot;:{&quot;x&quot;:0,&quot;y&quot;:0},&quot;rotate&quot;:0,&quot;skewX&quot;:0,&quot;scale&quot;:{&quot;x&quot;:1,&quot;y&quot;:1}},&quot;path&quot;:{&quot;type&quot;:&quot;RECT&quot;,&quot;size&quot;:{&quot;x&quot;:960,&quot;y&quot;:672}},&quot;pathStyles&quot;:[{&quot;type&quot;:&quot;FILL&quot;,&quot;fillStyle&quot;:&quot;rgba(0,0,0,0)&quot;}],&quot;parent&quot;:{&quot;type&quot;:&quot;FRAME&quot;,&quot;parentId&quot;:&quot;2e79077d-ed3e-4f65-8816-baad371c56a4&quot;,&quot;order&quot;:&quot;5&quot;}},&quot;7aa940d4-f0d4-450a-8772-7e57cd725208&quot;:{&quot;id&quot;:&quot;7aa940d4-f0d4-450a-8772-7e57cd725208&quot;,&quot;type&quot;:&quot;FIGURE_OBJECT&quot;,&quot;guide&quot;:{&quot;type&quot;:&quot;GRID&quot;,&quot;distance&quot;:0.5,&quot;units&quot;:&quot;in&quot;},&quot;parent&quot;:{&quot;parentId&quot;:&quot;ad785db0-72d2-4813-88a9-0d027911797b&quot;,&quot;type&quot;:&quot;GUIDE&quot;,&quot;order&quot;:&quot;5&quot;}},&quot;1c010e8a-0f1b-446f-a0a8-c3a3b76162ee&quot;:{&quot;id&quot;:&quot;1c010e8a-0f1b-446f-a0a8-c3a3b76162ee&quot;,&quot;name&quot;:&quot;Farm (symbol)&quot;,&quot;displayName&quot;:&quot;&quot;,&quot;type&quot;:&quot;FIGURE_OBJECT&quot;,&quot;relativeTransform&quot;:{&quot;translate&quot;:{&quot;x&quot;:81.02091266717343,&quot;y&quot;:-54.80658280879575},&quot;rotate&quot;:0,&quot;skewX&quot;:0,&quot;scale&quot;:{&quot;x&quot;:2.4204182533434686,&quot;y&quot;:2.4204182533434686}},&quot;image&quot;:{&quot;url&quot;:&quot;https://icons.cdn.biorender.com/biorender/63ff69b1870988002175a5e5/63ff67eb870988002175a5d5.png&quot;,&quot;isPremium&quot;:false,&quot;isOrgIcon&quot;:false,&quot;size&quot;:{&quot;x&quot;:100,&quot;y&quot;:91.25},&quot;fallbackUrl&quot;:&quot;sources/icons/63ff69b1870988002175a5e5/63ff67eb870988002175a5d5.svg&quot;},&quot;source&quot;:{&quot;id&quot;:&quot;63ff67eb870988002175a5d5&quot;,&quot;version&quot;:&quot;20230301150509&quot;,&quot;type&quot;:&quot;ASSETS&quot;},&quot;isPremium&quot;:false,&quot;parent&quot;:{&quot;type&quot;:&quot;CHILD&quot;,&quot;parentId&quot;:&quot;2e79077d-ed3e-4f65-8816-baad371c56a4&quot;,&quot;order&quot;:&quot;7&quot;}}}}"/>
  <p:tag name="TITLE" val="Untitled"/>
  <p:tag name="CREATORNAME" val="Kate Moresino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6847f4212434cd62a06b1842"/>
  <p:tag name="TRANSPARENTBACKGROUND" val="true"/>
  <p:tag name="DATEINSERTED" val="1749560635987"/>
  <p:tag name="VERSION" val="1749560630302"/>
  <p:tag name="BIOJSON" val="{&quot;id&quot;:&quot;ad785db0-72d2-4813-88a9-0d027911797b&quot;,&quot;objects&quot;:{&quot;ad785db0-72d2-4813-88a9-0d027911797b&quot;:{&quot;id&quot;:&quot;ad785db0-72d2-4813-88a9-0d027911797b&quot;,&quot;type&quot;:&quot;FIGURE_OBJECT&quot;,&quot;document&quot;:{&quot;type&quot;:&quot;DOCUMENT_GROUP&quot;,&quot;canvasType&quot;:&quot;FIGURE&quot;,&quot;units&quot;:&quot;in&quot;}},&quot;eeaa3f83-17a0-4e56-b65e-62a524378487&quot;:{&quot;id&quot;:&quot;eeaa3f83-17a0-4e56-b65e-62a524378487&quot;,&quot;type&quot;:&quot;FIGURE_OBJECT&quot;,&quot;relativeTransform&quot;:{&quot;translate&quot;:{&quot;x&quot;:0,&quot;y&quot;:0},&quot;rotate&quot;:0,&quot;skewX&quot;:0,&quot;scale&quot;:{&quot;x&quot;:1,&quot;y&quot;:1}},&quot;path&quot;:{&quot;type&quot;:&quot;RECT&quot;,&quot;size&quot;:{&quot;x&quot;:960,&quot;y&quot;:672}},&quot;pathStyles&quot;:[{&quot;type&quot;:&quot;FILL&quot;,&quot;fillStyle&quot;:&quot;rgba(0,0,0,0)&quot;}],&quot;parent&quot;:{&quot;parentId&quot;:&quot;ad785db0-72d2-4813-88a9-0d027911797b&quot;,&quot;type&quot;:&quot;FRAME&quot;,&quot;order&quot;:&quot;5&quot;}},&quot;2e79077d-ed3e-4f65-8816-baad371c56a4&quot;:{&quot;id&quot;:&quot;2e79077d-ed3e-4f65-8816-baad371c56a4&quot;,&quot;type&quot;:&quot;FIGURE_OBJECT&quot;,&quot;document&quot;:{&quot;type&quot;:&quot;FIGURE&quot;,&quot;canvasType&quot;:&quot;FIGURE&quot;,&quot;units&quot;:&quot;in&quot;},&quot;parent&quot;:{&quot;parentId&quot;:&quot;ad785db0-72d2-4813-88a9-0d027911797b&quot;,&quot;type&quot;:&quot;DOCUMENT&quot;,&quot;order&quot;:&quot;5&quot;}},&quot;b27d7359-d5ec-49bb-9f94-8af53a9eec2c&quot;:{&quot;id&quot;:&quot;b27d7359-d5ec-49bb-9f94-8af53a9eec2c&quot;,&quot;type&quot;:&quot;FIGURE_OBJECT&quot;,&quot;relativeTransform&quot;:{&quot;translate&quot;:{&quot;x&quot;:0,&quot;y&quot;:0},&quot;rotate&quot;:0,&quot;skewX&quot;:0,&quot;scale&quot;:{&quot;x&quot;:1,&quot;y&quot;:1}},&quot;path&quot;:{&quot;type&quot;:&quot;RECT&quot;,&quot;size&quot;:{&quot;x&quot;:960,&quot;y&quot;:672}},&quot;pathStyles&quot;:[{&quot;type&quot;:&quot;FILL&quot;,&quot;fillStyle&quot;:&quot;rgba(0,0,0,0)&quot;}],&quot;parent&quot;:{&quot;type&quot;:&quot;FRAME&quot;,&quot;parentId&quot;:&quot;2e79077d-ed3e-4f65-8816-baad371c56a4&quot;,&quot;order&quot;:&quot;5&quot;}},&quot;7aa940d4-f0d4-450a-8772-7e57cd725208&quot;:{&quot;id&quot;:&quot;7aa940d4-f0d4-450a-8772-7e57cd725208&quot;,&quot;type&quot;:&quot;FIGURE_OBJECT&quot;,&quot;guide&quot;:{&quot;type&quot;:&quot;GRID&quot;,&quot;distance&quot;:0.5,&quot;units&quot;:&quot;in&quot;},&quot;parent&quot;:{&quot;parentId&quot;:&quot;ad785db0-72d2-4813-88a9-0d027911797b&quot;,&quot;type&quot;:&quot;GUIDE&quot;,&quot;order&quot;:&quot;5&quot;}},&quot;51b9ace0-cf32-45bd-85dd-551b3848c3b4&quot;:{&quot;id&quot;:&quot;51b9ace0-cf32-45bd-85dd-551b3848c3b4&quot;,&quot;name&quot;:&quot;Dairy cow (symbol) &quot;,&quot;displayName&quot;:&quot;&quot;,&quot;type&quot;:&quot;FIGURE_OBJECT&quot;,&quot;relativeTransform&quot;:{&quot;translate&quot;:{&quot;x&quot;:163.22552493690273,&quot;y&quot;:-96.00082031709414},&quot;rotate&quot;:0,&quot;skewX&quot;:0,&quot;scale&quot;:{&quot;x&quot;:1,&quot;y&quot;:1}},&quot;image&quot;:{&quot;url&quot;:&quot;https://icons.cdn.biorender.com/biorender/65b7da867ea8a925c59caaf9/65b7da54dd873ad7144e1b4b.png&quot;,&quot;isPremium&quot;:false,&quot;isOrgIcon&quot;:false,&quot;size&quot;:{&quot;x&quot;:130,&quot;y&quot;:84.5},&quot;fallbackUrl&quot;:&quot;sources/icons/65b7da867ea8a925c59caaf9/65b7da54dd873ad7144e1b4b.svg&quot;},&quot;source&quot;:{&quot;id&quot;:&quot;65b7da54dd873ad7144e1b4b&quot;,&quot;version&quot;:&quot;20240129170347&quot;,&quot;type&quot;:&quot;ASSETS&quot;},&quot;isPremium&quot;:false,&quot;parent&quot;:{&quot;type&quot;:&quot;CHILD&quot;,&quot;parentId&quot;:&quot;2e79077d-ed3e-4f65-8816-baad371c56a4&quot;,&quot;order&quot;:&quot;7&quot;}},&quot;4e9d5838-db53-409d-8268-dd46d5f9ad7a&quot;:{&quot;id&quot;:&quot;4e9d5838-db53-409d-8268-dd46d5f9ad7a&quot;,&quot;name&quot;:&quot;Cow (symbol) &quot;,&quot;displayName&quot;:&quot;&quot;,&quot;type&quot;:&quot;FIGURE_OBJECT&quot;,&quot;relativeTransform&quot;:{&quot;translate&quot;:{&quot;x&quot;:-27.28599936529247,&quot;y&quot;:-0.0004281829139571869},&quot;rotate&quot;:6.283185307179586,&quot;skewX&quot;:0,&quot;scale&quot;:{&quot;x&quot;:-0.9394172305266593,&quot;y&quot;:0.9999999999999999}},&quot;image&quot;:{&quot;url&quot;:&quot;https://icons.cdn.biorender.com/biorender/65b7f8837ea8a945079cabd4/65b7da29dd873a74474e1b4a.png&quot;,&quot;isPremium&quot;:false,&quot;isOrgIcon&quot;:false,&quot;size&quot;:{&quot;x&quot;:130,&quot;y&quot;:86.125},&quot;fallbackUrl&quot;:&quot;sources/icons/65b7f8837ea8a945079cabd4/65b7da29dd873a74474e1b4a.svg&quot;},&quot;source&quot;:{&quot;id&quot;:&quot;65b7da29dd873a74474e1b4a&quot;,&quot;version&quot;:&quot;20240129170304&quot;,&quot;type&quot;:&quot;ASSETS&quot;},&quot;isPremium&quot;:false,&quot;parent&quot;:{&quot;type&quot;:&quot;CHILD&quot;,&quot;parentId&quot;:&quot;2e79077d-ed3e-4f65-8816-baad371c56a4&quot;,&quot;order&quot;:&quot;8&quot;}}}}"/>
  <p:tag name="TITLE" val="Untitled"/>
  <p:tag name="CREATORNAME" val="Kate Moresino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6847f4212434cd62a06b1842"/>
  <p:tag name="TRANSPARENTBACKGROUND" val="true"/>
  <p:tag name="DATEINSERTED" val="1749560635987"/>
  <p:tag name="VERSION" val="1749560630302"/>
  <p:tag name="BIOJSON" val="{&quot;id&quot;:&quot;ad785db0-72d2-4813-88a9-0d027911797b&quot;,&quot;objects&quot;:{&quot;ad785db0-72d2-4813-88a9-0d027911797b&quot;:{&quot;id&quot;:&quot;ad785db0-72d2-4813-88a9-0d027911797b&quot;,&quot;type&quot;:&quot;FIGURE_OBJECT&quot;,&quot;document&quot;:{&quot;type&quot;:&quot;DOCUMENT_GROUP&quot;,&quot;canvasType&quot;:&quot;FIGURE&quot;,&quot;units&quot;:&quot;in&quot;}},&quot;eeaa3f83-17a0-4e56-b65e-62a524378487&quot;:{&quot;id&quot;:&quot;eeaa3f83-17a0-4e56-b65e-62a524378487&quot;,&quot;type&quot;:&quot;FIGURE_OBJECT&quot;,&quot;relativeTransform&quot;:{&quot;translate&quot;:{&quot;x&quot;:0,&quot;y&quot;:0},&quot;rotate&quot;:0,&quot;skewX&quot;:0,&quot;scale&quot;:{&quot;x&quot;:1,&quot;y&quot;:1}},&quot;path&quot;:{&quot;type&quot;:&quot;RECT&quot;,&quot;size&quot;:{&quot;x&quot;:960,&quot;y&quot;:672}},&quot;pathStyles&quot;:[{&quot;type&quot;:&quot;FILL&quot;,&quot;fillStyle&quot;:&quot;rgba(0,0,0,0)&quot;}],&quot;parent&quot;:{&quot;parentId&quot;:&quot;ad785db0-72d2-4813-88a9-0d027911797b&quot;,&quot;type&quot;:&quot;FRAME&quot;,&quot;order&quot;:&quot;5&quot;}},&quot;2e79077d-ed3e-4f65-8816-baad371c56a4&quot;:{&quot;id&quot;:&quot;2e79077d-ed3e-4f65-8816-baad371c56a4&quot;,&quot;type&quot;:&quot;FIGURE_OBJECT&quot;,&quot;document&quot;:{&quot;type&quot;:&quot;FIGURE&quot;,&quot;canvasType&quot;:&quot;FIGURE&quot;,&quot;units&quot;:&quot;in&quot;},&quot;parent&quot;:{&quot;parentId&quot;:&quot;ad785db0-72d2-4813-88a9-0d027911797b&quot;,&quot;type&quot;:&quot;DOCUMENT&quot;,&quot;order&quot;:&quot;5&quot;}},&quot;b27d7359-d5ec-49bb-9f94-8af53a9eec2c&quot;:{&quot;id&quot;:&quot;b27d7359-d5ec-49bb-9f94-8af53a9eec2c&quot;,&quot;type&quot;:&quot;FIGURE_OBJECT&quot;,&quot;relativeTransform&quot;:{&quot;translate&quot;:{&quot;x&quot;:0,&quot;y&quot;:0},&quot;rotate&quot;:0,&quot;skewX&quot;:0,&quot;scale&quot;:{&quot;x&quot;:1,&quot;y&quot;:1}},&quot;path&quot;:{&quot;type&quot;:&quot;RECT&quot;,&quot;size&quot;:{&quot;x&quot;:960,&quot;y&quot;:672}},&quot;pathStyles&quot;:[{&quot;type&quot;:&quot;FILL&quot;,&quot;fillStyle&quot;:&quot;rgba(0,0,0,0)&quot;}],&quot;parent&quot;:{&quot;type&quot;:&quot;FRAME&quot;,&quot;parentId&quot;:&quot;2e79077d-ed3e-4f65-8816-baad371c56a4&quot;,&quot;order&quot;:&quot;5&quot;}},&quot;7aa940d4-f0d4-450a-8772-7e57cd725208&quot;:{&quot;id&quot;:&quot;7aa940d4-f0d4-450a-8772-7e57cd725208&quot;,&quot;type&quot;:&quot;FIGURE_OBJECT&quot;,&quot;guide&quot;:{&quot;type&quot;:&quot;GRID&quot;,&quot;distance&quot;:0.5,&quot;units&quot;:&quot;in&quot;},&quot;parent&quot;:{&quot;parentId&quot;:&quot;ad785db0-72d2-4813-88a9-0d027911797b&quot;,&quot;type&quot;:&quot;GUIDE&quot;,&quot;order&quot;:&quot;5&quot;}},&quot;51b9ace0-cf32-45bd-85dd-551b3848c3b4&quot;:{&quot;id&quot;:&quot;51b9ace0-cf32-45bd-85dd-551b3848c3b4&quot;,&quot;name&quot;:&quot;Dairy cow (symbol) &quot;,&quot;displayName&quot;:&quot;&quot;,&quot;type&quot;:&quot;FIGURE_OBJECT&quot;,&quot;relativeTransform&quot;:{&quot;translate&quot;:{&quot;x&quot;:163.22552493690273,&quot;y&quot;:-96.00082031709414},&quot;rotate&quot;:0,&quot;skewX&quot;:0,&quot;scale&quot;:{&quot;x&quot;:1,&quot;y&quot;:1}},&quot;image&quot;:{&quot;url&quot;:&quot;https://icons.cdn.biorender.com/biorender/65b7da867ea8a925c59caaf9/65b7da54dd873ad7144e1b4b.png&quot;,&quot;isPremium&quot;:false,&quot;isOrgIcon&quot;:false,&quot;size&quot;:{&quot;x&quot;:130,&quot;y&quot;:84.5},&quot;fallbackUrl&quot;:&quot;sources/icons/65b7da867ea8a925c59caaf9/65b7da54dd873ad7144e1b4b.svg&quot;},&quot;source&quot;:{&quot;id&quot;:&quot;65b7da54dd873ad7144e1b4b&quot;,&quot;version&quot;:&quot;20240129170347&quot;,&quot;type&quot;:&quot;ASSETS&quot;},&quot;isPremium&quot;:false,&quot;parent&quot;:{&quot;type&quot;:&quot;CHILD&quot;,&quot;parentId&quot;:&quot;2e79077d-ed3e-4f65-8816-baad371c56a4&quot;,&quot;order&quot;:&quot;7&quot;}},&quot;4e9d5838-db53-409d-8268-dd46d5f9ad7a&quot;:{&quot;id&quot;:&quot;4e9d5838-db53-409d-8268-dd46d5f9ad7a&quot;,&quot;name&quot;:&quot;Cow (symbol) &quot;,&quot;displayName&quot;:&quot;&quot;,&quot;type&quot;:&quot;FIGURE_OBJECT&quot;,&quot;relativeTransform&quot;:{&quot;translate&quot;:{&quot;x&quot;:-27.28599936529247,&quot;y&quot;:-0.0004281829139571869},&quot;rotate&quot;:6.283185307179586,&quot;skewX&quot;:0,&quot;scale&quot;:{&quot;x&quot;:-0.9394172305266593,&quot;y&quot;:0.9999999999999999}},&quot;image&quot;:{&quot;url&quot;:&quot;https://icons.cdn.biorender.com/biorender/65b7f8837ea8a945079cabd4/65b7da29dd873a74474e1b4a.png&quot;,&quot;isPremium&quot;:false,&quot;isOrgIcon&quot;:false,&quot;size&quot;:{&quot;x&quot;:130,&quot;y&quot;:86.125},&quot;fallbackUrl&quot;:&quot;sources/icons/65b7f8837ea8a945079cabd4/65b7da29dd873a74474e1b4a.svg&quot;},&quot;source&quot;:{&quot;id&quot;:&quot;65b7da29dd873a74474e1b4a&quot;,&quot;version&quot;:&quot;20240129170304&quot;,&quot;type&quot;:&quot;ASSETS&quot;},&quot;isPremium&quot;:false,&quot;parent&quot;:{&quot;type&quot;:&quot;CHILD&quot;,&quot;parentId&quot;:&quot;2e79077d-ed3e-4f65-8816-baad371c56a4&quot;,&quot;order&quot;:&quot;8&quot;}}}}"/>
  <p:tag name="TITLE" val="Untitled"/>
  <p:tag name="CREATORNAME" val="Kate Moresino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BF94471-6FB6-4153-8986-82F8AB84CAB7}">
  <we:reference id="wa200006038" version="1.0.0.4" store="en-US" storeType="OMEX"/>
  <we:alternateReferences>
    <we:reference id="wa200006038" version="1.0.0.4" store="en-US" storeType="OMEX"/>
  </we:alternateReferences>
  <we:properties>
    <we:property name="has-user-completed-add" value="true"/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8671</TotalTime>
  <Words>634</Words>
  <Application>Microsoft Office PowerPoint</Application>
  <PresentationFormat>Personalizzato</PresentationFormat>
  <Paragraphs>88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Dubai</vt:lpstr>
      <vt:lpstr>Wingdings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hitec</dc:creator>
  <cp:lastModifiedBy>Caterina Moresino</cp:lastModifiedBy>
  <cp:revision>663</cp:revision>
  <cp:lastPrinted>2018-06-06T17:06:51Z</cp:lastPrinted>
  <dcterms:created xsi:type="dcterms:W3CDTF">2011-09-01T13:13:51Z</dcterms:created>
  <dcterms:modified xsi:type="dcterms:W3CDTF">2025-06-12T14:30:17Z</dcterms:modified>
</cp:coreProperties>
</file>