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0" r:id="rId3"/>
    <p:sldId id="259" r:id="rId4"/>
    <p:sldId id="258" r:id="rId5"/>
    <p:sldId id="262" r:id="rId6"/>
    <p:sldId id="263" r:id="rId7"/>
    <p:sldId id="264" r:id="rId8"/>
    <p:sldId id="265" r:id="rId9"/>
    <p:sldId id="266" r:id="rId10"/>
    <p:sldId id="267" r:id="rId11"/>
    <p:sldId id="269" r:id="rId12"/>
    <p:sldId id="270" r:id="rId13"/>
    <p:sldId id="271"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5788"/>
  </p:normalViewPr>
  <p:slideViewPr>
    <p:cSldViewPr snapToGrid="0" snapToObjects="1">
      <p:cViewPr varScale="1">
        <p:scale>
          <a:sx n="106" d="100"/>
          <a:sy n="106" d="100"/>
        </p:scale>
        <p:origin x="69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48A87A34-81AB-432B-8DAE-1953F412C126}" type="datetimeFigureOut">
              <a:rPr lang="en-US" dirty="0"/>
              <a:pPr/>
              <a:t>6/21/22</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6/21/22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6/21/22</a:t>
            </a:fld>
            <a:endParaRPr lang="en-US" dirty="0"/>
          </a:p>
        </p:txBody>
      </p:sp>
      <p:sp>
        <p:nvSpPr>
          <p:cNvPr id="5" name="Footer Placeholder 4"/>
          <p:cNvSpPr>
            <a:spLocks noGrp="1"/>
          </p:cNvSpPr>
          <p:nvPr>
            <p:ph type="ftr" sz="quarter" idx="11"/>
          </p:nvPr>
        </p:nvSpPr>
        <p:spPr>
          <a:xfrm>
            <a:off x="804672" y="6227064"/>
            <a:ext cx="10588752" cy="320040"/>
          </a:xfrm>
        </p:spPr>
        <p:txBody>
          <a:body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it-IT"/>
              <a:t>Fare clic per modificare lo stile del titolo dello schema</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6/21/22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6/21/22</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it-IT"/>
              <a:t>Fare clic per modificare lo stile del titolo dello schema</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6/21/22</a:t>
            </a:fld>
            <a:endParaRPr lang="en-US" dirty="0"/>
          </a:p>
        </p:txBody>
      </p:sp>
      <p:sp>
        <p:nvSpPr>
          <p:cNvPr id="6" name="Footer Placeholder 5"/>
          <p:cNvSpPr>
            <a:spLocks noGrp="1"/>
          </p:cNvSpPr>
          <p:nvPr>
            <p:ph type="ftr" sz="quarter" idx="11"/>
          </p:nvPr>
        </p:nvSpPr>
        <p:spPr>
          <a:xfrm>
            <a:off x="804672" y="6227064"/>
            <a:ext cx="10588752" cy="320040"/>
          </a:xfrm>
        </p:spPr>
        <p:txBody>
          <a:bodyPr/>
          <a:lstStyle/>
          <a:p>
            <a:endParaRPr lang="en-US" dirty="0"/>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5125305" y="1488985"/>
            <a:ext cx="6264350" cy="169685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5118447" y="4351687"/>
            <a:ext cx="6265588" cy="170406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a:xfrm>
            <a:off x="804672" y="320040"/>
            <a:ext cx="3657600" cy="320040"/>
          </a:xfrm>
        </p:spPr>
        <p:txBody>
          <a:bodyPr/>
          <a:lstStyle/>
          <a:p>
            <a:fld id="{48A87A34-81AB-432B-8DAE-1953F412C126}" type="datetimeFigureOut">
              <a:rPr lang="en-US" dirty="0"/>
              <a:t>6/21/22</a:t>
            </a:fld>
            <a:endParaRPr lang="en-US" dirty="0"/>
          </a:p>
        </p:txBody>
      </p:sp>
      <p:sp>
        <p:nvSpPr>
          <p:cNvPr id="8" name="Footer Placeholder 7"/>
          <p:cNvSpPr>
            <a:spLocks noGrp="1"/>
          </p:cNvSpPr>
          <p:nvPr>
            <p:ph type="ftr" sz="quarter" idx="11"/>
          </p:nvPr>
        </p:nvSpPr>
        <p:spPr>
          <a:xfrm>
            <a:off x="804672" y="6227064"/>
            <a:ext cx="10588752" cy="320040"/>
          </a:xfrm>
        </p:spPr>
        <p:txBody>
          <a:bodyPr/>
          <a:lstStyle/>
          <a:p>
            <a:endParaRPr lang="en-US" dirty="0"/>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6/21/22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48A87A34-81AB-432B-8DAE-1953F412C126}" type="datetimeFigureOut">
              <a:rPr lang="en-US" dirty="0"/>
              <a:t>6/21/22</a:t>
            </a:fld>
            <a:endParaRPr lang="en-US" dirty="0"/>
          </a:p>
        </p:txBody>
      </p:sp>
      <p:sp>
        <p:nvSpPr>
          <p:cNvPr id="3" name="Footer Placeholder 2"/>
          <p:cNvSpPr>
            <a:spLocks noGrp="1"/>
          </p:cNvSpPr>
          <p:nvPr>
            <p:ph type="ftr" sz="quarter" idx="11"/>
          </p:nvPr>
        </p:nvSpPr>
        <p:spPr>
          <a:xfrm>
            <a:off x="804672" y="6227064"/>
            <a:ext cx="10588752" cy="320040"/>
          </a:xfrm>
        </p:spPr>
        <p:txBody>
          <a:bodyPr/>
          <a:lstStyle/>
          <a:p>
            <a:endParaRPr lang="en-US" dirty="0"/>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it-IT"/>
              <a:t>Fare clic per modificare lo stile del titolo dello schema</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6/21/22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6/21/22</a:t>
            </a:fld>
            <a:endParaRPr lang="en-US" dirty="0"/>
          </a:p>
        </p:txBody>
      </p:sp>
      <p:sp>
        <p:nvSpPr>
          <p:cNvPr id="6" name="Footer Placeholder 5"/>
          <p:cNvSpPr>
            <a:spLocks noGrp="1"/>
          </p:cNvSpPr>
          <p:nvPr>
            <p:ph type="ftr" sz="quarter" idx="11"/>
          </p:nvPr>
        </p:nvSpPr>
        <p:spPr>
          <a:xfrm>
            <a:off x="804672" y="6227064"/>
            <a:ext cx="5942203" cy="320040"/>
          </a:xfrm>
        </p:spPr>
        <p:txBody>
          <a:bodyPr/>
          <a:lstStyle/>
          <a:p>
            <a:endParaRPr lang="en-US" dirty="0"/>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dirty="0"/>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dirty="0"/>
              <a:pPr/>
              <a:t>6/21/22</a:t>
            </a:fld>
            <a:endParaRPr lang="en-US" dirty="0"/>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www.bibliotecaitaliana.it/testo/bibit000517"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1E4CE20-0819-3B47-A4EE-70E7310ABC0C}"/>
              </a:ext>
            </a:extLst>
          </p:cNvPr>
          <p:cNvSpPr>
            <a:spLocks noGrp="1"/>
          </p:cNvSpPr>
          <p:nvPr>
            <p:ph type="ctrTitle"/>
          </p:nvPr>
        </p:nvSpPr>
        <p:spPr/>
        <p:txBody>
          <a:bodyPr>
            <a:normAutofit/>
          </a:bodyPr>
          <a:lstStyle/>
          <a:p>
            <a:r>
              <a:rPr lang="en-US" sz="2200" dirty="0">
                <a:solidFill>
                  <a:schemeClr val="tx1"/>
                </a:solidFill>
                <a:latin typeface="Arial" panose="020B0604020202020204" pitchFamily="34" charset="0"/>
                <a:cs typeface="Arial" panose="020B0604020202020204" pitchFamily="34" charset="0"/>
              </a:rPr>
              <a:t>Annalisa </a:t>
            </a:r>
            <a:r>
              <a:rPr lang="en-US" sz="2200" dirty="0" err="1">
                <a:solidFill>
                  <a:schemeClr val="tx1"/>
                </a:solidFill>
                <a:latin typeface="Arial" panose="020B0604020202020204" pitchFamily="34" charset="0"/>
                <a:cs typeface="Arial" panose="020B0604020202020204" pitchFamily="34" charset="0"/>
              </a:rPr>
              <a:t>Ceron</a:t>
            </a:r>
            <a:br>
              <a:rPr lang="en-US" sz="2200" dirty="0">
                <a:solidFill>
                  <a:schemeClr val="tx1"/>
                </a:solidFill>
                <a:latin typeface="Arial" panose="020B0604020202020204" pitchFamily="34" charset="0"/>
                <a:cs typeface="Arial" panose="020B0604020202020204" pitchFamily="34" charset="0"/>
              </a:rPr>
            </a:br>
            <a:r>
              <a:rPr lang="en-US" sz="2200" dirty="0">
                <a:solidFill>
                  <a:schemeClr val="tx1"/>
                </a:solidFill>
                <a:latin typeface="Arial" panose="020B0604020202020204" pitchFamily="34" charset="0"/>
                <a:cs typeface="Arial" panose="020B0604020202020204" pitchFamily="34" charset="0"/>
              </a:rPr>
              <a:t> </a:t>
            </a:r>
            <a:br>
              <a:rPr lang="it-IT" sz="2200" dirty="0">
                <a:solidFill>
                  <a:schemeClr val="tx1"/>
                </a:solidFill>
                <a:latin typeface="Arial" panose="020B0604020202020204" pitchFamily="34" charset="0"/>
                <a:cs typeface="Arial" panose="020B0604020202020204" pitchFamily="34" charset="0"/>
              </a:rPr>
            </a:br>
            <a:r>
              <a:rPr lang="en-US" sz="2200" i="1" dirty="0">
                <a:solidFill>
                  <a:schemeClr val="tx1"/>
                </a:solidFill>
                <a:latin typeface="Arial" panose="020B0604020202020204" pitchFamily="34" charset="0"/>
                <a:cs typeface="Arial" panose="020B0604020202020204" pitchFamily="34" charset="0"/>
              </a:rPr>
              <a:t>Philosophy as a Way of Life: </a:t>
            </a:r>
            <a:br>
              <a:rPr lang="it-IT" sz="2200" dirty="0">
                <a:solidFill>
                  <a:schemeClr val="tx1"/>
                </a:solidFill>
                <a:latin typeface="Arial" panose="020B0604020202020204" pitchFamily="34" charset="0"/>
                <a:cs typeface="Arial" panose="020B0604020202020204" pitchFamily="34" charset="0"/>
              </a:rPr>
            </a:br>
            <a:r>
              <a:rPr lang="en-US" sz="2200" i="1" dirty="0">
                <a:solidFill>
                  <a:schemeClr val="tx1"/>
                </a:solidFill>
                <a:latin typeface="Arial" panose="020B0604020202020204" pitchFamily="34" charset="0"/>
                <a:cs typeface="Arial" panose="020B0604020202020204" pitchFamily="34" charset="0"/>
              </a:rPr>
              <a:t>Remarks on Leon Battista Alberti’s</a:t>
            </a:r>
            <a:r>
              <a:rPr lang="en-US" sz="2200" dirty="0">
                <a:solidFill>
                  <a:schemeClr val="tx1"/>
                </a:solidFill>
                <a:latin typeface="Arial" panose="020B0604020202020204" pitchFamily="34" charset="0"/>
                <a:cs typeface="Arial" panose="020B0604020202020204" pitchFamily="34" charset="0"/>
              </a:rPr>
              <a:t> Theogenius</a:t>
            </a:r>
            <a:br>
              <a:rPr lang="en-US" sz="2200" dirty="0">
                <a:solidFill>
                  <a:schemeClr val="tx1"/>
                </a:solidFill>
                <a:latin typeface="Arial" panose="020B0604020202020204" pitchFamily="34" charset="0"/>
                <a:cs typeface="Arial" panose="020B0604020202020204" pitchFamily="34" charset="0"/>
              </a:rPr>
            </a:br>
            <a:endParaRPr lang="it-IT" sz="2200" dirty="0">
              <a:solidFill>
                <a:schemeClr val="tx1"/>
              </a:solidFill>
              <a:latin typeface="Arial" panose="020B0604020202020204" pitchFamily="34" charset="0"/>
              <a:cs typeface="Arial" panose="020B0604020202020204" pitchFamily="34" charset="0"/>
            </a:endParaRPr>
          </a:p>
        </p:txBody>
      </p:sp>
      <p:sp>
        <p:nvSpPr>
          <p:cNvPr id="3" name="Sottotitolo 2">
            <a:extLst>
              <a:ext uri="{FF2B5EF4-FFF2-40B4-BE49-F238E27FC236}">
                <a16:creationId xmlns:a16="http://schemas.microsoft.com/office/drawing/2014/main" id="{64527434-196E-4740-A68B-AE34D38DE5EF}"/>
              </a:ext>
            </a:extLst>
          </p:cNvPr>
          <p:cNvSpPr>
            <a:spLocks noGrp="1"/>
          </p:cNvSpPr>
          <p:nvPr>
            <p:ph type="subTitle" idx="1"/>
          </p:nvPr>
        </p:nvSpPr>
        <p:spPr/>
        <p:txBody>
          <a:bodyPr>
            <a:normAutofit fontScale="85000" lnSpcReduction="20000"/>
          </a:bodyPr>
          <a:lstStyle/>
          <a:p>
            <a:endParaRPr lang="en-US" dirty="0"/>
          </a:p>
          <a:p>
            <a:pPr algn="l"/>
            <a:r>
              <a:rPr lang="en-US" dirty="0">
                <a:solidFill>
                  <a:schemeClr val="tx1"/>
                </a:solidFill>
                <a:latin typeface="Arial" panose="020B0604020202020204" pitchFamily="34" charset="0"/>
                <a:cs typeface="Arial" panose="020B0604020202020204" pitchFamily="34" charset="0"/>
              </a:rPr>
              <a:t>Lecture 21/06/2022</a:t>
            </a:r>
            <a:br>
              <a:rPr lang="it-IT" dirty="0">
                <a:solidFill>
                  <a:schemeClr val="tx1"/>
                </a:solidFill>
                <a:latin typeface="Arial" panose="020B0604020202020204" pitchFamily="34" charset="0"/>
                <a:cs typeface="Arial" panose="020B0604020202020204" pitchFamily="34" charset="0"/>
              </a:rPr>
            </a:br>
            <a:r>
              <a:rPr lang="en-US" dirty="0">
                <a:solidFill>
                  <a:schemeClr val="tx1"/>
                </a:solidFill>
                <a:latin typeface="Arial" panose="020B0604020202020204" pitchFamily="34" charset="0"/>
                <a:cs typeface="Arial" panose="020B0604020202020204" pitchFamily="34" charset="0"/>
              </a:rPr>
              <a:t>Alberti Revisited: Art – Ethics – Politics </a:t>
            </a:r>
            <a:br>
              <a:rPr lang="it-IT" dirty="0">
                <a:solidFill>
                  <a:schemeClr val="tx1"/>
                </a:solidFill>
                <a:latin typeface="Arial" panose="020B0604020202020204" pitchFamily="34" charset="0"/>
                <a:cs typeface="Arial" panose="020B0604020202020204" pitchFamily="34" charset="0"/>
              </a:rPr>
            </a:br>
            <a:r>
              <a:rPr lang="en-US" dirty="0">
                <a:solidFill>
                  <a:schemeClr val="tx1"/>
                </a:solidFill>
                <a:latin typeface="Arial" panose="020B0604020202020204" pitchFamily="34" charset="0"/>
                <a:cs typeface="Arial" panose="020B0604020202020204" pitchFamily="34" charset="0"/>
              </a:rPr>
              <a:t>(</a:t>
            </a:r>
            <a:r>
              <a:rPr lang="en-US" dirty="0" err="1">
                <a:solidFill>
                  <a:schemeClr val="tx1"/>
                </a:solidFill>
                <a:latin typeface="Arial" panose="020B0604020202020204" pitchFamily="34" charset="0"/>
                <a:cs typeface="Arial" panose="020B0604020202020204" pitchFamily="34" charset="0"/>
              </a:rPr>
              <a:t>Kunsthistorisches</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Institut</a:t>
            </a:r>
            <a:r>
              <a:rPr lang="en-US" dirty="0">
                <a:solidFill>
                  <a:schemeClr val="tx1"/>
                </a:solidFill>
                <a:latin typeface="Arial" panose="020B0604020202020204" pitchFamily="34" charset="0"/>
                <a:cs typeface="Arial" panose="020B0604020202020204" pitchFamily="34" charset="0"/>
              </a:rPr>
              <a:t> in </a:t>
            </a:r>
            <a:r>
              <a:rPr lang="en-US" dirty="0" err="1">
                <a:solidFill>
                  <a:schemeClr val="tx1"/>
                </a:solidFill>
                <a:latin typeface="Arial" panose="020B0604020202020204" pitchFamily="34" charset="0"/>
                <a:cs typeface="Arial" panose="020B0604020202020204" pitchFamily="34" charset="0"/>
              </a:rPr>
              <a:t>Florenz</a:t>
            </a:r>
            <a:r>
              <a:rPr lang="en-US" dirty="0">
                <a:solidFill>
                  <a:schemeClr val="tx1"/>
                </a:solidFill>
                <a:latin typeface="Arial" panose="020B0604020202020204" pitchFamily="34" charset="0"/>
                <a:cs typeface="Arial" panose="020B0604020202020204" pitchFamily="34" charset="0"/>
              </a:rPr>
              <a:t> – Max-Planck-</a:t>
            </a:r>
            <a:r>
              <a:rPr lang="en-US" dirty="0" err="1">
                <a:solidFill>
                  <a:schemeClr val="tx1"/>
                </a:solidFill>
                <a:latin typeface="Arial" panose="020B0604020202020204" pitchFamily="34" charset="0"/>
                <a:cs typeface="Arial" panose="020B0604020202020204" pitchFamily="34" charset="0"/>
              </a:rPr>
              <a:t>Institut</a:t>
            </a:r>
            <a:br>
              <a:rPr lang="it-IT" dirty="0">
                <a:solidFill>
                  <a:schemeClr val="tx1"/>
                </a:solidFill>
                <a:latin typeface="Arial" panose="020B0604020202020204" pitchFamily="34" charset="0"/>
                <a:cs typeface="Arial" panose="020B0604020202020204" pitchFamily="34" charset="0"/>
              </a:rPr>
            </a:br>
            <a:r>
              <a:rPr lang="en-US" dirty="0">
                <a:solidFill>
                  <a:schemeClr val="tx1"/>
                </a:solidFill>
                <a:latin typeface="Arial" panose="020B0604020202020204" pitchFamily="34" charset="0"/>
                <a:cs typeface="Arial" panose="020B0604020202020204" pitchFamily="34" charset="0"/>
              </a:rPr>
              <a:t> </a:t>
            </a:r>
            <a:br>
              <a:rPr lang="it-IT" dirty="0">
                <a:solidFill>
                  <a:schemeClr val="tx1"/>
                </a:solidFill>
                <a:latin typeface="Arial" panose="020B0604020202020204" pitchFamily="34" charset="0"/>
                <a:cs typeface="Arial" panose="020B0604020202020204" pitchFamily="34" charset="0"/>
              </a:rPr>
            </a:br>
            <a:endParaRPr lang="it-IT"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008595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E4EA04-29D7-634D-84D0-831B7D3F5B43}"/>
              </a:ext>
            </a:extLst>
          </p:cNvPr>
          <p:cNvSpPr>
            <a:spLocks noGrp="1"/>
          </p:cNvSpPr>
          <p:nvPr>
            <p:ph type="title"/>
          </p:nvPr>
        </p:nvSpPr>
        <p:spPr/>
        <p:txBody>
          <a:bodyPr/>
          <a:lstStyle/>
          <a:p>
            <a:r>
              <a:rPr lang="it-IT" dirty="0">
                <a:solidFill>
                  <a:schemeClr val="tx1"/>
                </a:solidFill>
              </a:rPr>
              <a:t>The </a:t>
            </a:r>
            <a:r>
              <a:rPr lang="it-IT" dirty="0" err="1">
                <a:solidFill>
                  <a:schemeClr val="tx1"/>
                </a:solidFill>
              </a:rPr>
              <a:t>application</a:t>
            </a:r>
            <a:r>
              <a:rPr lang="it-IT" dirty="0">
                <a:solidFill>
                  <a:schemeClr val="tx1"/>
                </a:solidFill>
              </a:rPr>
              <a:t> </a:t>
            </a:r>
          </a:p>
        </p:txBody>
      </p:sp>
      <p:sp>
        <p:nvSpPr>
          <p:cNvPr id="3" name="Segnaposto contenuto 2">
            <a:extLst>
              <a:ext uri="{FF2B5EF4-FFF2-40B4-BE49-F238E27FC236}">
                <a16:creationId xmlns:a16="http://schemas.microsoft.com/office/drawing/2014/main" id="{C78C59C9-3BE3-834C-B2D5-7359A314006E}"/>
              </a:ext>
            </a:extLst>
          </p:cNvPr>
          <p:cNvSpPr>
            <a:spLocks noGrp="1"/>
          </p:cNvSpPr>
          <p:nvPr>
            <p:ph idx="1"/>
          </p:nvPr>
        </p:nvSpPr>
        <p:spPr>
          <a:xfrm>
            <a:off x="4762500" y="469900"/>
            <a:ext cx="6637821" cy="6007100"/>
          </a:xfrm>
        </p:spPr>
        <p:txBody>
          <a:bodyPr>
            <a:normAutofit fontScale="92500" lnSpcReduction="20000"/>
          </a:bodyPr>
          <a:lstStyle/>
          <a:p>
            <a:pPr marL="0" indent="0">
              <a:buNone/>
            </a:pPr>
            <a:endParaRPr lang="it-IT" sz="2000" dirty="0">
              <a:latin typeface="Arial" panose="020B0604020202020204" pitchFamily="34" charset="0"/>
              <a:cs typeface="Arial" panose="020B0604020202020204" pitchFamily="34" charset="0"/>
            </a:endParaRPr>
          </a:p>
          <a:p>
            <a:pPr marL="0" indent="0">
              <a:spcBef>
                <a:spcPts val="0"/>
              </a:spcBef>
              <a:buNone/>
            </a:pPr>
            <a:r>
              <a:rPr lang="it-IT" sz="2200" dirty="0" err="1">
                <a:latin typeface="Arial" panose="020B0604020202020204" pitchFamily="34" charset="0"/>
                <a:cs typeface="Arial" panose="020B0604020202020204" pitchFamily="34" charset="0"/>
              </a:rPr>
              <a:t>Teogenio</a:t>
            </a:r>
            <a:r>
              <a:rPr lang="it-IT" sz="2200" dirty="0">
                <a:latin typeface="Arial" panose="020B0604020202020204" pitchFamily="34" charset="0"/>
                <a:cs typeface="Arial" panose="020B0604020202020204" pitchFamily="34" charset="0"/>
              </a:rPr>
              <a:t>:</a:t>
            </a:r>
          </a:p>
          <a:p>
            <a:pPr marL="0" indent="0">
              <a:spcBef>
                <a:spcPts val="0"/>
              </a:spcBef>
              <a:buNone/>
            </a:pPr>
            <a:r>
              <a:rPr lang="it-IT" sz="2200" dirty="0">
                <a:latin typeface="Arial" panose="020B0604020202020204" pitchFamily="34" charset="0"/>
                <a:cs typeface="Arial" panose="020B0604020202020204" pitchFamily="34" charset="0"/>
              </a:rPr>
              <a:t>Gli altri animali contenti d'un cibo quanto la natura richiede, e così a dare </a:t>
            </a:r>
            <a:r>
              <a:rPr lang="it-IT" sz="2200" dirty="0" err="1">
                <a:latin typeface="Arial" panose="020B0604020202020204" pitchFamily="34" charset="0"/>
                <a:cs typeface="Arial" panose="020B0604020202020204" pitchFamily="34" charset="0"/>
              </a:rPr>
              <a:t>opra</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a'</a:t>
            </a:r>
            <a:r>
              <a:rPr lang="it-IT" sz="2200" dirty="0">
                <a:latin typeface="Arial" panose="020B0604020202020204" pitchFamily="34" charset="0"/>
                <a:cs typeface="Arial" panose="020B0604020202020204" pitchFamily="34" charset="0"/>
              </a:rPr>
              <a:t> figliuoli servano certa legge in sé e certo tempo: all'uomo mai ben fastidia la sua incontinenza. Gli altri animali contenti di quello che li si </a:t>
            </a:r>
            <a:r>
              <a:rPr lang="it-IT" sz="2200" dirty="0" err="1">
                <a:latin typeface="Arial" panose="020B0604020202020204" pitchFamily="34" charset="0"/>
                <a:cs typeface="Arial" panose="020B0604020202020204" pitchFamily="34" charset="0"/>
              </a:rPr>
              <a:t>condice</a:t>
            </a:r>
            <a:r>
              <a:rPr lang="it-IT" sz="2200" dirty="0">
                <a:latin typeface="Arial" panose="020B0604020202020204" pitchFamily="34" charset="0"/>
                <a:cs typeface="Arial" panose="020B0604020202020204" pitchFamily="34" charset="0"/>
              </a:rPr>
              <a:t>: l'omo solo sempre investigando cose nuove sé stessi infesta. Non contento di tanto ambito della terra, volle solcare </a:t>
            </a:r>
            <a:r>
              <a:rPr lang="it-IT" sz="2200" dirty="0" err="1">
                <a:latin typeface="Arial" panose="020B0604020202020204" pitchFamily="34" charset="0"/>
                <a:cs typeface="Arial" panose="020B0604020202020204" pitchFamily="34" charset="0"/>
              </a:rPr>
              <a:t>el</a:t>
            </a:r>
            <a:r>
              <a:rPr lang="it-IT" sz="2200" dirty="0">
                <a:latin typeface="Arial" panose="020B0604020202020204" pitchFamily="34" charset="0"/>
                <a:cs typeface="Arial" panose="020B0604020202020204" pitchFamily="34" charset="0"/>
              </a:rPr>
              <a:t> mare e </a:t>
            </a:r>
            <a:r>
              <a:rPr lang="it-IT" sz="2200" dirty="0" err="1">
                <a:latin typeface="Arial" panose="020B0604020202020204" pitchFamily="34" charset="0"/>
                <a:cs typeface="Arial" panose="020B0604020202020204" pitchFamily="34" charset="0"/>
              </a:rPr>
              <a:t>tragettarsi</a:t>
            </a:r>
            <a:r>
              <a:rPr lang="it-IT" sz="2200" dirty="0">
                <a:latin typeface="Arial" panose="020B0604020202020204" pitchFamily="34" charset="0"/>
                <a:cs typeface="Arial" panose="020B0604020202020204" pitchFamily="34" charset="0"/>
              </a:rPr>
              <a:t>, credo, fuori del mondo […] </a:t>
            </a:r>
          </a:p>
          <a:p>
            <a:pPr marL="0" indent="0">
              <a:spcBef>
                <a:spcPts val="0"/>
              </a:spcBef>
              <a:buNone/>
            </a:pPr>
            <a:r>
              <a:rPr lang="it-IT" sz="2200" dirty="0">
                <a:latin typeface="Arial" panose="020B0604020202020204" pitchFamily="34" charset="0"/>
                <a:cs typeface="Arial" panose="020B0604020202020204" pitchFamily="34" charset="0"/>
              </a:rPr>
              <a:t>O animale irrequieto e impazientissimo di suo alcuno stato e condizione, tale che io credo che qualche volta la natura, quando li fastidii tanta nostra arroganza che vogliamo sapere ogni secreto suo ed emendarla e </a:t>
            </a:r>
            <a:r>
              <a:rPr lang="it-IT" sz="2200" dirty="0" err="1">
                <a:latin typeface="Arial" panose="020B0604020202020204" pitchFamily="34" charset="0"/>
                <a:cs typeface="Arial" panose="020B0604020202020204" pitchFamily="34" charset="0"/>
              </a:rPr>
              <a:t>contrafarla</a:t>
            </a:r>
            <a:r>
              <a:rPr lang="it-IT" sz="2200" dirty="0">
                <a:latin typeface="Arial" panose="020B0604020202020204" pitchFamily="34" charset="0"/>
                <a:cs typeface="Arial" panose="020B0604020202020204" pitchFamily="34" charset="0"/>
              </a:rPr>
              <a:t>, ella </a:t>
            </a:r>
            <a:r>
              <a:rPr lang="it-IT" sz="2200" dirty="0" err="1">
                <a:latin typeface="Arial" panose="020B0604020202020204" pitchFamily="34" charset="0"/>
                <a:cs typeface="Arial" panose="020B0604020202020204" pitchFamily="34" charset="0"/>
              </a:rPr>
              <a:t>truova</a:t>
            </a:r>
            <a:r>
              <a:rPr lang="it-IT" sz="2200" dirty="0">
                <a:latin typeface="Arial" panose="020B0604020202020204" pitchFamily="34" charset="0"/>
                <a:cs typeface="Arial" panose="020B0604020202020204" pitchFamily="34" charset="0"/>
              </a:rPr>
              <a:t> nuove calamità per trarsi giuoco di noi e insieme </a:t>
            </a:r>
            <a:r>
              <a:rPr lang="it-IT" sz="2200" dirty="0" err="1">
                <a:latin typeface="Arial" panose="020B0604020202020204" pitchFamily="34" charset="0"/>
                <a:cs typeface="Arial" panose="020B0604020202020204" pitchFamily="34" charset="0"/>
              </a:rPr>
              <a:t>essercitarci</a:t>
            </a:r>
            <a:r>
              <a:rPr lang="it-IT" sz="2200" dirty="0">
                <a:latin typeface="Arial" panose="020B0604020202020204" pitchFamily="34" charset="0"/>
                <a:cs typeface="Arial" panose="020B0604020202020204" pitchFamily="34" charset="0"/>
              </a:rPr>
              <a:t> a riconoscerla.</a:t>
            </a:r>
          </a:p>
          <a:p>
            <a:pPr marL="0" indent="0">
              <a:spcBef>
                <a:spcPts val="0"/>
              </a:spcBef>
              <a:buNone/>
            </a:pPr>
            <a:r>
              <a:rPr lang="it-IT" sz="2200" dirty="0">
                <a:latin typeface="Arial" panose="020B0604020202020204" pitchFamily="34" charset="0"/>
                <a:cs typeface="Arial" panose="020B0604020202020204" pitchFamily="34" charset="0"/>
              </a:rPr>
              <a:t> </a:t>
            </a:r>
          </a:p>
          <a:p>
            <a:pPr marL="0" indent="0">
              <a:buNone/>
            </a:pPr>
            <a:r>
              <a:rPr lang="it-IT" sz="2000" dirty="0">
                <a:latin typeface="Arial" panose="020B0604020202020204" pitchFamily="34" charset="0"/>
                <a:cs typeface="Arial" panose="020B0604020202020204" pitchFamily="34" charset="0"/>
              </a:rPr>
              <a:t>		</a:t>
            </a:r>
          </a:p>
          <a:p>
            <a:endParaRPr lang="it-IT" dirty="0"/>
          </a:p>
        </p:txBody>
      </p:sp>
    </p:spTree>
    <p:extLst>
      <p:ext uri="{BB962C8B-B14F-4D97-AF65-F5344CB8AC3E}">
        <p14:creationId xmlns:p14="http://schemas.microsoft.com/office/powerpoint/2010/main" val="37143746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4" name="Rectangle 11">
            <a:extLst>
              <a:ext uri="{FF2B5EF4-FFF2-40B4-BE49-F238E27FC236}">
                <a16:creationId xmlns:a16="http://schemas.microsoft.com/office/drawing/2014/main" id="{0832D667-7B42-44D2-B938-940442D200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oup 13">
            <a:extLst>
              <a:ext uri="{FF2B5EF4-FFF2-40B4-BE49-F238E27FC236}">
                <a16:creationId xmlns:a16="http://schemas.microsoft.com/office/drawing/2014/main" id="{703B2A94-9629-4559-A8EE-FA35875C967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46" name="Freeform 5">
              <a:extLst>
                <a:ext uri="{FF2B5EF4-FFF2-40B4-BE49-F238E27FC236}">
                  <a16:creationId xmlns:a16="http://schemas.microsoft.com/office/drawing/2014/main" id="{9DBA6424-3342-4DF3-BCD7-33B4C15D57E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6">
              <a:extLst>
                <a:ext uri="{FF2B5EF4-FFF2-40B4-BE49-F238E27FC236}">
                  <a16:creationId xmlns:a16="http://schemas.microsoft.com/office/drawing/2014/main" id="{14E51766-F7B9-4B51-884F-1F7D7EE5B7F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7">
              <a:extLst>
                <a:ext uri="{FF2B5EF4-FFF2-40B4-BE49-F238E27FC236}">
                  <a16:creationId xmlns:a16="http://schemas.microsoft.com/office/drawing/2014/main" id="{FF9DCF15-2382-4559-9637-3EAA1E6DC84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Freeform 8">
              <a:extLst>
                <a:ext uri="{FF2B5EF4-FFF2-40B4-BE49-F238E27FC236}">
                  <a16:creationId xmlns:a16="http://schemas.microsoft.com/office/drawing/2014/main" id="{F98DBF29-2E5A-48BF-BF06-ED550A06543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9">
              <a:extLst>
                <a:ext uri="{FF2B5EF4-FFF2-40B4-BE49-F238E27FC236}">
                  <a16:creationId xmlns:a16="http://schemas.microsoft.com/office/drawing/2014/main" id="{9D53D67A-A247-497E-B75B-C7FB167CB27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10">
              <a:extLst>
                <a:ext uri="{FF2B5EF4-FFF2-40B4-BE49-F238E27FC236}">
                  <a16:creationId xmlns:a16="http://schemas.microsoft.com/office/drawing/2014/main" id="{F4E73754-B830-43F0-89CC-45DE216739C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11">
              <a:extLst>
                <a:ext uri="{FF2B5EF4-FFF2-40B4-BE49-F238E27FC236}">
                  <a16:creationId xmlns:a16="http://schemas.microsoft.com/office/drawing/2014/main" id="{FC058DD9-22BC-41CD-A3B6-F20C795BFA0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12">
              <a:extLst>
                <a:ext uri="{FF2B5EF4-FFF2-40B4-BE49-F238E27FC236}">
                  <a16:creationId xmlns:a16="http://schemas.microsoft.com/office/drawing/2014/main" id="{BEC68285-ED68-4AB1-BE04-8122033C67C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13">
              <a:extLst>
                <a:ext uri="{FF2B5EF4-FFF2-40B4-BE49-F238E27FC236}">
                  <a16:creationId xmlns:a16="http://schemas.microsoft.com/office/drawing/2014/main" id="{1063E4A8-04DA-4CAA-8BBA-2EF41B0A282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14">
              <a:extLst>
                <a:ext uri="{FF2B5EF4-FFF2-40B4-BE49-F238E27FC236}">
                  <a16:creationId xmlns:a16="http://schemas.microsoft.com/office/drawing/2014/main" id="{DEB10DFA-1D9B-471A-AA12-09160C597D6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15">
              <a:extLst>
                <a:ext uri="{FF2B5EF4-FFF2-40B4-BE49-F238E27FC236}">
                  <a16:creationId xmlns:a16="http://schemas.microsoft.com/office/drawing/2014/main" id="{596507D5-AA5E-4ED0-90C5-0DD7800FA95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16">
              <a:extLst>
                <a:ext uri="{FF2B5EF4-FFF2-40B4-BE49-F238E27FC236}">
                  <a16:creationId xmlns:a16="http://schemas.microsoft.com/office/drawing/2014/main" id="{B7F4B1B3-4D59-417F-9B59-6BEB956DCA4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Freeform 17">
              <a:extLst>
                <a:ext uri="{FF2B5EF4-FFF2-40B4-BE49-F238E27FC236}">
                  <a16:creationId xmlns:a16="http://schemas.microsoft.com/office/drawing/2014/main" id="{23245602-2085-4844-AE56-4A33E511E82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Freeform 18">
              <a:extLst>
                <a:ext uri="{FF2B5EF4-FFF2-40B4-BE49-F238E27FC236}">
                  <a16:creationId xmlns:a16="http://schemas.microsoft.com/office/drawing/2014/main" id="{371FD07C-50CB-42C0-A87B-729CBA5F0AF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Freeform 19">
              <a:extLst>
                <a:ext uri="{FF2B5EF4-FFF2-40B4-BE49-F238E27FC236}">
                  <a16:creationId xmlns:a16="http://schemas.microsoft.com/office/drawing/2014/main" id="{7EBFB279-A196-4FB1-AF59-A69812DE235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Freeform 20">
              <a:extLst>
                <a:ext uri="{FF2B5EF4-FFF2-40B4-BE49-F238E27FC236}">
                  <a16:creationId xmlns:a16="http://schemas.microsoft.com/office/drawing/2014/main" id="{9689D711-9CB5-480A-B272-33D511DE46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Freeform 21">
              <a:extLst>
                <a:ext uri="{FF2B5EF4-FFF2-40B4-BE49-F238E27FC236}">
                  <a16:creationId xmlns:a16="http://schemas.microsoft.com/office/drawing/2014/main" id="{5CC557C5-4A89-4323-BE18-75789F98D37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 name="Freeform 22">
              <a:extLst>
                <a:ext uri="{FF2B5EF4-FFF2-40B4-BE49-F238E27FC236}">
                  <a16:creationId xmlns:a16="http://schemas.microsoft.com/office/drawing/2014/main" id="{2F791364-524E-4841-9D52-FF45B0CC7C4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 name="Freeform 23">
              <a:extLst>
                <a:ext uri="{FF2B5EF4-FFF2-40B4-BE49-F238E27FC236}">
                  <a16:creationId xmlns:a16="http://schemas.microsoft.com/office/drawing/2014/main" id="{E24F28DD-E080-417F-A6FB-7A96A085AEE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 name="Freeform 24">
              <a:extLst>
                <a:ext uri="{FF2B5EF4-FFF2-40B4-BE49-F238E27FC236}">
                  <a16:creationId xmlns:a16="http://schemas.microsoft.com/office/drawing/2014/main" id="{63109579-024B-4769-B876-169C45C705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 name="Freeform 25">
              <a:extLst>
                <a:ext uri="{FF2B5EF4-FFF2-40B4-BE49-F238E27FC236}">
                  <a16:creationId xmlns:a16="http://schemas.microsoft.com/office/drawing/2014/main" id="{57E169AF-43F1-417A-9196-BE1FE912280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67" name="Group 36">
            <a:extLst>
              <a:ext uri="{FF2B5EF4-FFF2-40B4-BE49-F238E27FC236}">
                <a16:creationId xmlns:a16="http://schemas.microsoft.com/office/drawing/2014/main" id="{D91281DB-C4BC-4696-B2A1-D269A352C4F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68" name="Rectangle 37">
              <a:extLst>
                <a:ext uri="{FF2B5EF4-FFF2-40B4-BE49-F238E27FC236}">
                  <a16:creationId xmlns:a16="http://schemas.microsoft.com/office/drawing/2014/main" id="{924E0130-B56F-4890-B88F-C2743C0C7F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Isosceles Triangle 22">
              <a:extLst>
                <a:ext uri="{FF2B5EF4-FFF2-40B4-BE49-F238E27FC236}">
                  <a16:creationId xmlns:a16="http://schemas.microsoft.com/office/drawing/2014/main" id="{DD2DB7AC-5E32-4702-95C8-52275AA188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39">
              <a:extLst>
                <a:ext uri="{FF2B5EF4-FFF2-40B4-BE49-F238E27FC236}">
                  <a16:creationId xmlns:a16="http://schemas.microsoft.com/office/drawing/2014/main" id="{C0791A2B-C9E2-4143-91B8-5774E969DE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olo 1">
            <a:extLst>
              <a:ext uri="{FF2B5EF4-FFF2-40B4-BE49-F238E27FC236}">
                <a16:creationId xmlns:a16="http://schemas.microsoft.com/office/drawing/2014/main" id="{33E4EA04-29D7-634D-84D0-831B7D3F5B43}"/>
              </a:ext>
            </a:extLst>
          </p:cNvPr>
          <p:cNvSpPr>
            <a:spLocks noGrp="1"/>
          </p:cNvSpPr>
          <p:nvPr>
            <p:ph type="title"/>
          </p:nvPr>
        </p:nvSpPr>
        <p:spPr>
          <a:xfrm>
            <a:off x="888631" y="2358391"/>
            <a:ext cx="3498979" cy="2453676"/>
          </a:xfrm>
        </p:spPr>
        <p:txBody>
          <a:bodyPr>
            <a:normAutofit/>
          </a:bodyPr>
          <a:lstStyle/>
          <a:p>
            <a:r>
              <a:rPr lang="it-IT"/>
              <a:t>The </a:t>
            </a:r>
            <a:r>
              <a:rPr lang="it-IT" err="1"/>
              <a:t>application</a:t>
            </a:r>
            <a:r>
              <a:rPr lang="it-IT"/>
              <a:t> </a:t>
            </a:r>
          </a:p>
        </p:txBody>
      </p:sp>
      <p:sp useBgFill="1">
        <p:nvSpPr>
          <p:cNvPr id="71" name="Rectangle 41">
            <a:extLst>
              <a:ext uri="{FF2B5EF4-FFF2-40B4-BE49-F238E27FC236}">
                <a16:creationId xmlns:a16="http://schemas.microsoft.com/office/drawing/2014/main" id="{F9FDAB2F-F5B5-425E-BA86-B1EFA06516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14014" y="803186"/>
            <a:ext cx="6270266" cy="2379983"/>
          </a:xfrm>
          <a:prstGeom prst="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pic>
        <p:nvPicPr>
          <p:cNvPr id="5" name="Immagine 4">
            <a:extLst>
              <a:ext uri="{FF2B5EF4-FFF2-40B4-BE49-F238E27FC236}">
                <a16:creationId xmlns:a16="http://schemas.microsoft.com/office/drawing/2014/main" id="{66DCC0FA-6D97-1C46-9C9A-6CEB0ABEA671}"/>
              </a:ext>
            </a:extLst>
          </p:cNvPr>
          <p:cNvPicPr>
            <a:picLocks noChangeAspect="1"/>
          </p:cNvPicPr>
          <p:nvPr/>
        </p:nvPicPr>
        <p:blipFill>
          <a:blip r:embed="rId2"/>
          <a:stretch>
            <a:fillRect/>
          </a:stretch>
        </p:blipFill>
        <p:spPr>
          <a:xfrm>
            <a:off x="5696273" y="966446"/>
            <a:ext cx="3141097" cy="3141097"/>
          </a:xfrm>
          <a:prstGeom prst="rect">
            <a:avLst/>
          </a:prstGeom>
          <a:ln w="9525">
            <a:noFill/>
          </a:ln>
        </p:spPr>
      </p:pic>
      <p:pic>
        <p:nvPicPr>
          <p:cNvPr id="7" name="Immagine 6" descr="Immagine che contiene testo&#10;&#10;Descrizione generata automaticamente">
            <a:extLst>
              <a:ext uri="{FF2B5EF4-FFF2-40B4-BE49-F238E27FC236}">
                <a16:creationId xmlns:a16="http://schemas.microsoft.com/office/drawing/2014/main" id="{F50E9EA8-0B1B-0C43-8B03-5C8EA8375EF0}"/>
              </a:ext>
            </a:extLst>
          </p:cNvPr>
          <p:cNvPicPr>
            <a:picLocks noChangeAspect="1"/>
          </p:cNvPicPr>
          <p:nvPr/>
        </p:nvPicPr>
        <p:blipFill>
          <a:blip r:embed="rId3"/>
          <a:stretch>
            <a:fillRect/>
          </a:stretch>
        </p:blipFill>
        <p:spPr>
          <a:xfrm>
            <a:off x="8835943" y="2880496"/>
            <a:ext cx="2025279" cy="2887101"/>
          </a:xfrm>
          <a:prstGeom prst="rect">
            <a:avLst/>
          </a:prstGeom>
          <a:ln w="9525">
            <a:noFill/>
          </a:ln>
        </p:spPr>
      </p:pic>
      <p:sp>
        <p:nvSpPr>
          <p:cNvPr id="3" name="Segnaposto contenuto 2">
            <a:extLst>
              <a:ext uri="{FF2B5EF4-FFF2-40B4-BE49-F238E27FC236}">
                <a16:creationId xmlns:a16="http://schemas.microsoft.com/office/drawing/2014/main" id="{C78C59C9-3BE3-834C-B2D5-7359A314006E}"/>
              </a:ext>
            </a:extLst>
          </p:cNvPr>
          <p:cNvSpPr>
            <a:spLocks noGrp="1"/>
          </p:cNvSpPr>
          <p:nvPr>
            <p:ph idx="1"/>
          </p:nvPr>
        </p:nvSpPr>
        <p:spPr>
          <a:xfrm>
            <a:off x="5118447" y="3672402"/>
            <a:ext cx="6281873" cy="2379405"/>
          </a:xfrm>
        </p:spPr>
        <p:txBody>
          <a:bodyPr>
            <a:normAutofit/>
          </a:bodyPr>
          <a:lstStyle/>
          <a:p>
            <a:pPr marL="0" indent="0">
              <a:buNone/>
            </a:pPr>
            <a:endParaRPr lang="it-IT">
              <a:latin typeface="Arial" panose="020B0604020202020204" pitchFamily="34" charset="0"/>
              <a:cs typeface="Arial" panose="020B0604020202020204" pitchFamily="34" charset="0"/>
            </a:endParaRPr>
          </a:p>
          <a:p>
            <a:pPr marL="0" indent="0">
              <a:spcBef>
                <a:spcPts val="0"/>
              </a:spcBef>
              <a:buNone/>
            </a:pPr>
            <a:r>
              <a:rPr lang="it-IT">
                <a:latin typeface="Arial" panose="020B0604020202020204" pitchFamily="34" charset="0"/>
                <a:cs typeface="Arial" panose="020B0604020202020204" pitchFamily="34" charset="0"/>
              </a:rPr>
              <a:t> </a:t>
            </a:r>
          </a:p>
          <a:p>
            <a:pPr marL="0" indent="0">
              <a:buNone/>
            </a:pPr>
            <a:r>
              <a:rPr lang="it-IT">
                <a:latin typeface="Arial" panose="020B0604020202020204" pitchFamily="34" charset="0"/>
                <a:cs typeface="Arial" panose="020B0604020202020204" pitchFamily="34" charset="0"/>
              </a:rPr>
              <a:t>		</a:t>
            </a:r>
          </a:p>
          <a:p>
            <a:endParaRPr lang="it-IT" dirty="0"/>
          </a:p>
        </p:txBody>
      </p:sp>
    </p:spTree>
    <p:extLst>
      <p:ext uri="{BB962C8B-B14F-4D97-AF65-F5344CB8AC3E}">
        <p14:creationId xmlns:p14="http://schemas.microsoft.com/office/powerpoint/2010/main" val="2467896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5ACB699-1646-6947-823B-3C50EEE9191A}"/>
              </a:ext>
            </a:extLst>
          </p:cNvPr>
          <p:cNvSpPr>
            <a:spLocks noGrp="1"/>
          </p:cNvSpPr>
          <p:nvPr>
            <p:ph type="title"/>
          </p:nvPr>
        </p:nvSpPr>
        <p:spPr/>
        <p:txBody>
          <a:bodyPr/>
          <a:lstStyle/>
          <a:p>
            <a:r>
              <a:rPr lang="it-IT" dirty="0" err="1"/>
              <a:t>Conclusions</a:t>
            </a:r>
            <a:br>
              <a:rPr lang="it-IT" dirty="0"/>
            </a:br>
            <a:endParaRPr lang="it-IT" dirty="0"/>
          </a:p>
        </p:txBody>
      </p:sp>
      <p:sp>
        <p:nvSpPr>
          <p:cNvPr id="3" name="Segnaposto contenuto 2">
            <a:extLst>
              <a:ext uri="{FF2B5EF4-FFF2-40B4-BE49-F238E27FC236}">
                <a16:creationId xmlns:a16="http://schemas.microsoft.com/office/drawing/2014/main" id="{A740FFED-2D60-3E42-908B-5F42B107F875}"/>
              </a:ext>
            </a:extLst>
          </p:cNvPr>
          <p:cNvSpPr>
            <a:spLocks noGrp="1"/>
          </p:cNvSpPr>
          <p:nvPr>
            <p:ph idx="1"/>
          </p:nvPr>
        </p:nvSpPr>
        <p:spPr/>
        <p:txBody>
          <a:bodyPr>
            <a:normAutofit/>
          </a:bodyPr>
          <a:lstStyle/>
          <a:p>
            <a:pPr marL="0" indent="0">
              <a:buNone/>
            </a:pPr>
            <a:r>
              <a:rPr lang="it-IT" sz="2000" i="1" dirty="0" err="1">
                <a:latin typeface="Arial" panose="020B0604020202020204" pitchFamily="34" charset="0"/>
                <a:cs typeface="Arial" panose="020B0604020202020204" pitchFamily="34" charset="0"/>
              </a:rPr>
              <a:t>Theogenius</a:t>
            </a:r>
            <a:r>
              <a:rPr lang="it-IT" sz="2000" dirty="0">
                <a:latin typeface="Arial" panose="020B0604020202020204" pitchFamily="34" charset="0"/>
                <a:cs typeface="Arial" panose="020B0604020202020204" pitchFamily="34" charset="0"/>
              </a:rPr>
              <a:t> </a:t>
            </a:r>
            <a:r>
              <a:rPr lang="it-IT" sz="2000" dirty="0">
                <a:solidFill>
                  <a:srgbClr val="FF0000"/>
                </a:solidFill>
                <a:latin typeface="Arial" panose="020B0604020202020204" pitchFamily="34" charset="0"/>
                <a:cs typeface="Arial" panose="020B0604020202020204" pitchFamily="34" charset="0"/>
                <a:sym typeface="Wingdings" pitchFamily="2" charset="2"/>
              </a:rPr>
              <a:t> </a:t>
            </a:r>
            <a:r>
              <a:rPr lang="it-IT" sz="2000" dirty="0" err="1">
                <a:latin typeface="Arial" panose="020B0604020202020204" pitchFamily="34" charset="0"/>
                <a:cs typeface="Arial" panose="020B0604020202020204" pitchFamily="34" charset="0"/>
                <a:sym typeface="Wingdings" pitchFamily="2" charset="2"/>
              </a:rPr>
              <a:t>daignosis</a:t>
            </a:r>
            <a:endParaRPr lang="it-IT" sz="2000" dirty="0">
              <a:latin typeface="Arial" panose="020B0604020202020204" pitchFamily="34" charset="0"/>
              <a:cs typeface="Arial" panose="020B0604020202020204" pitchFamily="34" charset="0"/>
              <a:sym typeface="Wingdings" pitchFamily="2" charset="2"/>
            </a:endParaRPr>
          </a:p>
          <a:p>
            <a:pPr marL="0" indent="0">
              <a:buNone/>
            </a:pPr>
            <a:r>
              <a:rPr lang="it-IT" sz="2000" i="1" dirty="0" err="1">
                <a:latin typeface="Arial" panose="020B0604020202020204" pitchFamily="34" charset="0"/>
                <a:cs typeface="Arial" panose="020B0604020202020204" pitchFamily="34" charset="0"/>
                <a:sym typeface="Wingdings" pitchFamily="2" charset="2"/>
              </a:rPr>
              <a:t>Profugiorum</a:t>
            </a:r>
            <a:r>
              <a:rPr lang="it-IT" sz="2000" dirty="0">
                <a:latin typeface="Arial" panose="020B0604020202020204" pitchFamily="34" charset="0"/>
                <a:cs typeface="Arial" panose="020B0604020202020204" pitchFamily="34" charset="0"/>
                <a:sym typeface="Wingdings" pitchFamily="2" charset="2"/>
              </a:rPr>
              <a:t> </a:t>
            </a:r>
            <a:r>
              <a:rPr lang="it-IT" sz="2000" dirty="0">
                <a:solidFill>
                  <a:srgbClr val="FF0000"/>
                </a:solidFill>
                <a:latin typeface="Arial" panose="020B0604020202020204" pitchFamily="34" charset="0"/>
                <a:cs typeface="Arial" panose="020B0604020202020204" pitchFamily="34" charset="0"/>
                <a:sym typeface="Wingdings" pitchFamily="2" charset="2"/>
              </a:rPr>
              <a:t></a:t>
            </a:r>
            <a:r>
              <a:rPr lang="it-IT" sz="2000" dirty="0">
                <a:latin typeface="Arial" panose="020B0604020202020204" pitchFamily="34" charset="0"/>
                <a:cs typeface="Arial" panose="020B0604020202020204" pitchFamily="34" charset="0"/>
                <a:sym typeface="Wingdings" pitchFamily="2" charset="2"/>
              </a:rPr>
              <a:t> </a:t>
            </a:r>
            <a:r>
              <a:rPr lang="it-IT" sz="2000" dirty="0" err="1">
                <a:latin typeface="Arial" panose="020B0604020202020204" pitchFamily="34" charset="0"/>
                <a:cs typeface="Arial" panose="020B0604020202020204" pitchFamily="34" charset="0"/>
                <a:sym typeface="Wingdings" pitchFamily="2" charset="2"/>
              </a:rPr>
              <a:t>diagnonis</a:t>
            </a:r>
            <a:r>
              <a:rPr lang="it-IT" sz="2000" dirty="0">
                <a:latin typeface="Arial" panose="020B0604020202020204" pitchFamily="34" charset="0"/>
                <a:cs typeface="Arial" panose="020B0604020202020204" pitchFamily="34" charset="0"/>
                <a:sym typeface="Wingdings" pitchFamily="2" charset="2"/>
              </a:rPr>
              <a:t> + </a:t>
            </a:r>
            <a:r>
              <a:rPr lang="it-IT" sz="2000" dirty="0" err="1">
                <a:latin typeface="Arial" panose="020B0604020202020204" pitchFamily="34" charset="0"/>
                <a:cs typeface="Arial" panose="020B0604020202020204" pitchFamily="34" charset="0"/>
                <a:sym typeface="Wingdings" pitchFamily="2" charset="2"/>
              </a:rPr>
              <a:t>therapy</a:t>
            </a:r>
            <a:endParaRPr lang="it-IT" sz="2000" dirty="0">
              <a:latin typeface="Arial" panose="020B0604020202020204" pitchFamily="34" charset="0"/>
              <a:cs typeface="Arial" panose="020B0604020202020204" pitchFamily="34" charset="0"/>
              <a:sym typeface="Wingdings" pitchFamily="2" charset="2"/>
            </a:endParaRPr>
          </a:p>
          <a:p>
            <a:pPr marL="0" indent="0">
              <a:buNone/>
            </a:pPr>
            <a:endParaRPr lang="it-IT" sz="2000" dirty="0">
              <a:latin typeface="Arial" panose="020B0604020202020204" pitchFamily="34" charset="0"/>
              <a:cs typeface="Arial" panose="020B0604020202020204" pitchFamily="34" charset="0"/>
              <a:sym typeface="Wingdings" pitchFamily="2" charset="2"/>
            </a:endParaRPr>
          </a:p>
          <a:p>
            <a:pPr marL="0" indent="0">
              <a:buNone/>
            </a:pPr>
            <a:r>
              <a:rPr lang="it-IT" sz="2000" dirty="0">
                <a:latin typeface="Arial" panose="020B0604020202020204" pitchFamily="34" charset="0"/>
                <a:cs typeface="Arial" panose="020B0604020202020204" pitchFamily="34" charset="0"/>
                <a:sym typeface="Wingdings" pitchFamily="2" charset="2"/>
              </a:rPr>
              <a:t>The </a:t>
            </a:r>
            <a:r>
              <a:rPr lang="it-IT" sz="2000" dirty="0" err="1">
                <a:latin typeface="Arial" panose="020B0604020202020204" pitchFamily="34" charset="0"/>
                <a:cs typeface="Arial" panose="020B0604020202020204" pitchFamily="34" charset="0"/>
                <a:sym typeface="Wingdings" pitchFamily="2" charset="2"/>
              </a:rPr>
              <a:t>therapy</a:t>
            </a:r>
            <a:r>
              <a:rPr lang="it-IT" sz="2000" dirty="0">
                <a:latin typeface="Arial" panose="020B0604020202020204" pitchFamily="34" charset="0"/>
                <a:cs typeface="Arial" panose="020B0604020202020204" pitchFamily="34" charset="0"/>
                <a:sym typeface="Wingdings" pitchFamily="2" charset="2"/>
              </a:rPr>
              <a:t> </a:t>
            </a:r>
            <a:r>
              <a:rPr lang="it-IT" sz="2000" dirty="0" err="1">
                <a:latin typeface="Arial" panose="020B0604020202020204" pitchFamily="34" charset="0"/>
                <a:cs typeface="Arial" panose="020B0604020202020204" pitchFamily="34" charset="0"/>
                <a:sym typeface="Wingdings" pitchFamily="2" charset="2"/>
              </a:rPr>
              <a:t>is</a:t>
            </a:r>
            <a:r>
              <a:rPr lang="it-IT" sz="2000" dirty="0">
                <a:latin typeface="Arial" panose="020B0604020202020204" pitchFamily="34" charset="0"/>
                <a:cs typeface="Arial" panose="020B0604020202020204" pitchFamily="34" charset="0"/>
                <a:sym typeface="Wingdings" pitchFamily="2" charset="2"/>
              </a:rPr>
              <a:t>  </a:t>
            </a:r>
            <a:r>
              <a:rPr lang="it-IT" sz="2000" dirty="0" err="1">
                <a:latin typeface="Arial" panose="020B0604020202020204" pitchFamily="34" charset="0"/>
                <a:cs typeface="Arial" panose="020B0604020202020204" pitchFamily="34" charset="0"/>
                <a:sym typeface="Wingdings" pitchFamily="2" charset="2"/>
              </a:rPr>
              <a:t>provisional</a:t>
            </a:r>
            <a:r>
              <a:rPr lang="it-IT" sz="2000" dirty="0">
                <a:latin typeface="Arial" panose="020B0604020202020204" pitchFamily="34" charset="0"/>
                <a:cs typeface="Arial" panose="020B0604020202020204" pitchFamily="34" charset="0"/>
                <a:sym typeface="Wingdings" pitchFamily="2" charset="2"/>
              </a:rPr>
              <a:t> and </a:t>
            </a:r>
            <a:r>
              <a:rPr lang="it-IT" sz="2000" dirty="0" err="1">
                <a:latin typeface="Arial" panose="020B0604020202020204" pitchFamily="34" charset="0"/>
                <a:cs typeface="Arial" panose="020B0604020202020204" pitchFamily="34" charset="0"/>
                <a:sym typeface="Wingdings" pitchFamily="2" charset="2"/>
              </a:rPr>
              <a:t>is</a:t>
            </a:r>
            <a:r>
              <a:rPr lang="it-IT" sz="2000" dirty="0">
                <a:latin typeface="Arial" panose="020B0604020202020204" pitchFamily="34" charset="0"/>
                <a:cs typeface="Arial" panose="020B0604020202020204" pitchFamily="34" charset="0"/>
                <a:sym typeface="Wingdings" pitchFamily="2" charset="2"/>
              </a:rPr>
              <a:t> </a:t>
            </a:r>
            <a:r>
              <a:rPr lang="it-IT" sz="2000" dirty="0" err="1">
                <a:latin typeface="Arial" panose="020B0604020202020204" pitchFamily="34" charset="0"/>
                <a:cs typeface="Arial" panose="020B0604020202020204" pitchFamily="34" charset="0"/>
                <a:sym typeface="Wingdings" pitchFamily="2" charset="2"/>
              </a:rPr>
              <a:t>envisaged</a:t>
            </a:r>
            <a:r>
              <a:rPr lang="it-IT" sz="2000" dirty="0">
                <a:latin typeface="Arial" panose="020B0604020202020204" pitchFamily="34" charset="0"/>
                <a:cs typeface="Arial" panose="020B0604020202020204" pitchFamily="34" charset="0"/>
                <a:sym typeface="Wingdings" pitchFamily="2" charset="2"/>
              </a:rPr>
              <a:t> </a:t>
            </a:r>
            <a:r>
              <a:rPr lang="it-IT" sz="2000" dirty="0" err="1">
                <a:latin typeface="Arial" panose="020B0604020202020204" pitchFamily="34" charset="0"/>
                <a:cs typeface="Arial" panose="020B0604020202020204" pitchFamily="34" charset="0"/>
                <a:sym typeface="Wingdings" pitchFamily="2" charset="2"/>
              </a:rPr>
              <a:t>through</a:t>
            </a:r>
            <a:r>
              <a:rPr lang="it-IT" sz="2000" dirty="0">
                <a:latin typeface="Arial" panose="020B0604020202020204" pitchFamily="34" charset="0"/>
                <a:cs typeface="Arial" panose="020B0604020202020204" pitchFamily="34" charset="0"/>
                <a:sym typeface="Wingdings" pitchFamily="2" charset="2"/>
              </a:rPr>
              <a:t> a severe </a:t>
            </a:r>
            <a:r>
              <a:rPr lang="it-IT" sz="2000" dirty="0" err="1">
                <a:latin typeface="Arial" panose="020B0604020202020204" pitchFamily="34" charset="0"/>
                <a:cs typeface="Arial" panose="020B0604020202020204" pitchFamily="34" charset="0"/>
                <a:sym typeface="Wingdings" pitchFamily="2" charset="2"/>
              </a:rPr>
              <a:t>critique</a:t>
            </a:r>
            <a:r>
              <a:rPr lang="it-IT" sz="2000" dirty="0">
                <a:latin typeface="Arial" panose="020B0604020202020204" pitchFamily="34" charset="0"/>
                <a:cs typeface="Arial" panose="020B0604020202020204" pitchFamily="34" charset="0"/>
                <a:sym typeface="Wingdings" pitchFamily="2" charset="2"/>
              </a:rPr>
              <a:t> </a:t>
            </a:r>
            <a:r>
              <a:rPr lang="en-GB" sz="2000" dirty="0">
                <a:latin typeface="Arial" panose="020B0604020202020204" pitchFamily="34" charset="0"/>
                <a:cs typeface="Arial" panose="020B0604020202020204" pitchFamily="34" charset="0"/>
              </a:rPr>
              <a:t>of the 'severe and supercilious' Stoics who claim to be 'doctors of the mind’</a:t>
            </a:r>
          </a:p>
          <a:p>
            <a:pPr marL="0" indent="0">
              <a:buNone/>
            </a:pPr>
            <a:r>
              <a:rPr lang="en-GB" sz="2000" dirty="0">
                <a:latin typeface="Arial" panose="020B0604020202020204" pitchFamily="34" charset="0"/>
                <a:cs typeface="Arial" panose="020B0604020202020204" pitchFamily="34" charset="0"/>
              </a:rPr>
              <a:t>All the Stoic remedies, including patience, are rejected and thus popular medicine like laughter are to be reconsidered</a:t>
            </a:r>
          </a:p>
          <a:p>
            <a:pPr marL="0" indent="0">
              <a:buNone/>
            </a:pPr>
            <a:r>
              <a:rPr lang="en-GB" sz="2000" dirty="0">
                <a:latin typeface="Arial" panose="020B0604020202020204" pitchFamily="34" charset="0"/>
                <a:cs typeface="Arial" panose="020B0604020202020204" pitchFamily="34" charset="0"/>
              </a:rPr>
              <a:t>Like in the </a:t>
            </a:r>
            <a:r>
              <a:rPr lang="en-GB" sz="2000" i="1" dirty="0" err="1">
                <a:latin typeface="Arial" panose="020B0604020202020204" pitchFamily="34" charset="0"/>
                <a:cs typeface="Arial" panose="020B0604020202020204" pitchFamily="34" charset="0"/>
              </a:rPr>
              <a:t>Intercenales</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Patientia</a:t>
            </a:r>
            <a:r>
              <a:rPr lang="en-GB" sz="2000" dirty="0">
                <a:latin typeface="Arial" panose="020B0604020202020204" pitchFamily="34" charset="0"/>
                <a:cs typeface="Arial" panose="020B0604020202020204" pitchFamily="34" charset="0"/>
              </a:rPr>
              <a:t>, it seems that there is no definitive cure for human suffering</a:t>
            </a:r>
            <a:endParaRPr lang="it-IT"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634672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2" name="Rectangle 9">
            <a:extLst>
              <a:ext uri="{FF2B5EF4-FFF2-40B4-BE49-F238E27FC236}">
                <a16:creationId xmlns:a16="http://schemas.microsoft.com/office/drawing/2014/main" id="{2957367F-0D64-42F0-A033-660B417FE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11">
            <a:extLst>
              <a:ext uri="{FF2B5EF4-FFF2-40B4-BE49-F238E27FC236}">
                <a16:creationId xmlns:a16="http://schemas.microsoft.com/office/drawing/2014/main" id="{A74C980A-5321-4E88-B6F7-572A3327E3C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44" name="Freeform 5">
              <a:extLst>
                <a:ext uri="{FF2B5EF4-FFF2-40B4-BE49-F238E27FC236}">
                  <a16:creationId xmlns:a16="http://schemas.microsoft.com/office/drawing/2014/main" id="{C29411DD-732B-4883-8431-BF67EA064F7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6">
              <a:extLst>
                <a:ext uri="{FF2B5EF4-FFF2-40B4-BE49-F238E27FC236}">
                  <a16:creationId xmlns:a16="http://schemas.microsoft.com/office/drawing/2014/main" id="{0802BDA8-DBFD-4424-9577-4CECD396676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7">
              <a:extLst>
                <a:ext uri="{FF2B5EF4-FFF2-40B4-BE49-F238E27FC236}">
                  <a16:creationId xmlns:a16="http://schemas.microsoft.com/office/drawing/2014/main" id="{3A4651DB-CA25-45C9-BB5B-490E75E109F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8">
              <a:extLst>
                <a:ext uri="{FF2B5EF4-FFF2-40B4-BE49-F238E27FC236}">
                  <a16:creationId xmlns:a16="http://schemas.microsoft.com/office/drawing/2014/main" id="{2561519A-19C4-4FAE-B4D2-9967A02858F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9">
              <a:extLst>
                <a:ext uri="{FF2B5EF4-FFF2-40B4-BE49-F238E27FC236}">
                  <a16:creationId xmlns:a16="http://schemas.microsoft.com/office/drawing/2014/main" id="{D7536EEC-CD2D-4F8D-8FCE-1B57B67C155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Freeform 10">
              <a:extLst>
                <a:ext uri="{FF2B5EF4-FFF2-40B4-BE49-F238E27FC236}">
                  <a16:creationId xmlns:a16="http://schemas.microsoft.com/office/drawing/2014/main" id="{F06D071C-EBE9-493C-B2FF-C290E80E631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11">
              <a:extLst>
                <a:ext uri="{FF2B5EF4-FFF2-40B4-BE49-F238E27FC236}">
                  <a16:creationId xmlns:a16="http://schemas.microsoft.com/office/drawing/2014/main" id="{AE43943F-3505-4459-B105-5ADD87A9BB7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12">
              <a:extLst>
                <a:ext uri="{FF2B5EF4-FFF2-40B4-BE49-F238E27FC236}">
                  <a16:creationId xmlns:a16="http://schemas.microsoft.com/office/drawing/2014/main" id="{DCFA8E01-9AAA-4377-B145-D4C3BC93878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13">
              <a:extLst>
                <a:ext uri="{FF2B5EF4-FFF2-40B4-BE49-F238E27FC236}">
                  <a16:creationId xmlns:a16="http://schemas.microsoft.com/office/drawing/2014/main" id="{D0F9B300-29E8-4013-9610-4C98C20F57C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14">
              <a:extLst>
                <a:ext uri="{FF2B5EF4-FFF2-40B4-BE49-F238E27FC236}">
                  <a16:creationId xmlns:a16="http://schemas.microsoft.com/office/drawing/2014/main" id="{D80DC548-7776-4F62-9150-EE50775DC22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15">
              <a:extLst>
                <a:ext uri="{FF2B5EF4-FFF2-40B4-BE49-F238E27FC236}">
                  <a16:creationId xmlns:a16="http://schemas.microsoft.com/office/drawing/2014/main" id="{FB47EB33-C045-4382-BB34-C409FBFABF8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16">
              <a:extLst>
                <a:ext uri="{FF2B5EF4-FFF2-40B4-BE49-F238E27FC236}">
                  <a16:creationId xmlns:a16="http://schemas.microsoft.com/office/drawing/2014/main" id="{9799171D-9C80-4F36-854F-272AB4CB79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17">
              <a:extLst>
                <a:ext uri="{FF2B5EF4-FFF2-40B4-BE49-F238E27FC236}">
                  <a16:creationId xmlns:a16="http://schemas.microsoft.com/office/drawing/2014/main" id="{36853A3D-C5F1-4325-ABDD-D82962719CF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18">
              <a:extLst>
                <a:ext uri="{FF2B5EF4-FFF2-40B4-BE49-F238E27FC236}">
                  <a16:creationId xmlns:a16="http://schemas.microsoft.com/office/drawing/2014/main" id="{F36C52C5-A8E2-4FDD-8C82-0B0A36ED2A1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Freeform 19">
              <a:extLst>
                <a:ext uri="{FF2B5EF4-FFF2-40B4-BE49-F238E27FC236}">
                  <a16:creationId xmlns:a16="http://schemas.microsoft.com/office/drawing/2014/main" id="{EAB04D6F-5C3B-4BC8-A8D0-F0F70C33F99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Freeform 20">
              <a:extLst>
                <a:ext uri="{FF2B5EF4-FFF2-40B4-BE49-F238E27FC236}">
                  <a16:creationId xmlns:a16="http://schemas.microsoft.com/office/drawing/2014/main" id="{337A064D-A403-4F71-A373-F748D44C149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Freeform 21">
              <a:extLst>
                <a:ext uri="{FF2B5EF4-FFF2-40B4-BE49-F238E27FC236}">
                  <a16:creationId xmlns:a16="http://schemas.microsoft.com/office/drawing/2014/main" id="{408954A6-C2C2-455F-8AB9-EF03ED0E7BE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Freeform 22">
              <a:extLst>
                <a:ext uri="{FF2B5EF4-FFF2-40B4-BE49-F238E27FC236}">
                  <a16:creationId xmlns:a16="http://schemas.microsoft.com/office/drawing/2014/main" id="{98954187-FB8C-4673-8481-D251884CF9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Freeform 23">
              <a:extLst>
                <a:ext uri="{FF2B5EF4-FFF2-40B4-BE49-F238E27FC236}">
                  <a16:creationId xmlns:a16="http://schemas.microsoft.com/office/drawing/2014/main" id="{5DE674D7-0925-4935-B299-98744B4190B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 name="Freeform 24">
              <a:extLst>
                <a:ext uri="{FF2B5EF4-FFF2-40B4-BE49-F238E27FC236}">
                  <a16:creationId xmlns:a16="http://schemas.microsoft.com/office/drawing/2014/main" id="{0D7AF2ED-2D49-4A69-BAB2-CF989B3B8C4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 name="Freeform 25">
              <a:extLst>
                <a:ext uri="{FF2B5EF4-FFF2-40B4-BE49-F238E27FC236}">
                  <a16:creationId xmlns:a16="http://schemas.microsoft.com/office/drawing/2014/main" id="{67F02011-466C-4790-B052-0CB80425073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65" name="Group 34">
            <a:extLst>
              <a:ext uri="{FF2B5EF4-FFF2-40B4-BE49-F238E27FC236}">
                <a16:creationId xmlns:a16="http://schemas.microsoft.com/office/drawing/2014/main" id="{0A1FAD6E-B62A-435F-B914-503F8B95012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66" name="Rectangle 35">
              <a:extLst>
                <a:ext uri="{FF2B5EF4-FFF2-40B4-BE49-F238E27FC236}">
                  <a16:creationId xmlns:a16="http://schemas.microsoft.com/office/drawing/2014/main" id="{3DCBF1B1-B0BB-40C4-9870-227A638C14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Isosceles Triangle 22">
              <a:extLst>
                <a:ext uri="{FF2B5EF4-FFF2-40B4-BE49-F238E27FC236}">
                  <a16:creationId xmlns:a16="http://schemas.microsoft.com/office/drawing/2014/main" id="{C7D2A079-0082-43E4-9253-BA8D43378A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37">
              <a:extLst>
                <a:ext uri="{FF2B5EF4-FFF2-40B4-BE49-F238E27FC236}">
                  <a16:creationId xmlns:a16="http://schemas.microsoft.com/office/drawing/2014/main" id="{6EDFDFEF-7A52-497B-AE56-46D4469026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olo 1">
            <a:extLst>
              <a:ext uri="{FF2B5EF4-FFF2-40B4-BE49-F238E27FC236}">
                <a16:creationId xmlns:a16="http://schemas.microsoft.com/office/drawing/2014/main" id="{85ACB699-1646-6947-823B-3C50EEE9191A}"/>
              </a:ext>
            </a:extLst>
          </p:cNvPr>
          <p:cNvSpPr>
            <a:spLocks noGrp="1"/>
          </p:cNvSpPr>
          <p:nvPr>
            <p:ph type="title"/>
          </p:nvPr>
        </p:nvSpPr>
        <p:spPr>
          <a:xfrm>
            <a:off x="888631" y="2358391"/>
            <a:ext cx="3498979" cy="2453676"/>
          </a:xfrm>
        </p:spPr>
        <p:txBody>
          <a:bodyPr>
            <a:normAutofit/>
          </a:bodyPr>
          <a:lstStyle/>
          <a:p>
            <a:r>
              <a:rPr lang="it-IT" dirty="0" err="1"/>
              <a:t>Conclusions</a:t>
            </a:r>
            <a:br>
              <a:rPr lang="it-IT" dirty="0"/>
            </a:br>
            <a:endParaRPr lang="it-IT" dirty="0"/>
          </a:p>
        </p:txBody>
      </p:sp>
      <p:sp>
        <p:nvSpPr>
          <p:cNvPr id="3" name="Segnaposto contenuto 2">
            <a:extLst>
              <a:ext uri="{FF2B5EF4-FFF2-40B4-BE49-F238E27FC236}">
                <a16:creationId xmlns:a16="http://schemas.microsoft.com/office/drawing/2014/main" id="{A740FFED-2D60-3E42-908B-5F42B107F875}"/>
              </a:ext>
            </a:extLst>
          </p:cNvPr>
          <p:cNvSpPr>
            <a:spLocks noGrp="1"/>
          </p:cNvSpPr>
          <p:nvPr>
            <p:ph idx="1"/>
          </p:nvPr>
        </p:nvSpPr>
        <p:spPr>
          <a:xfrm>
            <a:off x="5118447" y="797595"/>
            <a:ext cx="6281873" cy="1812876"/>
          </a:xfrm>
        </p:spPr>
        <p:txBody>
          <a:bodyPr>
            <a:normAutofit/>
          </a:bodyPr>
          <a:lstStyle/>
          <a:p>
            <a:pPr marL="0" indent="0" algn="just">
              <a:buNone/>
            </a:pPr>
            <a:r>
              <a:rPr lang="en-GB" dirty="0">
                <a:latin typeface="Arial" panose="020B0604020202020204" pitchFamily="34" charset="0"/>
                <a:cs typeface="Arial" panose="020B0604020202020204" pitchFamily="34" charset="0"/>
              </a:rPr>
              <a:t>The more pessimistic the diagnosis, the more ineffective the therapy: men can only hope to come to terms with their sorrows and pains by living the life they actually live in their own ways and on the basis of their personal experience.</a:t>
            </a:r>
          </a:p>
        </p:txBody>
      </p:sp>
      <p:pic>
        <p:nvPicPr>
          <p:cNvPr id="7" name="Immagine 6">
            <a:extLst>
              <a:ext uri="{FF2B5EF4-FFF2-40B4-BE49-F238E27FC236}">
                <a16:creationId xmlns:a16="http://schemas.microsoft.com/office/drawing/2014/main" id="{7D7B96CB-A74E-2E42-AC60-6AD87174FF1E}"/>
              </a:ext>
            </a:extLst>
          </p:cNvPr>
          <p:cNvPicPr>
            <a:picLocks noChangeAspect="1"/>
          </p:cNvPicPr>
          <p:nvPr/>
        </p:nvPicPr>
        <p:blipFill>
          <a:blip r:embed="rId2"/>
          <a:stretch>
            <a:fillRect/>
          </a:stretch>
        </p:blipFill>
        <p:spPr>
          <a:xfrm>
            <a:off x="6076134" y="2842916"/>
            <a:ext cx="4221435" cy="2961305"/>
          </a:xfrm>
          <a:prstGeom prst="rect">
            <a:avLst/>
          </a:prstGeom>
        </p:spPr>
      </p:pic>
    </p:spTree>
    <p:extLst>
      <p:ext uri="{BB962C8B-B14F-4D97-AF65-F5344CB8AC3E}">
        <p14:creationId xmlns:p14="http://schemas.microsoft.com/office/powerpoint/2010/main" val="1796808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98E8958-A0BD-4366-8F61-3A496C51CD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D445862C-E73D-4EFB-9DD5-8A5E3473E1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3" name="Freeform 5">
              <a:extLst>
                <a:ext uri="{FF2B5EF4-FFF2-40B4-BE49-F238E27FC236}">
                  <a16:creationId xmlns:a16="http://schemas.microsoft.com/office/drawing/2014/main" id="{D2676ED1-2492-46B6-88D6-C9ED257B754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reeform 6">
              <a:extLst>
                <a:ext uri="{FF2B5EF4-FFF2-40B4-BE49-F238E27FC236}">
                  <a16:creationId xmlns:a16="http://schemas.microsoft.com/office/drawing/2014/main" id="{58A42DCC-C6BA-4B68-9FC4-FEE653997B0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Freeform 7">
              <a:extLst>
                <a:ext uri="{FF2B5EF4-FFF2-40B4-BE49-F238E27FC236}">
                  <a16:creationId xmlns:a16="http://schemas.microsoft.com/office/drawing/2014/main" id="{F81ED05C-778D-41F3-9C0E-6DE1D668A74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8">
              <a:extLst>
                <a:ext uri="{FF2B5EF4-FFF2-40B4-BE49-F238E27FC236}">
                  <a16:creationId xmlns:a16="http://schemas.microsoft.com/office/drawing/2014/main" id="{EE063861-F6FC-4CC1-A77E-5993E5E2521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7E1DA2FC-6137-4EC4-B9F4-72264C39D41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BFE9E3A7-993F-401D-8B16-53BFC6FA2F8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reeform 11">
              <a:extLst>
                <a:ext uri="{FF2B5EF4-FFF2-40B4-BE49-F238E27FC236}">
                  <a16:creationId xmlns:a16="http://schemas.microsoft.com/office/drawing/2014/main" id="{23757125-5D70-4D7A-B223-2FFC51F5B37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2">
              <a:extLst>
                <a:ext uri="{FF2B5EF4-FFF2-40B4-BE49-F238E27FC236}">
                  <a16:creationId xmlns:a16="http://schemas.microsoft.com/office/drawing/2014/main" id="{03C4207E-9457-436F-B9A0-C3CAEBF816C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Freeform 13">
              <a:extLst>
                <a:ext uri="{FF2B5EF4-FFF2-40B4-BE49-F238E27FC236}">
                  <a16:creationId xmlns:a16="http://schemas.microsoft.com/office/drawing/2014/main" id="{64EE9697-E49F-4E62-8318-9E2DBC6E7C9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Freeform 14">
              <a:extLst>
                <a:ext uri="{FF2B5EF4-FFF2-40B4-BE49-F238E27FC236}">
                  <a16:creationId xmlns:a16="http://schemas.microsoft.com/office/drawing/2014/main" id="{0800120F-70F4-4696-BAFB-BBC0BC57647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5">
              <a:extLst>
                <a:ext uri="{FF2B5EF4-FFF2-40B4-BE49-F238E27FC236}">
                  <a16:creationId xmlns:a16="http://schemas.microsoft.com/office/drawing/2014/main" id="{8D1E1ADB-5BAA-49F4-BE24-044E9410435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6">
              <a:extLst>
                <a:ext uri="{FF2B5EF4-FFF2-40B4-BE49-F238E27FC236}">
                  <a16:creationId xmlns:a16="http://schemas.microsoft.com/office/drawing/2014/main" id="{9D410413-BDE6-4A4E-930A-0ACBBF8CD23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7">
              <a:extLst>
                <a:ext uri="{FF2B5EF4-FFF2-40B4-BE49-F238E27FC236}">
                  <a16:creationId xmlns:a16="http://schemas.microsoft.com/office/drawing/2014/main" id="{0EBF657D-5B37-4F84-8833-C569EAB9041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18">
              <a:extLst>
                <a:ext uri="{FF2B5EF4-FFF2-40B4-BE49-F238E27FC236}">
                  <a16:creationId xmlns:a16="http://schemas.microsoft.com/office/drawing/2014/main" id="{A2DBF00E-BE35-44EC-A95B-8B2EE92335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19">
              <a:extLst>
                <a:ext uri="{FF2B5EF4-FFF2-40B4-BE49-F238E27FC236}">
                  <a16:creationId xmlns:a16="http://schemas.microsoft.com/office/drawing/2014/main" id="{BA2C8141-5135-467E-B940-D3836B16E90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20">
              <a:extLst>
                <a:ext uri="{FF2B5EF4-FFF2-40B4-BE49-F238E27FC236}">
                  <a16:creationId xmlns:a16="http://schemas.microsoft.com/office/drawing/2014/main" id="{44991C1A-45E7-45C6-8816-BFEDFFCCB75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21">
              <a:extLst>
                <a:ext uri="{FF2B5EF4-FFF2-40B4-BE49-F238E27FC236}">
                  <a16:creationId xmlns:a16="http://schemas.microsoft.com/office/drawing/2014/main" id="{B88BEC13-903F-4318-B5AB-DC23ED2ED58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22">
              <a:extLst>
                <a:ext uri="{FF2B5EF4-FFF2-40B4-BE49-F238E27FC236}">
                  <a16:creationId xmlns:a16="http://schemas.microsoft.com/office/drawing/2014/main" id="{41E259CE-D2C5-4FBC-9FAE-5AB0BBD0E48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23">
              <a:extLst>
                <a:ext uri="{FF2B5EF4-FFF2-40B4-BE49-F238E27FC236}">
                  <a16:creationId xmlns:a16="http://schemas.microsoft.com/office/drawing/2014/main" id="{495CB679-05D8-44D1-8218-C525529521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24">
              <a:extLst>
                <a:ext uri="{FF2B5EF4-FFF2-40B4-BE49-F238E27FC236}">
                  <a16:creationId xmlns:a16="http://schemas.microsoft.com/office/drawing/2014/main" id="{DFCC6878-2DB4-4497-B668-E75220A2035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36254A6B-DCFA-42AD-906C-C43E2CAEAF1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35" name="Rectangle 34">
            <a:extLst>
              <a:ext uri="{FF2B5EF4-FFF2-40B4-BE49-F238E27FC236}">
                <a16:creationId xmlns:a16="http://schemas.microsoft.com/office/drawing/2014/main" id="{1429180E-866D-447C-A170-484000E48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1682" y="1047102"/>
            <a:ext cx="5936885"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Isosceles Triangle 22">
            <a:extLst>
              <a:ext uri="{FF2B5EF4-FFF2-40B4-BE49-F238E27FC236}">
                <a16:creationId xmlns:a16="http://schemas.microsoft.com/office/drawing/2014/main" id="{FEE51AA4-287D-4CB8-8CD4-D6986106F4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3602131" y="55465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0177ACA7-E71A-4888-9EBD-074801D881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1682" y="1634393"/>
            <a:ext cx="5935796" cy="39173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9AB473AE-1683-2F46-92FB-F8AE04354C2E}"/>
              </a:ext>
            </a:extLst>
          </p:cNvPr>
          <p:cNvSpPr>
            <a:spLocks noGrp="1"/>
          </p:cNvSpPr>
          <p:nvPr>
            <p:ph idx="1"/>
          </p:nvPr>
        </p:nvSpPr>
        <p:spPr>
          <a:xfrm>
            <a:off x="873102" y="1634394"/>
            <a:ext cx="5768442" cy="3838452"/>
          </a:xfrm>
        </p:spPr>
        <p:txBody>
          <a:bodyPr>
            <a:normAutofit fontScale="85000" lnSpcReduction="20000"/>
          </a:bodyPr>
          <a:lstStyle/>
          <a:p>
            <a:pPr marL="0" indent="0" algn="just">
              <a:lnSpc>
                <a:spcPct val="110000"/>
              </a:lnSpc>
              <a:buNone/>
            </a:pPr>
            <a:endParaRPr lang="it-IT" sz="1600" dirty="0">
              <a:latin typeface="Arial" panose="020B0604020202020204" pitchFamily="34" charset="0"/>
              <a:cs typeface="Arial" panose="020B0604020202020204" pitchFamily="34" charset="0"/>
            </a:endParaRPr>
          </a:p>
          <a:p>
            <a:pPr marL="0" indent="0" algn="just">
              <a:lnSpc>
                <a:spcPct val="110000"/>
              </a:lnSpc>
              <a:buNone/>
            </a:pPr>
            <a:r>
              <a:rPr lang="it-IT" sz="1600" dirty="0">
                <a:latin typeface="Arial" panose="020B0604020202020204" pitchFamily="34" charset="0"/>
                <a:cs typeface="Arial" panose="020B0604020202020204" pitchFamily="34" charset="0"/>
              </a:rPr>
              <a:t>Tanto t'affermo, io scrissi questi libretti non ad altri che a me per consolare me stessi in mie avverse fortune. E parsemi da scrivere in modo ch'io </a:t>
            </a:r>
            <a:r>
              <a:rPr lang="it-IT" sz="1600" dirty="0" err="1">
                <a:latin typeface="Arial" panose="020B0604020202020204" pitchFamily="34" charset="0"/>
                <a:cs typeface="Arial" panose="020B0604020202020204" pitchFamily="34" charset="0"/>
              </a:rPr>
              <a:t>fussi</a:t>
            </a:r>
            <a:r>
              <a:rPr lang="it-IT" sz="1600" dirty="0">
                <a:latin typeface="Arial" panose="020B0604020202020204" pitchFamily="34" charset="0"/>
                <a:cs typeface="Arial" panose="020B0604020202020204" pitchFamily="34" charset="0"/>
              </a:rPr>
              <a:t> inteso da' miei non </a:t>
            </a:r>
            <a:r>
              <a:rPr lang="it-IT" sz="1600" dirty="0" err="1">
                <a:latin typeface="Arial" panose="020B0604020202020204" pitchFamily="34" charset="0"/>
                <a:cs typeface="Arial" panose="020B0604020202020204" pitchFamily="34" charset="0"/>
              </a:rPr>
              <a:t>litteratissimi</a:t>
            </a:r>
            <a:r>
              <a:rPr lang="it-IT" sz="1600" dirty="0">
                <a:latin typeface="Arial" panose="020B0604020202020204" pitchFamily="34" charset="0"/>
                <a:cs typeface="Arial" panose="020B0604020202020204" pitchFamily="34" charset="0"/>
              </a:rPr>
              <a:t> cittadini. Certo conobbi a me questa opera giovò, e </a:t>
            </a:r>
            <a:r>
              <a:rPr lang="it-IT" sz="1600" dirty="0" err="1">
                <a:latin typeface="Arial" panose="020B0604020202020204" pitchFamily="34" charset="0"/>
                <a:cs typeface="Arial" panose="020B0604020202020204" pitchFamily="34" charset="0"/>
              </a:rPr>
              <a:t>sollevommi</a:t>
            </a:r>
            <a:r>
              <a:rPr lang="it-IT" sz="1600" dirty="0">
                <a:latin typeface="Arial" panose="020B0604020202020204" pitchFamily="34" charset="0"/>
                <a:cs typeface="Arial" panose="020B0604020202020204" pitchFamily="34" charset="0"/>
              </a:rPr>
              <a:t> afflitto. E </a:t>
            </a:r>
            <a:r>
              <a:rPr lang="it-IT" sz="1600" dirty="0" err="1">
                <a:latin typeface="Arial" panose="020B0604020202020204" pitchFamily="34" charset="0"/>
                <a:cs typeface="Arial" panose="020B0604020202020204" pitchFamily="34" charset="0"/>
              </a:rPr>
              <a:t>vedoli</a:t>
            </a:r>
            <a:r>
              <a:rPr lang="it-IT" sz="1600" dirty="0">
                <a:latin typeface="Arial" panose="020B0604020202020204" pitchFamily="34" charset="0"/>
                <a:cs typeface="Arial" panose="020B0604020202020204" pitchFamily="34" charset="0"/>
              </a:rPr>
              <a:t> pur richiesti da molti più che se io gli avessi scritti latini. </a:t>
            </a:r>
            <a:r>
              <a:rPr lang="it-IT" sz="1600" dirty="0" err="1">
                <a:latin typeface="Arial" panose="020B0604020202020204" pitchFamily="34" charset="0"/>
                <a:cs typeface="Arial" panose="020B0604020202020204" pitchFamily="34" charset="0"/>
              </a:rPr>
              <a:t>Piaceami</a:t>
            </a:r>
            <a:r>
              <a:rPr lang="it-IT" sz="1600" dirty="0">
                <a:latin typeface="Arial" panose="020B0604020202020204" pitchFamily="34" charset="0"/>
                <a:cs typeface="Arial" panose="020B0604020202020204" pitchFamily="34" charset="0"/>
              </a:rPr>
              <a:t> </a:t>
            </a:r>
            <a:r>
              <a:rPr lang="it-IT" sz="1600" dirty="0" err="1">
                <a:latin typeface="Arial" panose="020B0604020202020204" pitchFamily="34" charset="0"/>
                <a:cs typeface="Arial" panose="020B0604020202020204" pitchFamily="34" charset="0"/>
              </a:rPr>
              <a:t>a'</a:t>
            </a:r>
            <a:r>
              <a:rPr lang="it-IT" sz="1600" dirty="0">
                <a:latin typeface="Arial" panose="020B0604020202020204" pitchFamily="34" charset="0"/>
                <a:cs typeface="Arial" panose="020B0604020202020204" pitchFamily="34" charset="0"/>
              </a:rPr>
              <a:t> casi tuoi passati in </a:t>
            </a:r>
            <a:r>
              <a:rPr lang="it-IT" sz="1600" dirty="0" err="1">
                <a:latin typeface="Arial" panose="020B0604020202020204" pitchFamily="34" charset="0"/>
                <a:cs typeface="Arial" panose="020B0604020202020204" pitchFamily="34" charset="0"/>
              </a:rPr>
              <a:t>obitu</a:t>
            </a:r>
            <a:r>
              <a:rPr lang="it-IT" sz="1600" dirty="0">
                <a:latin typeface="Arial" panose="020B0604020202020204" pitchFamily="34" charset="0"/>
                <a:cs typeface="Arial" panose="020B0604020202020204" pitchFamily="34" charset="0"/>
              </a:rPr>
              <a:t> </a:t>
            </a:r>
            <a:r>
              <a:rPr lang="it-IT" sz="1600" dirty="0" err="1">
                <a:latin typeface="Arial" panose="020B0604020202020204" pitchFamily="34" charset="0"/>
                <a:cs typeface="Arial" panose="020B0604020202020204" pitchFamily="34" charset="0"/>
              </a:rPr>
              <a:t>parentis</a:t>
            </a:r>
            <a:r>
              <a:rPr lang="it-IT" sz="1600" dirty="0">
                <a:latin typeface="Arial" panose="020B0604020202020204" pitchFamily="34" charset="0"/>
                <a:cs typeface="Arial" panose="020B0604020202020204" pitchFamily="34" charset="0"/>
              </a:rPr>
              <a:t> mandarteli, ché gli stimava ancora atti a sollevare te, ma dubitava non avessero dignità quanto si </a:t>
            </a:r>
            <a:r>
              <a:rPr lang="it-IT" sz="1600" dirty="0" err="1">
                <a:latin typeface="Arial" panose="020B0604020202020204" pitchFamily="34" charset="0"/>
                <a:cs typeface="Arial" panose="020B0604020202020204" pitchFamily="34" charset="0"/>
              </a:rPr>
              <a:t>richiedea</a:t>
            </a:r>
            <a:r>
              <a:rPr lang="it-IT" sz="1600" dirty="0">
                <a:latin typeface="Arial" panose="020B0604020202020204" pitchFamily="34" charset="0"/>
                <a:cs typeface="Arial" panose="020B0604020202020204" pitchFamily="34" charset="0"/>
              </a:rPr>
              <a:t> per essere letti da te, e principe e </a:t>
            </a:r>
            <a:r>
              <a:rPr lang="it-IT" sz="1600" dirty="0" err="1">
                <a:latin typeface="Arial" panose="020B0604020202020204" pitchFamily="34" charset="0"/>
                <a:cs typeface="Arial" panose="020B0604020202020204" pitchFamily="34" charset="0"/>
              </a:rPr>
              <a:t>litteratissimo</a:t>
            </a:r>
            <a:r>
              <a:rPr lang="it-IT" sz="1600" dirty="0">
                <a:latin typeface="Arial" panose="020B0604020202020204" pitchFamily="34" charset="0"/>
                <a:cs typeface="Arial" panose="020B0604020202020204" pitchFamily="34" charset="0"/>
              </a:rPr>
              <a:t>. </a:t>
            </a:r>
            <a:r>
              <a:rPr lang="it-IT" sz="1600" dirty="0" err="1">
                <a:latin typeface="Arial" panose="020B0604020202020204" pitchFamily="34" charset="0"/>
                <a:cs typeface="Arial" panose="020B0604020202020204" pitchFamily="34" charset="0"/>
              </a:rPr>
              <a:t>Poich'io</a:t>
            </a:r>
            <a:r>
              <a:rPr lang="it-IT" sz="1600" dirty="0">
                <a:latin typeface="Arial" panose="020B0604020202020204" pitchFamily="34" charset="0"/>
                <a:cs typeface="Arial" panose="020B0604020202020204" pitchFamily="34" charset="0"/>
              </a:rPr>
              <a:t> te li mostrai e intesi quanto </a:t>
            </a:r>
            <a:r>
              <a:rPr lang="it-IT" sz="1600" dirty="0" err="1">
                <a:latin typeface="Arial" panose="020B0604020202020204" pitchFamily="34" charset="0"/>
                <a:cs typeface="Arial" panose="020B0604020202020204" pitchFamily="34" charset="0"/>
              </a:rPr>
              <a:t>e'</a:t>
            </a:r>
            <a:r>
              <a:rPr lang="it-IT" sz="1600" dirty="0">
                <a:latin typeface="Arial" panose="020B0604020202020204" pitchFamily="34" charset="0"/>
                <a:cs typeface="Arial" panose="020B0604020202020204" pitchFamily="34" charset="0"/>
              </a:rPr>
              <a:t> non ti </a:t>
            </a:r>
            <a:r>
              <a:rPr lang="it-IT" sz="1600" dirty="0" err="1">
                <a:latin typeface="Arial" panose="020B0604020202020204" pitchFamily="34" charset="0"/>
                <a:cs typeface="Arial" panose="020B0604020202020204" pitchFamily="34" charset="0"/>
              </a:rPr>
              <a:t>dispiaceano</a:t>
            </a:r>
            <a:r>
              <a:rPr lang="it-IT" sz="1600" dirty="0">
                <a:latin typeface="Arial" panose="020B0604020202020204" pitchFamily="34" charset="0"/>
                <a:cs typeface="Arial" panose="020B0604020202020204" pitchFamily="34" charset="0"/>
              </a:rPr>
              <a:t>, parsemi debito mandarteli solo per continuare mostrandoti con miei piccioli doni che io sempre te servo a memoria e </a:t>
            </a:r>
            <a:r>
              <a:rPr lang="it-IT" sz="1600" dirty="0" err="1">
                <a:latin typeface="Arial" panose="020B0604020202020204" pitchFamily="34" charset="0"/>
                <a:cs typeface="Arial" panose="020B0604020202020204" pitchFamily="34" charset="0"/>
              </a:rPr>
              <a:t>amoti</a:t>
            </a:r>
            <a:r>
              <a:rPr lang="it-IT" sz="1600" dirty="0">
                <a:latin typeface="Arial" panose="020B0604020202020204" pitchFamily="34" charset="0"/>
                <a:cs typeface="Arial" panose="020B0604020202020204" pitchFamily="34" charset="0"/>
              </a:rPr>
              <a:t>. E fummi caro sì </a:t>
            </a:r>
            <a:r>
              <a:rPr lang="it-IT" sz="1600" dirty="0" err="1">
                <a:latin typeface="Arial" panose="020B0604020202020204" pitchFamily="34" charset="0"/>
                <a:cs typeface="Arial" panose="020B0604020202020204" pitchFamily="34" charset="0"/>
              </a:rPr>
              <a:t>el</a:t>
            </a:r>
            <a:r>
              <a:rPr lang="it-IT" sz="1600" dirty="0">
                <a:latin typeface="Arial" panose="020B0604020202020204" pitchFamily="34" charset="0"/>
                <a:cs typeface="Arial" panose="020B0604020202020204" pitchFamily="34" charset="0"/>
              </a:rPr>
              <a:t> far cosa </a:t>
            </a:r>
            <a:r>
              <a:rPr lang="it-IT" sz="1600" dirty="0" err="1">
                <a:latin typeface="Arial" panose="020B0604020202020204" pitchFamily="34" charset="0"/>
                <a:cs typeface="Arial" panose="020B0604020202020204" pitchFamily="34" charset="0"/>
              </a:rPr>
              <a:t>fusse</a:t>
            </a:r>
            <a:r>
              <a:rPr lang="it-IT" sz="1600" dirty="0">
                <a:latin typeface="Arial" panose="020B0604020202020204" pitchFamily="34" charset="0"/>
                <a:cs typeface="Arial" panose="020B0604020202020204" pitchFamily="34" charset="0"/>
              </a:rPr>
              <a:t> a te grata, sì e anche avere te, omo eruditissimo, non </a:t>
            </a:r>
            <a:r>
              <a:rPr lang="it-IT" sz="1600" dirty="0" err="1">
                <a:latin typeface="Arial" panose="020B0604020202020204" pitchFamily="34" charset="0"/>
                <a:cs typeface="Arial" panose="020B0604020202020204" pitchFamily="34" charset="0"/>
              </a:rPr>
              <a:t>inculpatore</a:t>
            </a:r>
            <a:r>
              <a:rPr lang="it-IT" sz="1600" dirty="0">
                <a:latin typeface="Arial" panose="020B0604020202020204" pitchFamily="34" charset="0"/>
                <a:cs typeface="Arial" panose="020B0604020202020204" pitchFamily="34" charset="0"/>
              </a:rPr>
              <a:t> di quello che molti m'</a:t>
            </a:r>
            <a:r>
              <a:rPr lang="it-IT" sz="1600" dirty="0" err="1">
                <a:latin typeface="Arial" panose="020B0604020202020204" pitchFamily="34" charset="0"/>
                <a:cs typeface="Arial" panose="020B0604020202020204" pitchFamily="34" charset="0"/>
              </a:rPr>
              <a:t>ascriveno</a:t>
            </a:r>
            <a:r>
              <a:rPr lang="it-IT" sz="1600" dirty="0">
                <a:latin typeface="Arial" panose="020B0604020202020204" pitchFamily="34" charset="0"/>
                <a:cs typeface="Arial" panose="020B0604020202020204" pitchFamily="34" charset="0"/>
              </a:rPr>
              <a:t> a biasimo, e dicono che io offesi la </a:t>
            </a:r>
            <a:r>
              <a:rPr lang="it-IT" sz="1600" dirty="0" err="1">
                <a:latin typeface="Arial" panose="020B0604020202020204" pitchFamily="34" charset="0"/>
                <a:cs typeface="Arial" panose="020B0604020202020204" pitchFamily="34" charset="0"/>
              </a:rPr>
              <a:t>maiestà</a:t>
            </a:r>
            <a:r>
              <a:rPr lang="it-IT" sz="1600" dirty="0">
                <a:latin typeface="Arial" panose="020B0604020202020204" pitchFamily="34" charset="0"/>
                <a:cs typeface="Arial" panose="020B0604020202020204" pitchFamily="34" charset="0"/>
              </a:rPr>
              <a:t> </a:t>
            </a:r>
            <a:r>
              <a:rPr lang="it-IT" sz="1600" dirty="0" err="1">
                <a:latin typeface="Arial" panose="020B0604020202020204" pitchFamily="34" charset="0"/>
                <a:cs typeface="Arial" panose="020B0604020202020204" pitchFamily="34" charset="0"/>
              </a:rPr>
              <a:t>litteraria</a:t>
            </a:r>
            <a:r>
              <a:rPr lang="it-IT" sz="1600" dirty="0">
                <a:latin typeface="Arial" panose="020B0604020202020204" pitchFamily="34" charset="0"/>
                <a:cs typeface="Arial" panose="020B0604020202020204" pitchFamily="34" charset="0"/>
              </a:rPr>
              <a:t> non scrivendo materia sì elegante in lingua più tosto latina. A questi </a:t>
            </a:r>
            <a:r>
              <a:rPr lang="it-IT" sz="1600" dirty="0" err="1">
                <a:latin typeface="Arial" panose="020B0604020202020204" pitchFamily="34" charset="0"/>
                <a:cs typeface="Arial" panose="020B0604020202020204" pitchFamily="34" charset="0"/>
              </a:rPr>
              <a:t>fie</a:t>
            </a:r>
            <a:r>
              <a:rPr lang="it-IT" sz="1600" dirty="0">
                <a:latin typeface="Arial" panose="020B0604020202020204" pitchFamily="34" charset="0"/>
                <a:cs typeface="Arial" panose="020B0604020202020204" pitchFamily="34" charset="0"/>
              </a:rPr>
              <a:t> altrove da rispondere.</a:t>
            </a:r>
          </a:p>
          <a:p>
            <a:pPr marL="0" indent="0" algn="just">
              <a:lnSpc>
                <a:spcPct val="110000"/>
              </a:lnSpc>
              <a:buNone/>
            </a:pPr>
            <a:r>
              <a:rPr lang="it-IT" sz="1600" dirty="0">
                <a:latin typeface="Arial" panose="020B0604020202020204" pitchFamily="34" charset="0"/>
                <a:cs typeface="Arial" panose="020B0604020202020204" pitchFamily="34" charset="0"/>
              </a:rPr>
              <a:t>(</a:t>
            </a:r>
            <a:r>
              <a:rPr lang="it-IT" sz="1600" dirty="0">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http://www.bibliotecaitaliana.it/testo/bibit000517</a:t>
            </a:r>
            <a:r>
              <a:rPr lang="it-IT" sz="1600" dirty="0">
                <a:latin typeface="Arial" panose="020B0604020202020204" pitchFamily="34" charset="0"/>
                <a:cs typeface="Arial" panose="020B0604020202020204" pitchFamily="34" charset="0"/>
              </a:rPr>
              <a:t>)</a:t>
            </a:r>
          </a:p>
          <a:p>
            <a:pPr marL="0" indent="0">
              <a:lnSpc>
                <a:spcPct val="110000"/>
              </a:lnSpc>
              <a:buNone/>
            </a:pPr>
            <a:endParaRPr lang="it-IT" sz="1100" dirty="0">
              <a:solidFill>
                <a:srgbClr val="FFFFFE"/>
              </a:solidFill>
            </a:endParaRPr>
          </a:p>
        </p:txBody>
      </p:sp>
      <p:sp>
        <p:nvSpPr>
          <p:cNvPr id="41" name="Rectangle 40">
            <a:extLst>
              <a:ext uri="{FF2B5EF4-FFF2-40B4-BE49-F238E27FC236}">
                <a16:creationId xmlns:a16="http://schemas.microsoft.com/office/drawing/2014/main" id="{B2DF6337-9683-4A06-B3D5-CB22C7F4F2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9862" y="-6706"/>
            <a:ext cx="4642138" cy="6871125"/>
          </a:xfrm>
          <a:prstGeom prst="rect">
            <a:avLst/>
          </a:prstGeom>
          <a:solidFill>
            <a:schemeClr val="bg1"/>
          </a:solidFill>
          <a:ln w="9525">
            <a:solidFill>
              <a:schemeClr val="tx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magine 4" descr="Immagine che contiene testo&#10;&#10;Descrizione generata automaticamente">
            <a:extLst>
              <a:ext uri="{FF2B5EF4-FFF2-40B4-BE49-F238E27FC236}">
                <a16:creationId xmlns:a16="http://schemas.microsoft.com/office/drawing/2014/main" id="{646EF2AE-CC4F-C648-AD61-E77969F2A05B}"/>
              </a:ext>
            </a:extLst>
          </p:cNvPr>
          <p:cNvPicPr>
            <a:picLocks noChangeAspect="1"/>
          </p:cNvPicPr>
          <p:nvPr/>
        </p:nvPicPr>
        <p:blipFill rotWithShape="1">
          <a:blip r:embed="rId3"/>
          <a:srcRect b="19288"/>
          <a:stretch/>
        </p:blipFill>
        <p:spPr>
          <a:xfrm>
            <a:off x="7876652" y="435211"/>
            <a:ext cx="3990545" cy="4840052"/>
          </a:xfrm>
          <a:prstGeom prst="rect">
            <a:avLst/>
          </a:prstGeom>
        </p:spPr>
      </p:pic>
    </p:spTree>
    <p:extLst>
      <p:ext uri="{BB962C8B-B14F-4D97-AF65-F5344CB8AC3E}">
        <p14:creationId xmlns:p14="http://schemas.microsoft.com/office/powerpoint/2010/main" val="1476592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17C4610E-9C18-467B-BF10-BE6A974CC3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11" name="Freeform 5">
              <a:extLst>
                <a:ext uri="{FF2B5EF4-FFF2-40B4-BE49-F238E27FC236}">
                  <a16:creationId xmlns:a16="http://schemas.microsoft.com/office/drawing/2014/main" id="{296DF307-344E-4E9B-A7AA-8139E450D1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E263CC2D-ACFB-4EB3-ADF9-CD82BC8422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C5366E2F-9BA0-485A-B1CA-A5E6E2E37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1803051E-7C26-4F53-8293-B4EAED4212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D10888CD-E496-4116-9C45-CF4F17ADE6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A42DA8F-DA3D-43E9-A184-E0F6C133A1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473EAD31-7AA3-49B7-ADD6-C13FF0F14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2BBB7CDF-BA2E-451F-9201-CF2B6FEAEA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84809EF2-CD0D-4BC3-ABC7-E7E312A1D7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11D2D6C5-637B-4AFE-97F4-D4E48A6134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F841B2C5-57F5-4FE6-B4D4-EBB3F30881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B4822A39-2A52-4B2C-9319-BEFC526DB0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4E469692-E783-4950-8DEC-3A1FD3978B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012909CD-3254-41E5-B8BB-0F2D7CE0D8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93E7648E-861E-4503-AEDC-56C4EC5072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F9C72257-EBD0-4D1C-A32C-D846446872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7BB2CBB-9C22-4E28-AB86-DC92AEE2DB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F85B3053-8D9F-410A-80C2-7960DDEA6A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E8FF5DA7-6E72-41F1-A54C-EAF440A274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1" name="Group 30">
            <a:extLst>
              <a:ext uri="{FF2B5EF4-FFF2-40B4-BE49-F238E27FC236}">
                <a16:creationId xmlns:a16="http://schemas.microsoft.com/office/drawing/2014/main" id="{A899734C-500F-4274-9854-8BFA14A1D7E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669293" y="1186483"/>
            <a:ext cx="8848345" cy="4477933"/>
            <a:chOff x="1669293" y="1186483"/>
            <a:chExt cx="8848345" cy="4477933"/>
          </a:xfrm>
        </p:grpSpPr>
        <p:sp>
          <p:nvSpPr>
            <p:cNvPr id="32" name="Rectangle 31">
              <a:extLst>
                <a:ext uri="{FF2B5EF4-FFF2-40B4-BE49-F238E27FC236}">
                  <a16:creationId xmlns:a16="http://schemas.microsoft.com/office/drawing/2014/main" id="{FF07BF51-2934-47AD-A415-7400882F14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Isosceles Triangle 32">
              <a:extLst>
                <a:ext uri="{FF2B5EF4-FFF2-40B4-BE49-F238E27FC236}">
                  <a16:creationId xmlns:a16="http://schemas.microsoft.com/office/drawing/2014/main" id="{DD6E3DF0-EDC0-458B-9C5B-911814F0A6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4" name="Rectangle 33">
              <a:extLst>
                <a:ext uri="{FF2B5EF4-FFF2-40B4-BE49-F238E27FC236}">
                  <a16:creationId xmlns:a16="http://schemas.microsoft.com/office/drawing/2014/main" id="{5D0824B1-47C9-4504-99FB-CB15051979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useBgFill="1">
        <p:nvSpPr>
          <p:cNvPr id="36" name="Rectangle 35">
            <a:extLst>
              <a:ext uri="{FF2B5EF4-FFF2-40B4-BE49-F238E27FC236}">
                <a16:creationId xmlns:a16="http://schemas.microsoft.com/office/drawing/2014/main" id="{5EB38883-F854-457E-96AC-C7D9C214F8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57F55DFE-2DB1-4FA0-9A59-36B7B84E91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39" name="Freeform 5">
              <a:extLst>
                <a:ext uri="{FF2B5EF4-FFF2-40B4-BE49-F238E27FC236}">
                  <a16:creationId xmlns:a16="http://schemas.microsoft.com/office/drawing/2014/main" id="{D009699B-A2D9-432C-BBA0-45DB2CF67AB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Freeform 6">
              <a:extLst>
                <a:ext uri="{FF2B5EF4-FFF2-40B4-BE49-F238E27FC236}">
                  <a16:creationId xmlns:a16="http://schemas.microsoft.com/office/drawing/2014/main" id="{54B3BC47-4E77-4A8A-B162-224A9A96816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Freeform 7">
              <a:extLst>
                <a:ext uri="{FF2B5EF4-FFF2-40B4-BE49-F238E27FC236}">
                  <a16:creationId xmlns:a16="http://schemas.microsoft.com/office/drawing/2014/main" id="{1006CF94-3E58-4733-8B84-C29D7EE4A66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8">
              <a:extLst>
                <a:ext uri="{FF2B5EF4-FFF2-40B4-BE49-F238E27FC236}">
                  <a16:creationId xmlns:a16="http://schemas.microsoft.com/office/drawing/2014/main" id="{9088ACBC-CFD8-45EF-8246-C48ED41B56D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Freeform 9">
              <a:extLst>
                <a:ext uri="{FF2B5EF4-FFF2-40B4-BE49-F238E27FC236}">
                  <a16:creationId xmlns:a16="http://schemas.microsoft.com/office/drawing/2014/main" id="{DB1CDEAB-131B-41FA-86F6-EE5D8D78C5D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Freeform 10">
              <a:extLst>
                <a:ext uri="{FF2B5EF4-FFF2-40B4-BE49-F238E27FC236}">
                  <a16:creationId xmlns:a16="http://schemas.microsoft.com/office/drawing/2014/main" id="{E2312273-C513-4B7B-B537-A4551985C7A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11">
              <a:extLst>
                <a:ext uri="{FF2B5EF4-FFF2-40B4-BE49-F238E27FC236}">
                  <a16:creationId xmlns:a16="http://schemas.microsoft.com/office/drawing/2014/main" id="{6E3196B3-3520-42D0-B4C8-F78DE082049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12">
              <a:extLst>
                <a:ext uri="{FF2B5EF4-FFF2-40B4-BE49-F238E27FC236}">
                  <a16:creationId xmlns:a16="http://schemas.microsoft.com/office/drawing/2014/main" id="{2E300F00-D38C-4B69-B0EE-2D784C2FB40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13">
              <a:extLst>
                <a:ext uri="{FF2B5EF4-FFF2-40B4-BE49-F238E27FC236}">
                  <a16:creationId xmlns:a16="http://schemas.microsoft.com/office/drawing/2014/main" id="{3BE28F2F-C9BA-40ED-B4A4-6936FF38B16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14">
              <a:extLst>
                <a:ext uri="{FF2B5EF4-FFF2-40B4-BE49-F238E27FC236}">
                  <a16:creationId xmlns:a16="http://schemas.microsoft.com/office/drawing/2014/main" id="{583CF70F-7913-49B5-B2FA-5B7E7453C27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Freeform 15">
              <a:extLst>
                <a:ext uri="{FF2B5EF4-FFF2-40B4-BE49-F238E27FC236}">
                  <a16:creationId xmlns:a16="http://schemas.microsoft.com/office/drawing/2014/main" id="{A8F364FC-4A46-423C-8E19-BC0755D51A5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16">
              <a:extLst>
                <a:ext uri="{FF2B5EF4-FFF2-40B4-BE49-F238E27FC236}">
                  <a16:creationId xmlns:a16="http://schemas.microsoft.com/office/drawing/2014/main" id="{DD3CB962-060C-4DC7-9332-CF1E418BF2A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17">
              <a:extLst>
                <a:ext uri="{FF2B5EF4-FFF2-40B4-BE49-F238E27FC236}">
                  <a16:creationId xmlns:a16="http://schemas.microsoft.com/office/drawing/2014/main" id="{27A42473-8BB9-4BD2-B4E3-94BA8291DFC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18">
              <a:extLst>
                <a:ext uri="{FF2B5EF4-FFF2-40B4-BE49-F238E27FC236}">
                  <a16:creationId xmlns:a16="http://schemas.microsoft.com/office/drawing/2014/main" id="{53EF59A5-23F4-4290-80B7-CAF1871BCDA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19">
              <a:extLst>
                <a:ext uri="{FF2B5EF4-FFF2-40B4-BE49-F238E27FC236}">
                  <a16:creationId xmlns:a16="http://schemas.microsoft.com/office/drawing/2014/main" id="{BF9354D0-6F8D-4FB6-AD3A-48C3D9AF887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20">
              <a:extLst>
                <a:ext uri="{FF2B5EF4-FFF2-40B4-BE49-F238E27FC236}">
                  <a16:creationId xmlns:a16="http://schemas.microsoft.com/office/drawing/2014/main" id="{1B59CCA4-527B-45C4-8F7E-732CC62FE4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21">
              <a:extLst>
                <a:ext uri="{FF2B5EF4-FFF2-40B4-BE49-F238E27FC236}">
                  <a16:creationId xmlns:a16="http://schemas.microsoft.com/office/drawing/2014/main" id="{BEBDFBD4-5C0C-45CB-AF71-B35B1F2FE9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22">
              <a:extLst>
                <a:ext uri="{FF2B5EF4-FFF2-40B4-BE49-F238E27FC236}">
                  <a16:creationId xmlns:a16="http://schemas.microsoft.com/office/drawing/2014/main" id="{8A394757-0A91-4564-8163-74D5E19ED16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23">
              <a:extLst>
                <a:ext uri="{FF2B5EF4-FFF2-40B4-BE49-F238E27FC236}">
                  <a16:creationId xmlns:a16="http://schemas.microsoft.com/office/drawing/2014/main" id="{8C2C6293-55BB-49FE-B671-19E35F572D3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59" name="Rectangle 58">
            <a:extLst>
              <a:ext uri="{FF2B5EF4-FFF2-40B4-BE49-F238E27FC236}">
                <a16:creationId xmlns:a16="http://schemas.microsoft.com/office/drawing/2014/main" id="{8D5061EC-A8C3-46F8-9EB6-BB1291628A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80" y="-6706"/>
            <a:ext cx="4640003" cy="6871125"/>
          </a:xfrm>
          <a:prstGeom prst="rect">
            <a:avLst/>
          </a:prstGeom>
          <a:solidFill>
            <a:schemeClr val="bg1"/>
          </a:solidFill>
          <a:ln w="9525">
            <a:solidFill>
              <a:schemeClr val="tx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Segnaposto contenuto 4" descr="Immagine che contiene testo&#10;&#10;Descrizione generata automaticamente">
            <a:extLst>
              <a:ext uri="{FF2B5EF4-FFF2-40B4-BE49-F238E27FC236}">
                <a16:creationId xmlns:a16="http://schemas.microsoft.com/office/drawing/2014/main" id="{D0A42FE4-E165-294B-9757-DE353B60BAAD}"/>
              </a:ext>
            </a:extLst>
          </p:cNvPr>
          <p:cNvPicPr>
            <a:picLocks noGrp="1" noChangeAspect="1"/>
          </p:cNvPicPr>
          <p:nvPr>
            <p:ph idx="1"/>
          </p:nvPr>
        </p:nvPicPr>
        <p:blipFill rotWithShape="1">
          <a:blip r:embed="rId2"/>
          <a:srcRect b="18593"/>
          <a:stretch/>
        </p:blipFill>
        <p:spPr>
          <a:xfrm>
            <a:off x="320041" y="419037"/>
            <a:ext cx="4000818" cy="4894315"/>
          </a:xfrm>
          <a:prstGeom prst="rect">
            <a:avLst/>
          </a:prstGeom>
          <a:ln w="9525">
            <a:noFill/>
          </a:ln>
        </p:spPr>
      </p:pic>
      <p:grpSp>
        <p:nvGrpSpPr>
          <p:cNvPr id="61" name="Group 60">
            <a:extLst>
              <a:ext uri="{FF2B5EF4-FFF2-40B4-BE49-F238E27FC236}">
                <a16:creationId xmlns:a16="http://schemas.microsoft.com/office/drawing/2014/main" id="{B9C7C348-8A04-4BE8-9B6D-CEF2FFFB3B4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55064" y="1186483"/>
            <a:ext cx="5941686" cy="4477933"/>
            <a:chOff x="807084" y="1186483"/>
            <a:chExt cx="5941686" cy="4477933"/>
          </a:xfrm>
        </p:grpSpPr>
        <p:sp>
          <p:nvSpPr>
            <p:cNvPr id="62" name="Rectangle 61">
              <a:extLst>
                <a:ext uri="{FF2B5EF4-FFF2-40B4-BE49-F238E27FC236}">
                  <a16:creationId xmlns:a16="http://schemas.microsoft.com/office/drawing/2014/main" id="{F6760D9A-13DD-4B66-B7DA-5B0E48CC8E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7780" y="1186483"/>
              <a:ext cx="5940295"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Isosceles Triangle 39">
              <a:extLst>
                <a:ext uri="{FF2B5EF4-FFF2-40B4-BE49-F238E27FC236}">
                  <a16:creationId xmlns:a16="http://schemas.microsoft.com/office/drawing/2014/main" id="{07AD8058-29D4-42E1-BED6-F0C360765B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3574311"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E2A207B5-161F-49E0-972C-D52DB91350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7084" y="1991156"/>
              <a:ext cx="5941686"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olo 1">
            <a:extLst>
              <a:ext uri="{FF2B5EF4-FFF2-40B4-BE49-F238E27FC236}">
                <a16:creationId xmlns:a16="http://schemas.microsoft.com/office/drawing/2014/main" id="{3CBA4F68-0A22-2941-9683-878A434A73E9}"/>
              </a:ext>
            </a:extLst>
          </p:cNvPr>
          <p:cNvSpPr>
            <a:spLocks noGrp="1"/>
          </p:cNvSpPr>
          <p:nvPr>
            <p:ph type="title"/>
          </p:nvPr>
        </p:nvSpPr>
        <p:spPr>
          <a:xfrm>
            <a:off x="5543394" y="2075503"/>
            <a:ext cx="5769989" cy="3225117"/>
          </a:xfrm>
        </p:spPr>
        <p:txBody>
          <a:bodyPr vert="horz" lIns="228600" tIns="228600" rIns="228600" bIns="0" rtlCol="0" anchor="b">
            <a:noAutofit/>
          </a:bodyPr>
          <a:lstStyle/>
          <a:p>
            <a:pPr algn="l">
              <a:lnSpc>
                <a:spcPct val="80000"/>
              </a:lnSpc>
            </a:pPr>
            <a:br>
              <a:rPr lang="en-US" dirty="0"/>
            </a:br>
            <a:r>
              <a:rPr lang="en-US" sz="2000" dirty="0">
                <a:solidFill>
                  <a:schemeClr val="tx1"/>
                </a:solidFill>
                <a:latin typeface="Arial" panose="020B0604020202020204" pitchFamily="34" charset="0"/>
                <a:cs typeface="Arial" panose="020B0604020202020204" pitchFamily="34" charset="0"/>
              </a:rPr>
              <a:t>- to trace a genealogy of the theoretical framework according to which philosophy is a way of life and a form of care of the self</a:t>
            </a:r>
            <a:br>
              <a:rPr lang="en-US" sz="2000" dirty="0">
                <a:solidFill>
                  <a:schemeClr val="tx1"/>
                </a:solidFill>
                <a:latin typeface="Arial" panose="020B0604020202020204" pitchFamily="34" charset="0"/>
                <a:cs typeface="Arial" panose="020B0604020202020204" pitchFamily="34" charset="0"/>
              </a:rPr>
            </a:br>
            <a:br>
              <a:rPr lang="en-US" sz="2000" dirty="0">
                <a:solidFill>
                  <a:schemeClr val="tx1"/>
                </a:solidFill>
                <a:latin typeface="Arial" panose="020B0604020202020204" pitchFamily="34" charset="0"/>
                <a:cs typeface="Arial" panose="020B0604020202020204" pitchFamily="34" charset="0"/>
              </a:rPr>
            </a:br>
            <a:r>
              <a:rPr lang="en-US" sz="2000" dirty="0">
                <a:solidFill>
                  <a:schemeClr val="tx1"/>
                </a:solidFill>
                <a:latin typeface="Arial" panose="020B0604020202020204" pitchFamily="34" charset="0"/>
                <a:cs typeface="Arial" panose="020B0604020202020204" pitchFamily="34" charset="0"/>
              </a:rPr>
              <a:t>- to apply this  theoretical framework to read the </a:t>
            </a:r>
            <a:r>
              <a:rPr lang="en-US" sz="2000" i="1" dirty="0">
                <a:solidFill>
                  <a:schemeClr val="tx1"/>
                </a:solidFill>
                <a:latin typeface="Arial" panose="020B0604020202020204" pitchFamily="34" charset="0"/>
                <a:cs typeface="Arial" panose="020B0604020202020204" pitchFamily="34" charset="0"/>
              </a:rPr>
              <a:t>Theogeniu</a:t>
            </a:r>
            <a:r>
              <a:rPr lang="en-US" sz="2000" dirty="0">
                <a:solidFill>
                  <a:schemeClr val="tx1"/>
                </a:solidFill>
                <a:latin typeface="Arial" panose="020B0604020202020204" pitchFamily="34" charset="0"/>
                <a:cs typeface="Arial" panose="020B0604020202020204" pitchFamily="34" charset="0"/>
              </a:rPr>
              <a:t>s </a:t>
            </a:r>
            <a:br>
              <a:rPr lang="en-US" sz="2000" dirty="0">
                <a:solidFill>
                  <a:schemeClr val="tx1"/>
                </a:solidFill>
                <a:latin typeface="Arial" panose="020B0604020202020204" pitchFamily="34" charset="0"/>
                <a:cs typeface="Arial" panose="020B0604020202020204" pitchFamily="34" charset="0"/>
              </a:rPr>
            </a:br>
            <a:br>
              <a:rPr lang="en-US" sz="2000" dirty="0">
                <a:solidFill>
                  <a:schemeClr val="tx1"/>
                </a:solidFill>
                <a:latin typeface="Arial" panose="020B0604020202020204" pitchFamily="34" charset="0"/>
                <a:cs typeface="Arial" panose="020B0604020202020204" pitchFamily="34" charset="0"/>
              </a:rPr>
            </a:br>
            <a:r>
              <a:rPr lang="en-US" sz="2000" dirty="0">
                <a:solidFill>
                  <a:schemeClr val="tx1"/>
                </a:solidFill>
                <a:latin typeface="Arial" panose="020B0604020202020204" pitchFamily="34" charset="0"/>
                <a:cs typeface="Arial" panose="020B0604020202020204" pitchFamily="34" charset="0"/>
              </a:rPr>
              <a:t>- to better evaluate the dark and pessimistic atmosphere of the </a:t>
            </a:r>
            <a:r>
              <a:rPr lang="en-US" sz="2000" i="1" dirty="0">
                <a:solidFill>
                  <a:schemeClr val="tx1"/>
                </a:solidFill>
                <a:latin typeface="Arial" panose="020B0604020202020204" pitchFamily="34" charset="0"/>
                <a:cs typeface="Arial" panose="020B0604020202020204" pitchFamily="34" charset="0"/>
              </a:rPr>
              <a:t>Theogenius </a:t>
            </a:r>
            <a:r>
              <a:rPr lang="en-US" sz="2000" dirty="0">
                <a:solidFill>
                  <a:schemeClr val="tx1"/>
                </a:solidFill>
                <a:latin typeface="Arial" panose="020B0604020202020204" pitchFamily="34" charset="0"/>
                <a:cs typeface="Arial" panose="020B0604020202020204" pitchFamily="34" charset="0"/>
              </a:rPr>
              <a:t>by  linking it  to the </a:t>
            </a:r>
            <a:r>
              <a:rPr lang="en-US" sz="2000" i="1" dirty="0" err="1">
                <a:solidFill>
                  <a:schemeClr val="tx1"/>
                </a:solidFill>
                <a:latin typeface="Arial" panose="020B0604020202020204" pitchFamily="34" charset="0"/>
                <a:cs typeface="Arial" panose="020B0604020202020204" pitchFamily="34" charset="0"/>
              </a:rPr>
              <a:t>Profugiorum</a:t>
            </a:r>
            <a:r>
              <a:rPr lang="en-US" sz="2000" dirty="0">
                <a:solidFill>
                  <a:schemeClr val="tx1"/>
                </a:solidFill>
                <a:latin typeface="Arial" panose="020B0604020202020204" pitchFamily="34" charset="0"/>
                <a:cs typeface="Arial" panose="020B0604020202020204" pitchFamily="34" charset="0"/>
              </a:rPr>
              <a:t> and some related </a:t>
            </a:r>
            <a:r>
              <a:rPr lang="en-US" sz="2000" i="1" dirty="0" err="1">
                <a:solidFill>
                  <a:schemeClr val="tx1"/>
                </a:solidFill>
                <a:latin typeface="Arial" panose="020B0604020202020204" pitchFamily="34" charset="0"/>
                <a:cs typeface="Arial" panose="020B0604020202020204" pitchFamily="34" charset="0"/>
              </a:rPr>
              <a:t>Intercenales</a:t>
            </a:r>
            <a:br>
              <a:rPr lang="it-IT" i="1" dirty="0"/>
            </a:br>
            <a:br>
              <a:rPr lang="en-US" sz="2200" dirty="0">
                <a:latin typeface="Arial" panose="020B0604020202020204" pitchFamily="34" charset="0"/>
                <a:cs typeface="Arial" panose="020B0604020202020204" pitchFamily="34" charset="0"/>
              </a:rPr>
            </a:b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a:t>
            </a:r>
            <a:endParaRPr lang="en-US" sz="2200" dirty="0"/>
          </a:p>
        </p:txBody>
      </p:sp>
    </p:spTree>
    <p:extLst>
      <p:ext uri="{BB962C8B-B14F-4D97-AF65-F5344CB8AC3E}">
        <p14:creationId xmlns:p14="http://schemas.microsoft.com/office/powerpoint/2010/main" val="26625945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6DAABD-7FE2-974B-AC0D-965221FFA20F}"/>
              </a:ext>
            </a:extLst>
          </p:cNvPr>
          <p:cNvSpPr>
            <a:spLocks noGrp="1"/>
          </p:cNvSpPr>
          <p:nvPr>
            <p:ph type="title"/>
          </p:nvPr>
        </p:nvSpPr>
        <p:spPr/>
        <p:txBody>
          <a:bodyPr/>
          <a:lstStyle/>
          <a:p>
            <a:r>
              <a:rPr lang="en-GB" dirty="0">
                <a:solidFill>
                  <a:schemeClr val="tx1"/>
                </a:solidFill>
              </a:rPr>
              <a:t>The genealogy </a:t>
            </a:r>
          </a:p>
        </p:txBody>
      </p:sp>
      <p:pic>
        <p:nvPicPr>
          <p:cNvPr id="5" name="Segnaposto contenuto 4" descr="Immagine che contiene testo, libro&#10;&#10;Descrizione generata automaticamente">
            <a:extLst>
              <a:ext uri="{FF2B5EF4-FFF2-40B4-BE49-F238E27FC236}">
                <a16:creationId xmlns:a16="http://schemas.microsoft.com/office/drawing/2014/main" id="{4E62F64F-27E5-4047-AB60-10EEFBF8E456}"/>
              </a:ext>
            </a:extLst>
          </p:cNvPr>
          <p:cNvPicPr>
            <a:picLocks noGrp="1" noChangeAspect="1"/>
          </p:cNvPicPr>
          <p:nvPr>
            <p:ph idx="1"/>
          </p:nvPr>
        </p:nvPicPr>
        <p:blipFill>
          <a:blip r:embed="rId2"/>
          <a:stretch>
            <a:fillRect/>
          </a:stretch>
        </p:blipFill>
        <p:spPr>
          <a:xfrm>
            <a:off x="7396800" y="2801256"/>
            <a:ext cx="1619827" cy="2456441"/>
          </a:xfrm>
        </p:spPr>
      </p:pic>
      <p:pic>
        <p:nvPicPr>
          <p:cNvPr id="9" name="Immagine 8">
            <a:extLst>
              <a:ext uri="{FF2B5EF4-FFF2-40B4-BE49-F238E27FC236}">
                <a16:creationId xmlns:a16="http://schemas.microsoft.com/office/drawing/2014/main" id="{BE6E5CEC-F30E-C842-88B6-BE8D34890F14}"/>
              </a:ext>
            </a:extLst>
          </p:cNvPr>
          <p:cNvPicPr>
            <a:picLocks noChangeAspect="1"/>
          </p:cNvPicPr>
          <p:nvPr/>
        </p:nvPicPr>
        <p:blipFill>
          <a:blip r:embed="rId3"/>
          <a:stretch>
            <a:fillRect/>
          </a:stretch>
        </p:blipFill>
        <p:spPr>
          <a:xfrm>
            <a:off x="9673829" y="4116511"/>
            <a:ext cx="1560739" cy="2282371"/>
          </a:xfrm>
          <a:prstGeom prst="rect">
            <a:avLst/>
          </a:prstGeom>
        </p:spPr>
      </p:pic>
      <p:pic>
        <p:nvPicPr>
          <p:cNvPr id="11" name="Immagine 10">
            <a:extLst>
              <a:ext uri="{FF2B5EF4-FFF2-40B4-BE49-F238E27FC236}">
                <a16:creationId xmlns:a16="http://schemas.microsoft.com/office/drawing/2014/main" id="{02B835D5-CE0B-4A49-9A4C-622CC8198B13}"/>
              </a:ext>
            </a:extLst>
          </p:cNvPr>
          <p:cNvPicPr>
            <a:picLocks noChangeAspect="1"/>
          </p:cNvPicPr>
          <p:nvPr/>
        </p:nvPicPr>
        <p:blipFill>
          <a:blip r:embed="rId4"/>
          <a:stretch>
            <a:fillRect/>
          </a:stretch>
        </p:blipFill>
        <p:spPr>
          <a:xfrm>
            <a:off x="5456513" y="1378856"/>
            <a:ext cx="1619827" cy="2456441"/>
          </a:xfrm>
          <a:prstGeom prst="rect">
            <a:avLst/>
          </a:prstGeom>
        </p:spPr>
      </p:pic>
    </p:spTree>
    <p:extLst>
      <p:ext uri="{BB962C8B-B14F-4D97-AF65-F5344CB8AC3E}">
        <p14:creationId xmlns:p14="http://schemas.microsoft.com/office/powerpoint/2010/main" val="2430696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0" name="Group 69">
            <a:extLst>
              <a:ext uri="{FF2B5EF4-FFF2-40B4-BE49-F238E27FC236}">
                <a16:creationId xmlns:a16="http://schemas.microsoft.com/office/drawing/2014/main" id="{69F01D83-DC93-4E19-8F46-9820BC7831A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71" name="Freeform 5">
              <a:extLst>
                <a:ext uri="{FF2B5EF4-FFF2-40B4-BE49-F238E27FC236}">
                  <a16:creationId xmlns:a16="http://schemas.microsoft.com/office/drawing/2014/main" id="{69387082-38CA-46AF-9E94-CF4E67F5858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2" name="Freeform 6">
              <a:extLst>
                <a:ext uri="{FF2B5EF4-FFF2-40B4-BE49-F238E27FC236}">
                  <a16:creationId xmlns:a16="http://schemas.microsoft.com/office/drawing/2014/main" id="{DC120BCD-9093-46FC-A940-FEA33C16E4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3" name="Freeform 7">
              <a:extLst>
                <a:ext uri="{FF2B5EF4-FFF2-40B4-BE49-F238E27FC236}">
                  <a16:creationId xmlns:a16="http://schemas.microsoft.com/office/drawing/2014/main" id="{B04E1F9E-4A99-48C7-9A2F-080BB7C72A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4" name="Freeform 8">
              <a:extLst>
                <a:ext uri="{FF2B5EF4-FFF2-40B4-BE49-F238E27FC236}">
                  <a16:creationId xmlns:a16="http://schemas.microsoft.com/office/drawing/2014/main" id="{098F1D15-AE7B-494B-9AB3-3467A0DAC0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5" name="Freeform 9">
              <a:extLst>
                <a:ext uri="{FF2B5EF4-FFF2-40B4-BE49-F238E27FC236}">
                  <a16:creationId xmlns:a16="http://schemas.microsoft.com/office/drawing/2014/main" id="{A6F2DA1C-FCA5-446F-BC70-43955845AF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10">
              <a:extLst>
                <a:ext uri="{FF2B5EF4-FFF2-40B4-BE49-F238E27FC236}">
                  <a16:creationId xmlns:a16="http://schemas.microsoft.com/office/drawing/2014/main" id="{070FB57F-BDAD-4EF1-9777-00F90881B6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11">
              <a:extLst>
                <a:ext uri="{FF2B5EF4-FFF2-40B4-BE49-F238E27FC236}">
                  <a16:creationId xmlns:a16="http://schemas.microsoft.com/office/drawing/2014/main" id="{4A292FA2-4651-4742-9D73-ADD5C81BC9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12">
              <a:extLst>
                <a:ext uri="{FF2B5EF4-FFF2-40B4-BE49-F238E27FC236}">
                  <a16:creationId xmlns:a16="http://schemas.microsoft.com/office/drawing/2014/main" id="{3E12D065-A509-4F0B-99D2-DBFEB5EF84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13">
              <a:extLst>
                <a:ext uri="{FF2B5EF4-FFF2-40B4-BE49-F238E27FC236}">
                  <a16:creationId xmlns:a16="http://schemas.microsoft.com/office/drawing/2014/main" id="{C136055A-8F51-43FD-B213-2E4A09D058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4">
              <a:extLst>
                <a:ext uri="{FF2B5EF4-FFF2-40B4-BE49-F238E27FC236}">
                  <a16:creationId xmlns:a16="http://schemas.microsoft.com/office/drawing/2014/main" id="{E7EB554B-EF16-49CB-A245-0B49558F37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5">
              <a:extLst>
                <a:ext uri="{FF2B5EF4-FFF2-40B4-BE49-F238E27FC236}">
                  <a16:creationId xmlns:a16="http://schemas.microsoft.com/office/drawing/2014/main" id="{DC097E8A-B004-4C05-9F94-2F4A566BAD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2" name="Freeform 16">
              <a:extLst>
                <a:ext uri="{FF2B5EF4-FFF2-40B4-BE49-F238E27FC236}">
                  <a16:creationId xmlns:a16="http://schemas.microsoft.com/office/drawing/2014/main" id="{8A0125A6-F1C5-4114-94A4-B56A192733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3" name="Freeform 17">
              <a:extLst>
                <a:ext uri="{FF2B5EF4-FFF2-40B4-BE49-F238E27FC236}">
                  <a16:creationId xmlns:a16="http://schemas.microsoft.com/office/drawing/2014/main" id="{AB3B8E0A-C481-4F19-80A6-67CD5CB2A8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8">
              <a:extLst>
                <a:ext uri="{FF2B5EF4-FFF2-40B4-BE49-F238E27FC236}">
                  <a16:creationId xmlns:a16="http://schemas.microsoft.com/office/drawing/2014/main" id="{2247AA13-BAC0-4870-8CB0-958FA79B12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9">
              <a:extLst>
                <a:ext uri="{FF2B5EF4-FFF2-40B4-BE49-F238E27FC236}">
                  <a16:creationId xmlns:a16="http://schemas.microsoft.com/office/drawing/2014/main" id="{06D3F1BF-77F6-4F3F-8C97-43F4E75490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20">
              <a:extLst>
                <a:ext uri="{FF2B5EF4-FFF2-40B4-BE49-F238E27FC236}">
                  <a16:creationId xmlns:a16="http://schemas.microsoft.com/office/drawing/2014/main" id="{3201200E-0D0D-42FB-9383-51E1849E69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21">
              <a:extLst>
                <a:ext uri="{FF2B5EF4-FFF2-40B4-BE49-F238E27FC236}">
                  <a16:creationId xmlns:a16="http://schemas.microsoft.com/office/drawing/2014/main" id="{46A2B73C-6EC1-45AF-BDC5-6D7553E4D8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22">
              <a:extLst>
                <a:ext uri="{FF2B5EF4-FFF2-40B4-BE49-F238E27FC236}">
                  <a16:creationId xmlns:a16="http://schemas.microsoft.com/office/drawing/2014/main" id="{23855480-75F4-482A-87DF-3FB3D69FA1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9" name="Freeform 23">
              <a:extLst>
                <a:ext uri="{FF2B5EF4-FFF2-40B4-BE49-F238E27FC236}">
                  <a16:creationId xmlns:a16="http://schemas.microsoft.com/office/drawing/2014/main" id="{0F36D4F6-1DD2-430D-9BCE-8666445D61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1" name="Group 90">
            <a:extLst>
              <a:ext uri="{FF2B5EF4-FFF2-40B4-BE49-F238E27FC236}">
                <a16:creationId xmlns:a16="http://schemas.microsoft.com/office/drawing/2014/main" id="{DEA867BC-1161-4357-859B-D0B8B1029EA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669293" y="1186483"/>
            <a:ext cx="8848345" cy="4477933"/>
            <a:chOff x="1669293" y="1186483"/>
            <a:chExt cx="8848345" cy="4477933"/>
          </a:xfrm>
        </p:grpSpPr>
        <p:sp>
          <p:nvSpPr>
            <p:cNvPr id="92" name="Rectangle 91">
              <a:extLst>
                <a:ext uri="{FF2B5EF4-FFF2-40B4-BE49-F238E27FC236}">
                  <a16:creationId xmlns:a16="http://schemas.microsoft.com/office/drawing/2014/main" id="{12AC2589-C430-44F7-9C09-A5458AED67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3" name="Isosceles Triangle 92">
              <a:extLst>
                <a:ext uri="{FF2B5EF4-FFF2-40B4-BE49-F238E27FC236}">
                  <a16:creationId xmlns:a16="http://schemas.microsoft.com/office/drawing/2014/main" id="{1C9D1B83-AB24-4DF4-9656-C5F4B3F7890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4" name="Rectangle 93">
              <a:extLst>
                <a:ext uri="{FF2B5EF4-FFF2-40B4-BE49-F238E27FC236}">
                  <a16:creationId xmlns:a16="http://schemas.microsoft.com/office/drawing/2014/main" id="{8963233B-C636-4027-B5E4-D0145D7062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useBgFill="1">
        <p:nvSpPr>
          <p:cNvPr id="96" name="Rectangle 95">
            <a:extLst>
              <a:ext uri="{FF2B5EF4-FFF2-40B4-BE49-F238E27FC236}">
                <a16:creationId xmlns:a16="http://schemas.microsoft.com/office/drawing/2014/main" id="{1B06F838-3F95-474A-BAA2-03AF062DED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8" name="Group 97">
            <a:extLst>
              <a:ext uri="{FF2B5EF4-FFF2-40B4-BE49-F238E27FC236}">
                <a16:creationId xmlns:a16="http://schemas.microsoft.com/office/drawing/2014/main" id="{0F4360EC-B9C3-4A19-96B7-6411AD9BF01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99" name="Freeform 5">
              <a:extLst>
                <a:ext uri="{FF2B5EF4-FFF2-40B4-BE49-F238E27FC236}">
                  <a16:creationId xmlns:a16="http://schemas.microsoft.com/office/drawing/2014/main" id="{F51CBC2A-3742-4B90-866B-7BF07E0976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 name="Freeform 6">
              <a:extLst>
                <a:ext uri="{FF2B5EF4-FFF2-40B4-BE49-F238E27FC236}">
                  <a16:creationId xmlns:a16="http://schemas.microsoft.com/office/drawing/2014/main" id="{1249FD92-DC57-4764-9091-084FCD097A4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 name="Freeform 7">
              <a:extLst>
                <a:ext uri="{FF2B5EF4-FFF2-40B4-BE49-F238E27FC236}">
                  <a16:creationId xmlns:a16="http://schemas.microsoft.com/office/drawing/2014/main" id="{0C6FEF58-3367-449B-AD7C-67CAD926B6F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 name="Freeform 8">
              <a:extLst>
                <a:ext uri="{FF2B5EF4-FFF2-40B4-BE49-F238E27FC236}">
                  <a16:creationId xmlns:a16="http://schemas.microsoft.com/office/drawing/2014/main" id="{076BA53A-D7E3-49E4-BB5C-762CCC36A2F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 name="Freeform 9">
              <a:extLst>
                <a:ext uri="{FF2B5EF4-FFF2-40B4-BE49-F238E27FC236}">
                  <a16:creationId xmlns:a16="http://schemas.microsoft.com/office/drawing/2014/main" id="{D4DD1B7A-C483-48F4-9553-E8756FCFD83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 name="Freeform 10">
              <a:extLst>
                <a:ext uri="{FF2B5EF4-FFF2-40B4-BE49-F238E27FC236}">
                  <a16:creationId xmlns:a16="http://schemas.microsoft.com/office/drawing/2014/main" id="{9F4F1245-5561-4B18-BBE6-C211900AD7F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 name="Freeform 11">
              <a:extLst>
                <a:ext uri="{FF2B5EF4-FFF2-40B4-BE49-F238E27FC236}">
                  <a16:creationId xmlns:a16="http://schemas.microsoft.com/office/drawing/2014/main" id="{2295E5C9-662C-42E7-BFBE-D7F9A071C48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 name="Freeform 12">
              <a:extLst>
                <a:ext uri="{FF2B5EF4-FFF2-40B4-BE49-F238E27FC236}">
                  <a16:creationId xmlns:a16="http://schemas.microsoft.com/office/drawing/2014/main" id="{46668EF2-EC2B-41C0-AD3D-31AB165169D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 name="Freeform 13">
              <a:extLst>
                <a:ext uri="{FF2B5EF4-FFF2-40B4-BE49-F238E27FC236}">
                  <a16:creationId xmlns:a16="http://schemas.microsoft.com/office/drawing/2014/main" id="{6F73EEDC-77A0-494B-908A-0A3504A3C18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 name="Freeform 14">
              <a:extLst>
                <a:ext uri="{FF2B5EF4-FFF2-40B4-BE49-F238E27FC236}">
                  <a16:creationId xmlns:a16="http://schemas.microsoft.com/office/drawing/2014/main" id="{7EF513C2-59C6-4618-BB15-16E40A2E312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 name="Freeform 15">
              <a:extLst>
                <a:ext uri="{FF2B5EF4-FFF2-40B4-BE49-F238E27FC236}">
                  <a16:creationId xmlns:a16="http://schemas.microsoft.com/office/drawing/2014/main" id="{5AE47E3E-FA21-4550-ADE0-E8C34BBF62F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0" name="Freeform 16">
              <a:extLst>
                <a:ext uri="{FF2B5EF4-FFF2-40B4-BE49-F238E27FC236}">
                  <a16:creationId xmlns:a16="http://schemas.microsoft.com/office/drawing/2014/main" id="{56F114F7-C2D3-4585-A037-43976D38575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1" name="Freeform 17">
              <a:extLst>
                <a:ext uri="{FF2B5EF4-FFF2-40B4-BE49-F238E27FC236}">
                  <a16:creationId xmlns:a16="http://schemas.microsoft.com/office/drawing/2014/main" id="{626AD4B1-2011-422A-A11C-0860583654F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 name="Freeform 18">
              <a:extLst>
                <a:ext uri="{FF2B5EF4-FFF2-40B4-BE49-F238E27FC236}">
                  <a16:creationId xmlns:a16="http://schemas.microsoft.com/office/drawing/2014/main" id="{35F1F44B-05C9-4A7A-B976-F00F52B7853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 name="Freeform 19">
              <a:extLst>
                <a:ext uri="{FF2B5EF4-FFF2-40B4-BE49-F238E27FC236}">
                  <a16:creationId xmlns:a16="http://schemas.microsoft.com/office/drawing/2014/main" id="{D5C2BBD9-C1FF-4229-984D-3C2EE2B897C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 name="Freeform 20">
              <a:extLst>
                <a:ext uri="{FF2B5EF4-FFF2-40B4-BE49-F238E27FC236}">
                  <a16:creationId xmlns:a16="http://schemas.microsoft.com/office/drawing/2014/main" id="{BCE55465-A04C-4E2A-84E0-FF65829BC33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5" name="Freeform 21">
              <a:extLst>
                <a:ext uri="{FF2B5EF4-FFF2-40B4-BE49-F238E27FC236}">
                  <a16:creationId xmlns:a16="http://schemas.microsoft.com/office/drawing/2014/main" id="{9BD71CF9-C15F-46CB-BD4D-8E020FFA650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6" name="Freeform 22">
              <a:extLst>
                <a:ext uri="{FF2B5EF4-FFF2-40B4-BE49-F238E27FC236}">
                  <a16:creationId xmlns:a16="http://schemas.microsoft.com/office/drawing/2014/main" id="{57F5C614-63E0-48E6-AC78-9C45F00005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 name="Freeform 23">
              <a:extLst>
                <a:ext uri="{FF2B5EF4-FFF2-40B4-BE49-F238E27FC236}">
                  <a16:creationId xmlns:a16="http://schemas.microsoft.com/office/drawing/2014/main" id="{DEB7622A-B279-4FAB-853E-0F02D3F5526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pic>
        <p:nvPicPr>
          <p:cNvPr id="7" name="Immagine 6" descr="Immagine che contiene testo&#10;&#10;Descrizione generata automaticamente">
            <a:extLst>
              <a:ext uri="{FF2B5EF4-FFF2-40B4-BE49-F238E27FC236}">
                <a16:creationId xmlns:a16="http://schemas.microsoft.com/office/drawing/2014/main" id="{6AC5742C-46CD-6A46-9174-B0C6A6EDF4BE}"/>
              </a:ext>
            </a:extLst>
          </p:cNvPr>
          <p:cNvPicPr>
            <a:picLocks noChangeAspect="1"/>
          </p:cNvPicPr>
          <p:nvPr/>
        </p:nvPicPr>
        <p:blipFill rotWithShape="1">
          <a:blip r:embed="rId2"/>
          <a:srcRect t="4392" r="2" b="27201"/>
          <a:stretch/>
        </p:blipFill>
        <p:spPr>
          <a:xfrm>
            <a:off x="4858633" y="98674"/>
            <a:ext cx="4008729" cy="4120995"/>
          </a:xfrm>
          <a:prstGeom prst="rect">
            <a:avLst/>
          </a:prstGeom>
          <a:ln w="12700">
            <a:noFill/>
          </a:ln>
        </p:spPr>
      </p:pic>
      <p:pic>
        <p:nvPicPr>
          <p:cNvPr id="5" name="Segnaposto contenuto 4" descr="Immagine che contiene testo&#10;&#10;Descrizione generata automaticamente">
            <a:extLst>
              <a:ext uri="{FF2B5EF4-FFF2-40B4-BE49-F238E27FC236}">
                <a16:creationId xmlns:a16="http://schemas.microsoft.com/office/drawing/2014/main" id="{F01B21D0-A63C-2747-B19D-AFEF89E5F8D8}"/>
              </a:ext>
            </a:extLst>
          </p:cNvPr>
          <p:cNvPicPr>
            <a:picLocks noGrp="1" noChangeAspect="1"/>
          </p:cNvPicPr>
          <p:nvPr>
            <p:ph idx="1"/>
          </p:nvPr>
        </p:nvPicPr>
        <p:blipFill rotWithShape="1">
          <a:blip r:embed="rId3"/>
          <a:srcRect t="8573" r="1" b="23398"/>
          <a:stretch/>
        </p:blipFill>
        <p:spPr>
          <a:xfrm>
            <a:off x="607477" y="105021"/>
            <a:ext cx="4008729" cy="4120995"/>
          </a:xfrm>
          <a:prstGeom prst="rect">
            <a:avLst/>
          </a:prstGeom>
          <a:ln w="12700">
            <a:noFill/>
          </a:ln>
        </p:spPr>
      </p:pic>
      <p:grpSp>
        <p:nvGrpSpPr>
          <p:cNvPr id="119" name="Group 118">
            <a:extLst>
              <a:ext uri="{FF2B5EF4-FFF2-40B4-BE49-F238E27FC236}">
                <a16:creationId xmlns:a16="http://schemas.microsoft.com/office/drawing/2014/main" id="{7AA7CC7D-EBD5-4F89-8396-99EE466C8D9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4206292"/>
            <a:ext cx="12192755" cy="1771275"/>
            <a:chOff x="1" y="3893141"/>
            <a:chExt cx="12192755" cy="1771275"/>
          </a:xfrm>
        </p:grpSpPr>
        <p:sp>
          <p:nvSpPr>
            <p:cNvPr id="120" name="Isosceles Triangle 39">
              <a:extLst>
                <a:ext uri="{FF2B5EF4-FFF2-40B4-BE49-F238E27FC236}">
                  <a16:creationId xmlns:a16="http://schemas.microsoft.com/office/drawing/2014/main" id="{151FEF76-41FE-460C-8B80-B40C929F18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Rectangle 120">
              <a:extLst>
                <a:ext uri="{FF2B5EF4-FFF2-40B4-BE49-F238E27FC236}">
                  <a16:creationId xmlns:a16="http://schemas.microsoft.com/office/drawing/2014/main" id="{AE35555B-1C81-4562-9F58-F225BC4CB1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3893141"/>
              <a:ext cx="12192755" cy="14202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olo 1">
            <a:extLst>
              <a:ext uri="{FF2B5EF4-FFF2-40B4-BE49-F238E27FC236}">
                <a16:creationId xmlns:a16="http://schemas.microsoft.com/office/drawing/2014/main" id="{45234900-8A19-9047-A51B-2F1F95CC7494}"/>
              </a:ext>
            </a:extLst>
          </p:cNvPr>
          <p:cNvSpPr>
            <a:spLocks noGrp="1"/>
          </p:cNvSpPr>
          <p:nvPr>
            <p:ph type="title"/>
          </p:nvPr>
        </p:nvSpPr>
        <p:spPr>
          <a:xfrm>
            <a:off x="1077633" y="4497855"/>
            <a:ext cx="8833655" cy="727748"/>
          </a:xfrm>
        </p:spPr>
        <p:txBody>
          <a:bodyPr vert="horz" lIns="228600" tIns="228600" rIns="228600" bIns="0" rtlCol="0" anchor="b">
            <a:normAutofit/>
          </a:bodyPr>
          <a:lstStyle/>
          <a:p>
            <a:pPr>
              <a:lnSpc>
                <a:spcPct val="80000"/>
              </a:lnSpc>
            </a:pPr>
            <a:r>
              <a:rPr lang="en-US" sz="3700" dirty="0">
                <a:solidFill>
                  <a:schemeClr val="tx1"/>
                </a:solidFill>
              </a:rPr>
              <a:t>The genealogy </a:t>
            </a:r>
          </a:p>
        </p:txBody>
      </p:sp>
      <p:pic>
        <p:nvPicPr>
          <p:cNvPr id="66" name="Immagine 65" descr="Immagine che contiene testo&#10;&#10;Descrizione generata automaticamente">
            <a:extLst>
              <a:ext uri="{FF2B5EF4-FFF2-40B4-BE49-F238E27FC236}">
                <a16:creationId xmlns:a16="http://schemas.microsoft.com/office/drawing/2014/main" id="{33BD4A0E-5ED7-124B-9348-C5084A7785FA}"/>
              </a:ext>
            </a:extLst>
          </p:cNvPr>
          <p:cNvPicPr>
            <a:picLocks noChangeAspect="1"/>
          </p:cNvPicPr>
          <p:nvPr/>
        </p:nvPicPr>
        <p:blipFill>
          <a:blip r:embed="rId4"/>
          <a:stretch>
            <a:fillRect/>
          </a:stretch>
        </p:blipFill>
        <p:spPr>
          <a:xfrm>
            <a:off x="9053219" y="12732"/>
            <a:ext cx="3074815" cy="4195841"/>
          </a:xfrm>
          <a:prstGeom prst="rect">
            <a:avLst/>
          </a:prstGeom>
        </p:spPr>
      </p:pic>
    </p:spTree>
    <p:extLst>
      <p:ext uri="{BB962C8B-B14F-4D97-AF65-F5344CB8AC3E}">
        <p14:creationId xmlns:p14="http://schemas.microsoft.com/office/powerpoint/2010/main" val="3056241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A21E40D3-27E1-4BE2-AC61-BFF2245889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2051ABF1-BC59-4FA5-B14C-AB3764E66B3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9" name="Freeform 5">
              <a:extLst>
                <a:ext uri="{FF2B5EF4-FFF2-40B4-BE49-F238E27FC236}">
                  <a16:creationId xmlns:a16="http://schemas.microsoft.com/office/drawing/2014/main" id="{E81E65D1-DB90-41CB-BC75-35E021F5AF6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6">
              <a:extLst>
                <a:ext uri="{FF2B5EF4-FFF2-40B4-BE49-F238E27FC236}">
                  <a16:creationId xmlns:a16="http://schemas.microsoft.com/office/drawing/2014/main" id="{DC84B721-C116-4C1C-9915-85DD6B77C5F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Freeform 7">
              <a:extLst>
                <a:ext uri="{FF2B5EF4-FFF2-40B4-BE49-F238E27FC236}">
                  <a16:creationId xmlns:a16="http://schemas.microsoft.com/office/drawing/2014/main" id="{BD98E7FC-547C-4199-84C4-9233EF4FBA2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4A5AEA84-F74A-4B6F-B044-8C30921564B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EBD2CB00-0D66-4A86-B96C-4C18DE823A0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E434521D-11A9-4BD1-87C3-7D8F9A48C6D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1">
              <a:extLst>
                <a:ext uri="{FF2B5EF4-FFF2-40B4-BE49-F238E27FC236}">
                  <a16:creationId xmlns:a16="http://schemas.microsoft.com/office/drawing/2014/main" id="{6EBB5236-A91D-4971-BFE0-57ED71106E1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12">
              <a:extLst>
                <a:ext uri="{FF2B5EF4-FFF2-40B4-BE49-F238E27FC236}">
                  <a16:creationId xmlns:a16="http://schemas.microsoft.com/office/drawing/2014/main" id="{F111027C-A5F8-4A83-ADA9-B040DD1A9F7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13">
              <a:extLst>
                <a:ext uri="{FF2B5EF4-FFF2-40B4-BE49-F238E27FC236}">
                  <a16:creationId xmlns:a16="http://schemas.microsoft.com/office/drawing/2014/main" id="{AE78AEB1-511D-49B1-8422-01E36F76A72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14">
              <a:extLst>
                <a:ext uri="{FF2B5EF4-FFF2-40B4-BE49-F238E27FC236}">
                  <a16:creationId xmlns:a16="http://schemas.microsoft.com/office/drawing/2014/main" id="{E1F5E56D-CFB8-47E3-B48B-681501531FE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15">
              <a:extLst>
                <a:ext uri="{FF2B5EF4-FFF2-40B4-BE49-F238E27FC236}">
                  <a16:creationId xmlns:a16="http://schemas.microsoft.com/office/drawing/2014/main" id="{97F6340A-B9CE-405E-9E5D-996395371A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16">
              <a:extLst>
                <a:ext uri="{FF2B5EF4-FFF2-40B4-BE49-F238E27FC236}">
                  <a16:creationId xmlns:a16="http://schemas.microsoft.com/office/drawing/2014/main" id="{631F3EF4-D59A-4BDE-8981-52826748492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17">
              <a:extLst>
                <a:ext uri="{FF2B5EF4-FFF2-40B4-BE49-F238E27FC236}">
                  <a16:creationId xmlns:a16="http://schemas.microsoft.com/office/drawing/2014/main" id="{5D77730B-6CD8-44EA-8011-2B174275E3D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18">
              <a:extLst>
                <a:ext uri="{FF2B5EF4-FFF2-40B4-BE49-F238E27FC236}">
                  <a16:creationId xmlns:a16="http://schemas.microsoft.com/office/drawing/2014/main" id="{41DB1F45-4433-46DF-86B5-27337310A54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Freeform 19">
              <a:extLst>
                <a:ext uri="{FF2B5EF4-FFF2-40B4-BE49-F238E27FC236}">
                  <a16:creationId xmlns:a16="http://schemas.microsoft.com/office/drawing/2014/main" id="{39EA34C4-E2F0-4AAD-AF6D-8E7B5D97C4A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Freeform 20">
              <a:extLst>
                <a:ext uri="{FF2B5EF4-FFF2-40B4-BE49-F238E27FC236}">
                  <a16:creationId xmlns:a16="http://schemas.microsoft.com/office/drawing/2014/main" id="{EA73CF06-E7EA-4F29-994F-1B900A8ADC1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Freeform 21">
              <a:extLst>
                <a:ext uri="{FF2B5EF4-FFF2-40B4-BE49-F238E27FC236}">
                  <a16:creationId xmlns:a16="http://schemas.microsoft.com/office/drawing/2014/main" id="{4DC92192-B6DF-4416-827D-2F132E87427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Freeform 22">
              <a:extLst>
                <a:ext uri="{FF2B5EF4-FFF2-40B4-BE49-F238E27FC236}">
                  <a16:creationId xmlns:a16="http://schemas.microsoft.com/office/drawing/2014/main" id="{6039EE9E-62FC-4D14-9D20-D07079DE98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Freeform 23">
              <a:extLst>
                <a:ext uri="{FF2B5EF4-FFF2-40B4-BE49-F238E27FC236}">
                  <a16:creationId xmlns:a16="http://schemas.microsoft.com/office/drawing/2014/main" id="{770F74BC-1843-4DD6-9035-E303CC2540B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 name="Freeform 24">
              <a:extLst>
                <a:ext uri="{FF2B5EF4-FFF2-40B4-BE49-F238E27FC236}">
                  <a16:creationId xmlns:a16="http://schemas.microsoft.com/office/drawing/2014/main" id="{3BB7E737-FC42-4573-8FF1-8023A09188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Freeform 25">
              <a:extLst>
                <a:ext uri="{FF2B5EF4-FFF2-40B4-BE49-F238E27FC236}">
                  <a16:creationId xmlns:a16="http://schemas.microsoft.com/office/drawing/2014/main" id="{BD2AD375-A635-44E8-924C-1CEAD5F1372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41" name="Group 40">
            <a:extLst>
              <a:ext uri="{FF2B5EF4-FFF2-40B4-BE49-F238E27FC236}">
                <a16:creationId xmlns:a16="http://schemas.microsoft.com/office/drawing/2014/main" id="{ADA357D6-7E08-4492-B419-990527EE4C3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42" name="Rectangle 41">
              <a:extLst>
                <a:ext uri="{FF2B5EF4-FFF2-40B4-BE49-F238E27FC236}">
                  <a16:creationId xmlns:a16="http://schemas.microsoft.com/office/drawing/2014/main" id="{CD426935-CD7A-4E9D-8220-B3B00CD334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Isosceles Triangle 22">
              <a:extLst>
                <a:ext uri="{FF2B5EF4-FFF2-40B4-BE49-F238E27FC236}">
                  <a16:creationId xmlns:a16="http://schemas.microsoft.com/office/drawing/2014/main" id="{D67A650B-86D6-4A01-8CFC-29A35E94AB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530789FB-1514-4CB8-ADDB-90DA932100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olo 1">
            <a:extLst>
              <a:ext uri="{FF2B5EF4-FFF2-40B4-BE49-F238E27FC236}">
                <a16:creationId xmlns:a16="http://schemas.microsoft.com/office/drawing/2014/main" id="{DCD972FA-29AE-474D-B64A-FDE23902D9C9}"/>
              </a:ext>
            </a:extLst>
          </p:cNvPr>
          <p:cNvSpPr>
            <a:spLocks noGrp="1"/>
          </p:cNvSpPr>
          <p:nvPr>
            <p:ph type="title"/>
          </p:nvPr>
        </p:nvSpPr>
        <p:spPr>
          <a:xfrm>
            <a:off x="888631" y="2358391"/>
            <a:ext cx="3498979" cy="2453676"/>
          </a:xfrm>
        </p:spPr>
        <p:txBody>
          <a:bodyPr>
            <a:normAutofit/>
          </a:bodyPr>
          <a:lstStyle/>
          <a:p>
            <a:r>
              <a:rPr lang="it-IT" dirty="0">
                <a:solidFill>
                  <a:schemeClr val="tx1"/>
                </a:solidFill>
              </a:rPr>
              <a:t>The </a:t>
            </a:r>
            <a:r>
              <a:rPr lang="it-IT" dirty="0" err="1">
                <a:solidFill>
                  <a:schemeClr val="tx1"/>
                </a:solidFill>
              </a:rPr>
              <a:t>genealogy</a:t>
            </a:r>
            <a:r>
              <a:rPr lang="it-IT" dirty="0">
                <a:solidFill>
                  <a:schemeClr val="tx1"/>
                </a:solidFill>
              </a:rPr>
              <a:t> </a:t>
            </a:r>
          </a:p>
        </p:txBody>
      </p:sp>
      <p:sp useBgFill="1">
        <p:nvSpPr>
          <p:cNvPr id="46" name="Rectangle 45">
            <a:extLst>
              <a:ext uri="{FF2B5EF4-FFF2-40B4-BE49-F238E27FC236}">
                <a16:creationId xmlns:a16="http://schemas.microsoft.com/office/drawing/2014/main" id="{5BAAD7A3-8AFC-436B-BB32-5449B10972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13707" y="801570"/>
            <a:ext cx="6286613" cy="2384225"/>
          </a:xfrm>
          <a:prstGeom prst="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pic>
        <p:nvPicPr>
          <p:cNvPr id="9" name="Immagine 8" descr="Immagine che contiene testo&#10;&#10;Descrizione generata automaticamente">
            <a:extLst>
              <a:ext uri="{FF2B5EF4-FFF2-40B4-BE49-F238E27FC236}">
                <a16:creationId xmlns:a16="http://schemas.microsoft.com/office/drawing/2014/main" id="{9F0046A3-3022-4F4E-973F-E978AA823745}"/>
              </a:ext>
            </a:extLst>
          </p:cNvPr>
          <p:cNvPicPr>
            <a:picLocks noChangeAspect="1"/>
          </p:cNvPicPr>
          <p:nvPr/>
        </p:nvPicPr>
        <p:blipFill rotWithShape="1">
          <a:blip r:embed="rId2"/>
          <a:srcRect t="6706" r="10959" b="8948"/>
          <a:stretch/>
        </p:blipFill>
        <p:spPr>
          <a:xfrm>
            <a:off x="7397751" y="3682835"/>
            <a:ext cx="2166937" cy="3023190"/>
          </a:xfrm>
          <a:prstGeom prst="rect">
            <a:avLst/>
          </a:prstGeom>
          <a:ln w="9525">
            <a:noFill/>
          </a:ln>
        </p:spPr>
      </p:pic>
      <p:pic>
        <p:nvPicPr>
          <p:cNvPr id="7" name="Immagine 6" descr="Immagine che contiene testo, cornice&#10;&#10;Descrizione generata automaticamente">
            <a:extLst>
              <a:ext uri="{FF2B5EF4-FFF2-40B4-BE49-F238E27FC236}">
                <a16:creationId xmlns:a16="http://schemas.microsoft.com/office/drawing/2014/main" id="{AEF47B78-97BB-3046-A946-37325785D9F6}"/>
              </a:ext>
            </a:extLst>
          </p:cNvPr>
          <p:cNvPicPr>
            <a:picLocks noChangeAspect="1"/>
          </p:cNvPicPr>
          <p:nvPr/>
        </p:nvPicPr>
        <p:blipFill>
          <a:blip r:embed="rId3"/>
          <a:stretch>
            <a:fillRect/>
          </a:stretch>
        </p:blipFill>
        <p:spPr>
          <a:xfrm>
            <a:off x="9251342" y="763596"/>
            <a:ext cx="1919288" cy="2903847"/>
          </a:xfrm>
          <a:prstGeom prst="rect">
            <a:avLst/>
          </a:prstGeom>
          <a:ln w="9525">
            <a:noFill/>
          </a:ln>
        </p:spPr>
      </p:pic>
      <p:pic>
        <p:nvPicPr>
          <p:cNvPr id="5" name="Segnaposto contenuto 4" descr="Immagine che contiene testo&#10;&#10;Descrizione generata automaticamente">
            <a:extLst>
              <a:ext uri="{FF2B5EF4-FFF2-40B4-BE49-F238E27FC236}">
                <a16:creationId xmlns:a16="http://schemas.microsoft.com/office/drawing/2014/main" id="{953FD90C-BBF8-FB40-BB5B-2940E544CA38}"/>
              </a:ext>
            </a:extLst>
          </p:cNvPr>
          <p:cNvPicPr>
            <a:picLocks noChangeAspect="1"/>
          </p:cNvPicPr>
          <p:nvPr/>
        </p:nvPicPr>
        <p:blipFill>
          <a:blip r:embed="rId4"/>
          <a:stretch>
            <a:fillRect/>
          </a:stretch>
        </p:blipFill>
        <p:spPr>
          <a:xfrm>
            <a:off x="5326153" y="801570"/>
            <a:ext cx="2175206" cy="2996263"/>
          </a:xfrm>
          <a:prstGeom prst="rect">
            <a:avLst/>
          </a:prstGeom>
          <a:ln w="9525">
            <a:noFill/>
          </a:ln>
        </p:spPr>
      </p:pic>
    </p:spTree>
    <p:extLst>
      <p:ext uri="{BB962C8B-B14F-4D97-AF65-F5344CB8AC3E}">
        <p14:creationId xmlns:p14="http://schemas.microsoft.com/office/powerpoint/2010/main" val="1399928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E4EA04-29D7-634D-84D0-831B7D3F5B43}"/>
              </a:ext>
            </a:extLst>
          </p:cNvPr>
          <p:cNvSpPr>
            <a:spLocks noGrp="1"/>
          </p:cNvSpPr>
          <p:nvPr>
            <p:ph type="title"/>
          </p:nvPr>
        </p:nvSpPr>
        <p:spPr/>
        <p:txBody>
          <a:bodyPr/>
          <a:lstStyle/>
          <a:p>
            <a:r>
              <a:rPr lang="it-IT" dirty="0">
                <a:solidFill>
                  <a:schemeClr val="tx1"/>
                </a:solidFill>
              </a:rPr>
              <a:t>The </a:t>
            </a:r>
            <a:r>
              <a:rPr lang="it-IT" dirty="0" err="1">
                <a:solidFill>
                  <a:schemeClr val="tx1"/>
                </a:solidFill>
              </a:rPr>
              <a:t>application</a:t>
            </a:r>
            <a:r>
              <a:rPr lang="it-IT" dirty="0">
                <a:solidFill>
                  <a:schemeClr val="tx1"/>
                </a:solidFill>
              </a:rPr>
              <a:t> </a:t>
            </a:r>
          </a:p>
        </p:txBody>
      </p:sp>
      <p:sp>
        <p:nvSpPr>
          <p:cNvPr id="3" name="Segnaposto contenuto 2">
            <a:extLst>
              <a:ext uri="{FF2B5EF4-FFF2-40B4-BE49-F238E27FC236}">
                <a16:creationId xmlns:a16="http://schemas.microsoft.com/office/drawing/2014/main" id="{C78C59C9-3BE3-834C-B2D5-7359A314006E}"/>
              </a:ext>
            </a:extLst>
          </p:cNvPr>
          <p:cNvSpPr>
            <a:spLocks noGrp="1"/>
          </p:cNvSpPr>
          <p:nvPr>
            <p:ph idx="1"/>
          </p:nvPr>
        </p:nvSpPr>
        <p:spPr/>
        <p:txBody>
          <a:bodyPr/>
          <a:lstStyle/>
          <a:p>
            <a:pPr marL="0" indent="0" algn="just">
              <a:buNone/>
            </a:pPr>
            <a:r>
              <a:rPr lang="it-IT" sz="2000" dirty="0" err="1">
                <a:latin typeface="Arial" panose="020B0604020202020204" pitchFamily="34" charset="0"/>
                <a:cs typeface="Arial" panose="020B0604020202020204" pitchFamily="34" charset="0"/>
              </a:rPr>
              <a:t>Teogenio</a:t>
            </a:r>
            <a:r>
              <a:rPr lang="it-IT" sz="2000" dirty="0">
                <a:latin typeface="Arial" panose="020B0604020202020204" pitchFamily="34" charset="0"/>
                <a:cs typeface="Arial" panose="020B0604020202020204" pitchFamily="34" charset="0"/>
              </a:rPr>
              <a:t>: Intesi più dì fa la avversità di </a:t>
            </a:r>
            <a:r>
              <a:rPr lang="it-IT" sz="2000" dirty="0" err="1">
                <a:latin typeface="Arial" panose="020B0604020202020204" pitchFamily="34" charset="0"/>
                <a:cs typeface="Arial" panose="020B0604020202020204" pitchFamily="34" charset="0"/>
              </a:rPr>
              <a:t>Tichipedo</a:t>
            </a:r>
            <a:r>
              <a:rPr lang="it-IT" sz="2000" dirty="0">
                <a:latin typeface="Arial" panose="020B0604020202020204" pitchFamily="34" charset="0"/>
                <a:cs typeface="Arial" panose="020B0604020202020204" pitchFamily="34" charset="0"/>
              </a:rPr>
              <a:t>, ma parsemi utile così domandartene per </a:t>
            </a:r>
            <a:r>
              <a:rPr lang="it-IT" sz="2000" dirty="0" err="1">
                <a:latin typeface="Arial" panose="020B0604020202020204" pitchFamily="34" charset="0"/>
                <a:cs typeface="Arial" panose="020B0604020202020204" pitchFamily="34" charset="0"/>
              </a:rPr>
              <a:t>redurti</a:t>
            </a:r>
            <a:r>
              <a:rPr lang="it-IT" sz="2000" dirty="0">
                <a:latin typeface="Arial" panose="020B0604020202020204" pitchFamily="34" charset="0"/>
                <a:cs typeface="Arial" panose="020B0604020202020204" pitchFamily="34" charset="0"/>
              </a:rPr>
              <a:t> a memoria quanto </a:t>
            </a:r>
            <a:r>
              <a:rPr lang="it-IT" sz="2000" dirty="0" err="1">
                <a:latin typeface="Arial" panose="020B0604020202020204" pitchFamily="34" charset="0"/>
                <a:cs typeface="Arial" panose="020B0604020202020204" pitchFamily="34" charset="0"/>
              </a:rPr>
              <a:t>a'</a:t>
            </a:r>
            <a:r>
              <a:rPr lang="it-IT" sz="2000" dirty="0">
                <a:latin typeface="Arial" panose="020B0604020202020204" pitchFamily="34" charset="0"/>
                <a:cs typeface="Arial" panose="020B0604020202020204" pitchFamily="34" charset="0"/>
              </a:rPr>
              <a:t> tuoi dì vedesti </a:t>
            </a:r>
            <a:r>
              <a:rPr lang="it-IT" sz="2000" dirty="0" err="1">
                <a:latin typeface="Arial" panose="020B0604020202020204" pitchFamily="34" charset="0"/>
                <a:cs typeface="Arial" panose="020B0604020202020204" pitchFamily="34" charset="0"/>
              </a:rPr>
              <a:t>essemplo</a:t>
            </a:r>
            <a:r>
              <a:rPr lang="it-IT" sz="2000" dirty="0">
                <a:latin typeface="Arial" panose="020B0604020202020204" pitchFamily="34" charset="0"/>
                <a:cs typeface="Arial" panose="020B0604020202020204" pitchFamily="34" charset="0"/>
              </a:rPr>
              <a:t> ottimo e degnissimo onde tu discerna la volubilità e mutabilità della fortuna, e insieme statuisca non te essere, quanto testé dicevi, uno sopra gli altri mortali misero e infelicissimo; se già non intervenisse, come dicono, </a:t>
            </a:r>
            <a:r>
              <a:rPr lang="it-IT" sz="2000" dirty="0" err="1">
                <a:latin typeface="Arial" panose="020B0604020202020204" pitchFamily="34" charset="0"/>
                <a:cs typeface="Arial" panose="020B0604020202020204" pitchFamily="34" charset="0"/>
              </a:rPr>
              <a:t>ch'e'</a:t>
            </a:r>
            <a:r>
              <a:rPr lang="it-IT" sz="2000" dirty="0">
                <a:latin typeface="Arial" panose="020B0604020202020204" pitchFamily="34" charset="0"/>
                <a:cs typeface="Arial" panose="020B0604020202020204" pitchFamily="34" charset="0"/>
              </a:rPr>
              <a:t> nostri mali veduti da presso più che gli altrui a noi paiono maggiori: qual cosa ancora si confermerebbe per quanto io recitai che simili mali </a:t>
            </a:r>
            <a:r>
              <a:rPr lang="it-IT" sz="2000" dirty="0" err="1">
                <a:latin typeface="Arial" panose="020B0604020202020204" pitchFamily="34" charset="0"/>
                <a:cs typeface="Arial" panose="020B0604020202020204" pitchFamily="34" charset="0"/>
              </a:rPr>
              <a:t>cresceno</a:t>
            </a:r>
            <a:r>
              <a:rPr lang="it-IT" sz="2000" dirty="0">
                <a:latin typeface="Arial" panose="020B0604020202020204" pitchFamily="34" charset="0"/>
                <a:cs typeface="Arial" panose="020B0604020202020204" pitchFamily="34" charset="0"/>
              </a:rPr>
              <a:t> in noi e scemano quanto la nostra </a:t>
            </a:r>
            <a:r>
              <a:rPr lang="it-IT" sz="2000" dirty="0" err="1">
                <a:latin typeface="Arial" panose="020B0604020202020204" pitchFamily="34" charset="0"/>
                <a:cs typeface="Arial" panose="020B0604020202020204" pitchFamily="34" charset="0"/>
              </a:rPr>
              <a:t>oppinione</a:t>
            </a:r>
            <a:r>
              <a:rPr lang="it-IT" sz="2000" dirty="0">
                <a:latin typeface="Arial" panose="020B0604020202020204" pitchFamily="34" charset="0"/>
                <a:cs typeface="Arial" panose="020B0604020202020204" pitchFamily="34" charset="0"/>
              </a:rPr>
              <a:t> gli stima.</a:t>
            </a:r>
          </a:p>
          <a:p>
            <a:pPr marL="0" indent="0">
              <a:buNone/>
            </a:pPr>
            <a:endParaRPr lang="it-IT" dirty="0"/>
          </a:p>
          <a:p>
            <a:endParaRPr lang="it-IT" dirty="0"/>
          </a:p>
        </p:txBody>
      </p:sp>
    </p:spTree>
    <p:extLst>
      <p:ext uri="{BB962C8B-B14F-4D97-AF65-F5344CB8AC3E}">
        <p14:creationId xmlns:p14="http://schemas.microsoft.com/office/powerpoint/2010/main" val="3155035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E4EA04-29D7-634D-84D0-831B7D3F5B43}"/>
              </a:ext>
            </a:extLst>
          </p:cNvPr>
          <p:cNvSpPr>
            <a:spLocks noGrp="1"/>
          </p:cNvSpPr>
          <p:nvPr>
            <p:ph type="title"/>
          </p:nvPr>
        </p:nvSpPr>
        <p:spPr/>
        <p:txBody>
          <a:bodyPr/>
          <a:lstStyle/>
          <a:p>
            <a:r>
              <a:rPr lang="it-IT" dirty="0">
                <a:solidFill>
                  <a:schemeClr val="tx1"/>
                </a:solidFill>
              </a:rPr>
              <a:t>The </a:t>
            </a:r>
            <a:r>
              <a:rPr lang="it-IT" dirty="0" err="1">
                <a:solidFill>
                  <a:schemeClr val="tx1"/>
                </a:solidFill>
              </a:rPr>
              <a:t>application</a:t>
            </a:r>
            <a:r>
              <a:rPr lang="it-IT" dirty="0">
                <a:solidFill>
                  <a:schemeClr val="tx1"/>
                </a:solidFill>
              </a:rPr>
              <a:t> </a:t>
            </a:r>
          </a:p>
        </p:txBody>
      </p:sp>
      <p:sp>
        <p:nvSpPr>
          <p:cNvPr id="3" name="Segnaposto contenuto 2">
            <a:extLst>
              <a:ext uri="{FF2B5EF4-FFF2-40B4-BE49-F238E27FC236}">
                <a16:creationId xmlns:a16="http://schemas.microsoft.com/office/drawing/2014/main" id="{C78C59C9-3BE3-834C-B2D5-7359A314006E}"/>
              </a:ext>
            </a:extLst>
          </p:cNvPr>
          <p:cNvSpPr>
            <a:spLocks noGrp="1"/>
          </p:cNvSpPr>
          <p:nvPr>
            <p:ph idx="1"/>
          </p:nvPr>
        </p:nvSpPr>
        <p:spPr/>
        <p:txBody>
          <a:bodyPr/>
          <a:lstStyle/>
          <a:p>
            <a:pPr marL="0" indent="0" algn="just">
              <a:buNone/>
            </a:pPr>
            <a:r>
              <a:rPr lang="it-IT" sz="2000" dirty="0" err="1">
                <a:latin typeface="Arial" panose="020B0604020202020204" pitchFamily="34" charset="0"/>
                <a:cs typeface="Arial" panose="020B0604020202020204" pitchFamily="34" charset="0"/>
              </a:rPr>
              <a:t>Microtiro</a:t>
            </a:r>
            <a:r>
              <a:rPr lang="it-IT" sz="2000" dirty="0">
                <a:latin typeface="Arial" panose="020B0604020202020204" pitchFamily="34" charset="0"/>
                <a:cs typeface="Arial" panose="020B0604020202020204" pitchFamily="34" charset="0"/>
              </a:rPr>
              <a:t>:</a:t>
            </a:r>
            <a:r>
              <a:rPr lang="it-IT" sz="2000" b="1"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Maravigliomi</a:t>
            </a:r>
            <a:r>
              <a:rPr lang="it-IT" sz="2000" dirty="0">
                <a:latin typeface="Arial" panose="020B0604020202020204" pitchFamily="34" charset="0"/>
                <a:cs typeface="Arial" panose="020B0604020202020204" pitchFamily="34" charset="0"/>
              </a:rPr>
              <a:t> e di me fo </a:t>
            </a:r>
            <a:r>
              <a:rPr lang="it-IT" sz="2000" dirty="0" err="1">
                <a:latin typeface="Arial" panose="020B0604020202020204" pitchFamily="34" charset="0"/>
                <a:cs typeface="Arial" panose="020B0604020202020204" pitchFamily="34" charset="0"/>
              </a:rPr>
              <a:t>coniettura</a:t>
            </a:r>
            <a:r>
              <a:rPr lang="it-IT" sz="2000" dirty="0">
                <a:latin typeface="Arial" panose="020B0604020202020204" pitchFamily="34" charset="0"/>
                <a:cs typeface="Arial" panose="020B0604020202020204" pitchFamily="34" charset="0"/>
              </a:rPr>
              <a:t> quanto io in me tutto </a:t>
            </a:r>
            <a:r>
              <a:rPr lang="it-IT" sz="2000" dirty="0" err="1">
                <a:latin typeface="Arial" panose="020B0604020202020204" pitchFamily="34" charset="0"/>
                <a:cs typeface="Arial" panose="020B0604020202020204" pitchFamily="34" charset="0"/>
              </a:rPr>
              <a:t>el</a:t>
            </a:r>
            <a:r>
              <a:rPr lang="it-IT" sz="2000" dirty="0">
                <a:latin typeface="Arial" panose="020B0604020202020204" pitchFamily="34" charset="0"/>
                <a:cs typeface="Arial" panose="020B0604020202020204" pitchFamily="34" charset="0"/>
              </a:rPr>
              <a:t> dì </a:t>
            </a:r>
            <a:r>
              <a:rPr lang="it-IT" sz="2000" dirty="0" err="1">
                <a:latin typeface="Arial" panose="020B0604020202020204" pitchFamily="34" charset="0"/>
                <a:cs typeface="Arial" panose="020B0604020202020204" pitchFamily="34" charset="0"/>
              </a:rPr>
              <a:t>soffero</a:t>
            </a:r>
            <a:r>
              <a:rPr lang="it-IT" sz="2000" dirty="0">
                <a:latin typeface="Arial" panose="020B0604020202020204" pitchFamily="34" charset="0"/>
                <a:cs typeface="Arial" panose="020B0604020202020204" pitchFamily="34" charset="0"/>
              </a:rPr>
              <a:t>, né vedo in che modo possa non molto nuocermi la malignità de' perfidi e </a:t>
            </a:r>
            <a:r>
              <a:rPr lang="it-IT" sz="2000" dirty="0" err="1">
                <a:latin typeface="Arial" panose="020B0604020202020204" pitchFamily="34" charset="0"/>
                <a:cs typeface="Arial" panose="020B0604020202020204" pitchFamily="34" charset="0"/>
              </a:rPr>
              <a:t>iniquissimi</a:t>
            </a:r>
            <a:r>
              <a:rPr lang="it-IT" sz="2000" dirty="0">
                <a:latin typeface="Arial" panose="020B0604020202020204" pitchFamily="34" charset="0"/>
                <a:cs typeface="Arial" panose="020B0604020202020204" pitchFamily="34" charset="0"/>
              </a:rPr>
              <a:t> uomini, quali </a:t>
            </a:r>
            <a:r>
              <a:rPr lang="it-IT" sz="2000" dirty="0" err="1">
                <a:latin typeface="Arial" panose="020B0604020202020204" pitchFamily="34" charset="0"/>
                <a:cs typeface="Arial" panose="020B0604020202020204" pitchFamily="34" charset="0"/>
              </a:rPr>
              <a:t>ottrettando</a:t>
            </a: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inculpando</a:t>
            </a: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insimulando</a:t>
            </a:r>
            <a:r>
              <a:rPr lang="it-IT" sz="2000" dirty="0">
                <a:latin typeface="Arial" panose="020B0604020202020204" pitchFamily="34" charset="0"/>
                <a:cs typeface="Arial" panose="020B0604020202020204" pitchFamily="34" charset="0"/>
              </a:rPr>
              <a:t>, e con quanta possono opera, cura, industria, con ogni loro studio, assiduità e diligenza, con ogni arte, con ogni ingegno, con ogni </a:t>
            </a:r>
            <a:r>
              <a:rPr lang="it-IT" sz="2000" dirty="0" err="1">
                <a:latin typeface="Arial" panose="020B0604020202020204" pitchFamily="34" charset="0"/>
                <a:cs typeface="Arial" panose="020B0604020202020204" pitchFamily="34" charset="0"/>
              </a:rPr>
              <a:t>fraude</a:t>
            </a:r>
            <a:r>
              <a:rPr lang="it-IT" sz="2000" dirty="0">
                <a:latin typeface="Arial" panose="020B0604020202020204" pitchFamily="34" charset="0"/>
                <a:cs typeface="Arial" panose="020B0604020202020204" pitchFamily="34" charset="0"/>
              </a:rPr>
              <a:t>, mai restano </a:t>
            </a:r>
            <a:r>
              <a:rPr lang="it-IT" sz="2000" dirty="0" err="1">
                <a:latin typeface="Arial" panose="020B0604020202020204" pitchFamily="34" charset="0"/>
                <a:cs typeface="Arial" panose="020B0604020202020204" pitchFamily="34" charset="0"/>
              </a:rPr>
              <a:t>infestissimi</a:t>
            </a:r>
            <a:r>
              <a:rPr lang="it-IT" sz="2000" dirty="0">
                <a:latin typeface="Arial" panose="020B0604020202020204" pitchFamily="34" charset="0"/>
                <a:cs typeface="Arial" panose="020B0604020202020204" pitchFamily="34" charset="0"/>
              </a:rPr>
              <a:t> e molestissimi fare e dire e </a:t>
            </a:r>
            <a:r>
              <a:rPr lang="it-IT" sz="2000" dirty="0" err="1">
                <a:latin typeface="Arial" panose="020B0604020202020204" pitchFamily="34" charset="0"/>
                <a:cs typeface="Arial" panose="020B0604020202020204" pitchFamily="34" charset="0"/>
              </a:rPr>
              <a:t>pervestigare</a:t>
            </a:r>
            <a:r>
              <a:rPr lang="it-IT" sz="2000" dirty="0">
                <a:latin typeface="Arial" panose="020B0604020202020204" pitchFamily="34" charset="0"/>
                <a:cs typeface="Arial" panose="020B0604020202020204" pitchFamily="34" charset="0"/>
              </a:rPr>
              <a:t> cose per quali a me ne conseguiti povertà, odio, invidia, inimicizia, mala vita e grave infamia. </a:t>
            </a:r>
          </a:p>
          <a:p>
            <a:pPr marL="0" indent="0">
              <a:buNone/>
            </a:pPr>
            <a:endParaRPr lang="it-IT" dirty="0"/>
          </a:p>
          <a:p>
            <a:endParaRPr lang="it-IT" dirty="0"/>
          </a:p>
        </p:txBody>
      </p:sp>
    </p:spTree>
    <p:extLst>
      <p:ext uri="{BB962C8B-B14F-4D97-AF65-F5344CB8AC3E}">
        <p14:creationId xmlns:p14="http://schemas.microsoft.com/office/powerpoint/2010/main" val="10356918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E4EA04-29D7-634D-84D0-831B7D3F5B43}"/>
              </a:ext>
            </a:extLst>
          </p:cNvPr>
          <p:cNvSpPr>
            <a:spLocks noGrp="1"/>
          </p:cNvSpPr>
          <p:nvPr>
            <p:ph type="title"/>
          </p:nvPr>
        </p:nvSpPr>
        <p:spPr/>
        <p:txBody>
          <a:bodyPr/>
          <a:lstStyle/>
          <a:p>
            <a:r>
              <a:rPr lang="it-IT" dirty="0">
                <a:solidFill>
                  <a:schemeClr val="tx1"/>
                </a:solidFill>
              </a:rPr>
              <a:t>The </a:t>
            </a:r>
            <a:r>
              <a:rPr lang="it-IT" dirty="0" err="1">
                <a:solidFill>
                  <a:schemeClr val="tx1"/>
                </a:solidFill>
              </a:rPr>
              <a:t>application</a:t>
            </a:r>
            <a:r>
              <a:rPr lang="it-IT" dirty="0">
                <a:solidFill>
                  <a:schemeClr val="tx1"/>
                </a:solidFill>
              </a:rPr>
              <a:t> </a:t>
            </a:r>
          </a:p>
        </p:txBody>
      </p:sp>
      <p:sp>
        <p:nvSpPr>
          <p:cNvPr id="3" name="Segnaposto contenuto 2">
            <a:extLst>
              <a:ext uri="{FF2B5EF4-FFF2-40B4-BE49-F238E27FC236}">
                <a16:creationId xmlns:a16="http://schemas.microsoft.com/office/drawing/2014/main" id="{C78C59C9-3BE3-834C-B2D5-7359A314006E}"/>
              </a:ext>
            </a:extLst>
          </p:cNvPr>
          <p:cNvSpPr>
            <a:spLocks noGrp="1"/>
          </p:cNvSpPr>
          <p:nvPr>
            <p:ph idx="1"/>
          </p:nvPr>
        </p:nvSpPr>
        <p:spPr>
          <a:xfrm>
            <a:off x="4864101" y="368300"/>
            <a:ext cx="6536220" cy="6108700"/>
          </a:xfrm>
        </p:spPr>
        <p:txBody>
          <a:bodyPr>
            <a:normAutofit fontScale="85000" lnSpcReduction="20000"/>
          </a:bodyPr>
          <a:lstStyle/>
          <a:p>
            <a:pPr marL="0" indent="0">
              <a:spcBef>
                <a:spcPts val="0"/>
              </a:spcBef>
              <a:buNone/>
            </a:pPr>
            <a:r>
              <a:rPr lang="it-IT" sz="2400" dirty="0" err="1">
                <a:latin typeface="Arial" panose="020B0604020202020204" pitchFamily="34" charset="0"/>
                <a:cs typeface="Arial" panose="020B0604020202020204" pitchFamily="34" charset="0"/>
              </a:rPr>
              <a:t>Teogneio</a:t>
            </a:r>
            <a:r>
              <a:rPr lang="it-IT" sz="2400" dirty="0">
                <a:latin typeface="Arial" panose="020B0604020202020204" pitchFamily="34" charset="0"/>
                <a:cs typeface="Arial" panose="020B0604020202020204" pitchFamily="34" charset="0"/>
              </a:rPr>
              <a:t>:</a:t>
            </a:r>
          </a:p>
          <a:p>
            <a:pPr marL="0" indent="0">
              <a:spcBef>
                <a:spcPts val="0"/>
              </a:spcBef>
              <a:buNone/>
            </a:pPr>
            <a:r>
              <a:rPr lang="it-IT" sz="2400" dirty="0">
                <a:latin typeface="Arial" panose="020B0604020202020204" pitchFamily="34" charset="0"/>
                <a:cs typeface="Arial" panose="020B0604020202020204" pitchFamily="34" charset="0"/>
              </a:rPr>
              <a:t>Adunque, non </a:t>
            </a:r>
            <a:r>
              <a:rPr lang="it-IT" sz="2400" dirty="0" err="1">
                <a:latin typeface="Arial" panose="020B0604020202020204" pitchFamily="34" charset="0"/>
                <a:cs typeface="Arial" panose="020B0604020202020204" pitchFamily="34" charset="0"/>
              </a:rPr>
              <a:t>iniuria</a:t>
            </a:r>
            <a:r>
              <a:rPr lang="it-IT" sz="2400" dirty="0">
                <a:latin typeface="Arial" panose="020B0604020202020204" pitchFamily="34" charset="0"/>
                <a:cs typeface="Arial" panose="020B0604020202020204" pitchFamily="34" charset="0"/>
              </a:rPr>
              <a:t>, </a:t>
            </a:r>
            <a:r>
              <a:rPr lang="it-IT" sz="2400" dirty="0" err="1">
                <a:latin typeface="Arial" panose="020B0604020202020204" pitchFamily="34" charset="0"/>
                <a:cs typeface="Arial" panose="020B0604020202020204" pitchFamily="34" charset="0"/>
              </a:rPr>
              <a:t>dicea</a:t>
            </a:r>
            <a:r>
              <a:rPr lang="it-IT" sz="2400" dirty="0">
                <a:latin typeface="Arial" panose="020B0604020202020204" pitchFamily="34" charset="0"/>
                <a:cs typeface="Arial" panose="020B0604020202020204" pitchFamily="34" charset="0"/>
              </a:rPr>
              <a:t> Ovidio poeta:</a:t>
            </a:r>
          </a:p>
          <a:p>
            <a:pPr marL="0" indent="0">
              <a:spcBef>
                <a:spcPts val="0"/>
              </a:spcBef>
              <a:buNone/>
            </a:pPr>
            <a:r>
              <a:rPr lang="it-IT" sz="2400" dirty="0">
                <a:latin typeface="Arial" panose="020B0604020202020204" pitchFamily="34" charset="0"/>
                <a:cs typeface="Arial" panose="020B0604020202020204" pitchFamily="34" charset="0"/>
              </a:rPr>
              <a:t>con ambigui passi la fortuna erra,</a:t>
            </a:r>
          </a:p>
          <a:p>
            <a:pPr marL="0" indent="0">
              <a:spcBef>
                <a:spcPts val="0"/>
              </a:spcBef>
              <a:buNone/>
            </a:pPr>
            <a:r>
              <a:rPr lang="it-IT" sz="2400" dirty="0">
                <a:latin typeface="Arial" panose="020B0604020202020204" pitchFamily="34" charset="0"/>
                <a:cs typeface="Arial" panose="020B0604020202020204" pitchFamily="34" charset="0"/>
              </a:rPr>
              <a:t>né segue certa in alcun luogo [mai],</a:t>
            </a:r>
          </a:p>
          <a:p>
            <a:pPr marL="0" indent="0">
              <a:spcBef>
                <a:spcPts val="0"/>
              </a:spcBef>
              <a:buNone/>
            </a:pPr>
            <a:r>
              <a:rPr lang="it-IT" sz="2400" dirty="0">
                <a:latin typeface="Arial" panose="020B0604020202020204" pitchFamily="34" charset="0"/>
                <a:cs typeface="Arial" panose="020B0604020202020204" pitchFamily="34" charset="0"/>
              </a:rPr>
              <a:t>ma or si porge lieta e ora acerba.</a:t>
            </a:r>
          </a:p>
          <a:p>
            <a:pPr marL="0" indent="0">
              <a:spcBef>
                <a:spcPts val="0"/>
              </a:spcBef>
              <a:buNone/>
            </a:pPr>
            <a:r>
              <a:rPr lang="it-IT" sz="2400" dirty="0">
                <a:latin typeface="Arial" panose="020B0604020202020204" pitchFamily="34" charset="0"/>
                <a:cs typeface="Arial" panose="020B0604020202020204" pitchFamily="34" charset="0"/>
              </a:rPr>
              <a:t>Solo una legge serba in esser lieve</a:t>
            </a:r>
          </a:p>
          <a:p>
            <a:pPr marL="0" indent="0">
              <a:spcBef>
                <a:spcPts val="0"/>
              </a:spcBef>
              <a:buNone/>
            </a:pPr>
            <a:endParaRPr lang="it-IT" sz="2400" dirty="0">
              <a:latin typeface="Arial" panose="020B0604020202020204" pitchFamily="34" charset="0"/>
              <a:cs typeface="Arial" panose="020B0604020202020204" pitchFamily="34" charset="0"/>
            </a:endParaRPr>
          </a:p>
          <a:p>
            <a:pPr marL="0" indent="0">
              <a:spcBef>
                <a:spcPts val="0"/>
              </a:spcBef>
              <a:buNone/>
            </a:pPr>
            <a:endParaRPr lang="it-IT" sz="2400" dirty="0">
              <a:latin typeface="Arial" panose="020B0604020202020204" pitchFamily="34" charset="0"/>
              <a:cs typeface="Arial" panose="020B0604020202020204" pitchFamily="34" charset="0"/>
            </a:endParaRPr>
          </a:p>
          <a:p>
            <a:pPr marL="0" indent="0">
              <a:spcBef>
                <a:spcPts val="0"/>
              </a:spcBef>
              <a:buNone/>
            </a:pPr>
            <a:r>
              <a:rPr lang="it-IT" sz="2400" dirty="0" err="1">
                <a:latin typeface="Arial" panose="020B0604020202020204" pitchFamily="34" charset="0"/>
                <a:cs typeface="Arial" panose="020B0604020202020204" pitchFamily="34" charset="0"/>
              </a:rPr>
              <a:t>Teogenio</a:t>
            </a:r>
            <a:r>
              <a:rPr lang="it-IT" sz="2400" dirty="0">
                <a:latin typeface="Arial" panose="020B0604020202020204" pitchFamily="34" charset="0"/>
                <a:cs typeface="Arial" panose="020B0604020202020204" pitchFamily="34" charset="0"/>
              </a:rPr>
              <a:t>: Affermano </a:t>
            </a:r>
            <a:r>
              <a:rPr lang="it-IT" sz="2400" dirty="0" err="1">
                <a:latin typeface="Arial" panose="020B0604020202020204" pitchFamily="34" charset="0"/>
                <a:cs typeface="Arial" panose="020B0604020202020204" pitchFamily="34" charset="0"/>
              </a:rPr>
              <a:t>e'</a:t>
            </a:r>
            <a:r>
              <a:rPr lang="it-IT" sz="2400" dirty="0">
                <a:latin typeface="Arial" panose="020B0604020202020204" pitchFamily="34" charset="0"/>
                <a:cs typeface="Arial" panose="020B0604020202020204" pitchFamily="34" charset="0"/>
              </a:rPr>
              <a:t> fisici, e in prima Ippocrate, essere </a:t>
            </a:r>
            <a:r>
              <a:rPr lang="it-IT" sz="2400" dirty="0" err="1">
                <a:latin typeface="Arial" panose="020B0604020202020204" pitchFamily="34" charset="0"/>
                <a:cs typeface="Arial" panose="020B0604020202020204" pitchFamily="34" charset="0"/>
              </a:rPr>
              <a:t>a'</a:t>
            </a:r>
            <a:r>
              <a:rPr lang="it-IT" sz="2400" dirty="0">
                <a:latin typeface="Arial" panose="020B0604020202020204" pitchFamily="34" charset="0"/>
                <a:cs typeface="Arial" panose="020B0604020202020204" pitchFamily="34" charset="0"/>
              </a:rPr>
              <a:t> corpi umani ascritta vicissitudine, che o crescano continuo o scemino […]. Così e molto più a tutte </a:t>
            </a:r>
            <a:r>
              <a:rPr lang="it-IT" sz="2400" dirty="0" err="1">
                <a:latin typeface="Arial" panose="020B0604020202020204" pitchFamily="34" charset="0"/>
                <a:cs typeface="Arial" panose="020B0604020202020204" pitchFamily="34" charset="0"/>
              </a:rPr>
              <a:t>l'altre</a:t>
            </a:r>
            <a:r>
              <a:rPr lang="it-IT" sz="2400" dirty="0">
                <a:latin typeface="Arial" panose="020B0604020202020204" pitchFamily="34" charset="0"/>
                <a:cs typeface="Arial" panose="020B0604020202020204" pitchFamily="34" charset="0"/>
              </a:rPr>
              <a:t> cose mortali certo vediamo essere fatale e ascritto ordine dalla natura che sempre stiano in moto, e in difforme successo vediamo </a:t>
            </a:r>
            <a:r>
              <a:rPr lang="it-IT" sz="2400" dirty="0" err="1">
                <a:latin typeface="Arial" panose="020B0604020202020204" pitchFamily="34" charset="0"/>
                <a:cs typeface="Arial" panose="020B0604020202020204" pitchFamily="34" charset="0"/>
              </a:rPr>
              <a:t>e'</a:t>
            </a:r>
            <a:r>
              <a:rPr lang="it-IT" sz="2400" dirty="0">
                <a:latin typeface="Arial" panose="020B0604020202020204" pitchFamily="34" charset="0"/>
                <a:cs typeface="Arial" panose="020B0604020202020204" pitchFamily="34" charset="0"/>
              </a:rPr>
              <a:t> cieli continuo innovare sua varietà […]. E quanto pronto vediamo ora niuna, come </a:t>
            </a:r>
            <a:r>
              <a:rPr lang="it-IT" sz="2400" dirty="0" err="1">
                <a:latin typeface="Arial" panose="020B0604020202020204" pitchFamily="34" charset="0"/>
                <a:cs typeface="Arial" panose="020B0604020202020204" pitchFamily="34" charset="0"/>
              </a:rPr>
              <a:t>dicea</a:t>
            </a:r>
            <a:r>
              <a:rPr lang="it-IT" sz="2400" dirty="0">
                <a:latin typeface="Arial" panose="020B0604020202020204" pitchFamily="34" charset="0"/>
                <a:cs typeface="Arial" panose="020B0604020202020204" pitchFamily="34" charset="0"/>
              </a:rPr>
              <a:t> </a:t>
            </a:r>
            <a:r>
              <a:rPr lang="it-IT" sz="2400" dirty="0" err="1">
                <a:latin typeface="Arial" panose="020B0604020202020204" pitchFamily="34" charset="0"/>
                <a:cs typeface="Arial" panose="020B0604020202020204" pitchFamily="34" charset="0"/>
              </a:rPr>
              <a:t>Mannilio</a:t>
            </a:r>
            <a:r>
              <a:rPr lang="it-IT" sz="2400" dirty="0">
                <a:latin typeface="Arial" panose="020B0604020202020204" pitchFamily="34" charset="0"/>
                <a:cs typeface="Arial" panose="020B0604020202020204" pitchFamily="34" charset="0"/>
              </a:rPr>
              <a:t> poeta, segue mai simile a una altra ora, non agli animi degli uomini solo, quali </a:t>
            </a:r>
            <a:r>
              <a:rPr lang="it-IT" sz="2400" dirty="0" err="1">
                <a:latin typeface="Arial" panose="020B0604020202020204" pitchFamily="34" charset="0"/>
                <a:cs typeface="Arial" panose="020B0604020202020204" pitchFamily="34" charset="0"/>
              </a:rPr>
              <a:t>mo</a:t>
            </a:r>
            <a:r>
              <a:rPr lang="it-IT" sz="2400" dirty="0">
                <a:latin typeface="Arial" panose="020B0604020202020204" pitchFamily="34" charset="0"/>
                <a:cs typeface="Arial" panose="020B0604020202020204" pitchFamily="34" charset="0"/>
              </a:rPr>
              <a:t> lieti, poi tristi, indi irati, poi pieni di sospetti e simili perturbazioni, ma ancora alla tutta </a:t>
            </a:r>
            <a:r>
              <a:rPr lang="it-IT" sz="2400" dirty="0" err="1">
                <a:latin typeface="Arial" panose="020B0604020202020204" pitchFamily="34" charset="0"/>
                <a:cs typeface="Arial" panose="020B0604020202020204" pitchFamily="34" charset="0"/>
              </a:rPr>
              <a:t>universa</a:t>
            </a:r>
            <a:r>
              <a:rPr lang="it-IT" sz="2400" dirty="0">
                <a:latin typeface="Arial" panose="020B0604020202020204" pitchFamily="34" charset="0"/>
                <a:cs typeface="Arial" panose="020B0604020202020204" pitchFamily="34" charset="0"/>
              </a:rPr>
              <a:t> natura</a:t>
            </a:r>
          </a:p>
          <a:p>
            <a:endParaRPr lang="it-IT" dirty="0"/>
          </a:p>
        </p:txBody>
      </p:sp>
    </p:spTree>
    <p:extLst>
      <p:ext uri="{BB962C8B-B14F-4D97-AF65-F5344CB8AC3E}">
        <p14:creationId xmlns:p14="http://schemas.microsoft.com/office/powerpoint/2010/main" val="531089547"/>
      </p:ext>
    </p:extLst>
  </p:cSld>
  <p:clrMapOvr>
    <a:masterClrMapping/>
  </p:clrMapOvr>
</p:sld>
</file>

<file path=ppt/theme/theme1.xml><?xml version="1.0" encoding="utf-8"?>
<a:theme xmlns:a="http://schemas.openxmlformats.org/drawingml/2006/main" name="Atlante">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docProps/app.xml><?xml version="1.0" encoding="utf-8"?>
<Properties xmlns="http://schemas.openxmlformats.org/officeDocument/2006/extended-properties" xmlns:vt="http://schemas.openxmlformats.org/officeDocument/2006/docPropsVTypes">
  <Template>Atlante</Template>
  <TotalTime>135</TotalTime>
  <Words>964</Words>
  <Application>Microsoft Macintosh PowerPoint</Application>
  <PresentationFormat>Widescreen</PresentationFormat>
  <Paragraphs>44</Paragraphs>
  <Slides>13</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13</vt:i4>
      </vt:variant>
    </vt:vector>
  </HeadingPairs>
  <TitlesOfParts>
    <vt:vector size="18" baseType="lpstr">
      <vt:lpstr>Arial</vt:lpstr>
      <vt:lpstr>Calibri Light</vt:lpstr>
      <vt:lpstr>Rockwell</vt:lpstr>
      <vt:lpstr>Wingdings</vt:lpstr>
      <vt:lpstr>Atlante</vt:lpstr>
      <vt:lpstr>Annalisa Ceron   Philosophy as a Way of Life:  Remarks on Leon Battista Alberti’s Theogenius </vt:lpstr>
      <vt:lpstr>Presentazione standard di PowerPoint</vt:lpstr>
      <vt:lpstr> - to trace a genealogy of the theoretical framework according to which philosophy is a way of life and a form of care of the self  - to apply this  theoretical framework to read the Theogenius   - to better evaluate the dark and pessimistic atmosphere of the Theogenius by  linking it  to the Profugiorum and some related Intercenales   -</vt:lpstr>
      <vt:lpstr>The genealogy </vt:lpstr>
      <vt:lpstr>The genealogy </vt:lpstr>
      <vt:lpstr>The genealogy </vt:lpstr>
      <vt:lpstr>The application </vt:lpstr>
      <vt:lpstr>The application </vt:lpstr>
      <vt:lpstr>The application </vt:lpstr>
      <vt:lpstr>The application </vt:lpstr>
      <vt:lpstr>The application </vt:lpstr>
      <vt:lpstr>Conclusions </vt:lpstr>
      <vt:lpstr>Conclusions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Annalisa Ceron   Philosophy as a Way of Life:  Remarks on Leon Battista Alberti’s Theogenius </dc:title>
  <dc:creator>Annalisa Antonia Ceron</dc:creator>
  <cp:lastModifiedBy>Annalisa Antonia Ceron</cp:lastModifiedBy>
  <cp:revision>2</cp:revision>
  <dcterms:created xsi:type="dcterms:W3CDTF">2022-06-21T13:27:21Z</dcterms:created>
  <dcterms:modified xsi:type="dcterms:W3CDTF">2022-06-21T15:43:29Z</dcterms:modified>
</cp:coreProperties>
</file>