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64" r:id="rId1"/>
  </p:sldMasterIdLst>
  <p:notesMasterIdLst>
    <p:notesMasterId r:id="rId25"/>
  </p:notesMasterIdLst>
  <p:sldIdLst>
    <p:sldId id="257" r:id="rId2"/>
    <p:sldId id="325" r:id="rId3"/>
    <p:sldId id="330" r:id="rId4"/>
    <p:sldId id="326" r:id="rId5"/>
    <p:sldId id="329" r:id="rId6"/>
    <p:sldId id="263" r:id="rId7"/>
    <p:sldId id="301" r:id="rId8"/>
    <p:sldId id="335" r:id="rId9"/>
    <p:sldId id="300" r:id="rId10"/>
    <p:sldId id="331" r:id="rId11"/>
    <p:sldId id="332" r:id="rId12"/>
    <p:sldId id="333" r:id="rId13"/>
    <p:sldId id="324" r:id="rId14"/>
    <p:sldId id="270" r:id="rId15"/>
    <p:sldId id="334" r:id="rId16"/>
    <p:sldId id="292" r:id="rId17"/>
    <p:sldId id="279" r:id="rId18"/>
    <p:sldId id="280" r:id="rId19"/>
    <p:sldId id="327" r:id="rId20"/>
    <p:sldId id="281" r:id="rId21"/>
    <p:sldId id="285" r:id="rId22"/>
    <p:sldId id="313" r:id="rId23"/>
    <p:sldId id="328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33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Relationship Id="rId4" Type="http://schemas.openxmlformats.org/officeDocument/2006/relationships/image" Target="../media/image37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image" Target="../media/image48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image" Target="../media/image50.emf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image" Target="../media/image56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Relationship Id="rId4" Type="http://schemas.openxmlformats.org/officeDocument/2006/relationships/image" Target="../media/image62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image" Target="../media/image6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4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4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3C936-079C-4BE6-9454-AACCA470AFF1}" type="datetimeFigureOut">
              <a:rPr lang="it-IT" smtClean="0"/>
              <a:t>04/07/2017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2A40E-5783-4C3B-A7A1-DAEC59FE650A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0069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934FC-03EE-4737-B353-A9F8DD535BE1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557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31DD-9A99-4AF9-AE76-9C751BB22716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5600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0CC6-5393-4ECA-A6C6-97D8ACF77422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113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B3A-B13B-4ECB-9C9B-41EDE0B75468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7127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344AA-165F-4B39-87F3-63483B3D3AC1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134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B49-27F5-4008-B010-4D9373BA8F62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1215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50C55-2711-4BDF-9853-78ADFA347985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5894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F49C-E3FC-404C-A0BF-49C8A2138CD3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756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CB364-E9B2-4AC6-9C61-549EAB5D2D09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88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F8EE-4550-4263-9501-812A790AE6BB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242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FF63-F701-4B46-A9C7-D541BD2A0C48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860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DB678-987D-4884-9308-39A4283287C5}" type="datetime1">
              <a:rPr lang="it-IT" smtClean="0"/>
              <a:t>04/07/2017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016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5.e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37.emf"/><Relationship Id="rId4" Type="http://schemas.openxmlformats.org/officeDocument/2006/relationships/image" Target="../media/image34.emf"/><Relationship Id="rId9" Type="http://schemas.openxmlformats.org/officeDocument/2006/relationships/oleObject" Target="../embeddings/oleObject2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1.png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38.emf"/><Relationship Id="rId10" Type="http://schemas.openxmlformats.org/officeDocument/2006/relationships/image" Target="../media/image40.emf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2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9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8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13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5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1.e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53.emf"/><Relationship Id="rId4" Type="http://schemas.openxmlformats.org/officeDocument/2006/relationships/image" Target="../media/image50.e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5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56.emf"/><Relationship Id="rId4" Type="http://schemas.openxmlformats.org/officeDocument/2006/relationships/oleObject" Target="../embeddings/oleObject42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oleObject" Target="../embeddings/oleObject44.bin"/><Relationship Id="rId7" Type="http://schemas.openxmlformats.org/officeDocument/2006/relationships/image" Target="../media/image60.emf"/><Relationship Id="rId12" Type="http://schemas.openxmlformats.org/officeDocument/2006/relationships/image" Target="../media/image6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45.bin"/><Relationship Id="rId11" Type="http://schemas.openxmlformats.org/officeDocument/2006/relationships/oleObject" Target="../embeddings/oleObject47.bin"/><Relationship Id="rId5" Type="http://schemas.openxmlformats.org/officeDocument/2006/relationships/image" Target="../media/image63.png"/><Relationship Id="rId10" Type="http://schemas.openxmlformats.org/officeDocument/2006/relationships/image" Target="../media/image64.png"/><Relationship Id="rId4" Type="http://schemas.openxmlformats.org/officeDocument/2006/relationships/image" Target="../media/image59.emf"/><Relationship Id="rId9" Type="http://schemas.openxmlformats.org/officeDocument/2006/relationships/image" Target="../media/image6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6.e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6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5.jp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.jpg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3.emf"/><Relationship Id="rId4" Type="http://schemas.openxmlformats.org/officeDocument/2006/relationships/image" Target="../media/image10.emf"/><Relationship Id="rId9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pn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29.png"/><Relationship Id="rId4" Type="http://schemas.openxmlformats.org/officeDocument/2006/relationships/image" Target="../media/image25.emf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30997"/>
            <a:ext cx="313372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248" y="5877272"/>
            <a:ext cx="879459" cy="9485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tangolo 7"/>
          <p:cNvSpPr/>
          <p:nvPr/>
        </p:nvSpPr>
        <p:spPr>
          <a:xfrm>
            <a:off x="-180528" y="0"/>
            <a:ext cx="94580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700" b="1" i="1" dirty="0" smtClean="0">
                <a:solidFill>
                  <a:srgbClr val="C00000"/>
                </a:solidFill>
                <a:latin typeface="Gabriola" panose="04040605051002020D02" pitchFamily="82" charset="0"/>
                <a:cs typeface="Arial" panose="020B0604020202020204" pitchFamily="34" charset="0"/>
              </a:rPr>
              <a:t>When Martin’s Spirosilane Meets  a NHC </a:t>
            </a:r>
            <a:r>
              <a:rPr lang="en-GB" sz="4700" b="1" i="1" dirty="0" err="1" smtClean="0">
                <a:solidFill>
                  <a:srgbClr val="C00000"/>
                </a:solidFill>
                <a:latin typeface="Gabriola" panose="04040605051002020D02" pitchFamily="82" charset="0"/>
                <a:cs typeface="Arial" panose="020B0604020202020204" pitchFamily="34" charset="0"/>
              </a:rPr>
              <a:t>Carbene</a:t>
            </a:r>
            <a:endParaRPr lang="en-GB" sz="4700" b="1" i="1" dirty="0">
              <a:solidFill>
                <a:srgbClr val="C00000"/>
              </a:solidFill>
              <a:latin typeface="Gabriola" panose="04040605051002020D02" pitchFamily="82" charset="0"/>
              <a:cs typeface="Arial" panose="020B0604020202020204" pitchFamily="34" charset="0"/>
            </a:endParaRPr>
          </a:p>
        </p:txBody>
      </p:sp>
      <p:pic>
        <p:nvPicPr>
          <p:cNvPr id="11" name="Image 2" descr="UPMC_cart blanc Q_7504-16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" y="6014885"/>
            <a:ext cx="1613292" cy="673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807" y="6045653"/>
            <a:ext cx="1478386" cy="611746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934831" y="3472785"/>
            <a:ext cx="30298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 Pr. Louis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Fensterbank</a:t>
            </a: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Co-Supervisor: Dr. Gilles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Lemière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336" y="4232801"/>
            <a:ext cx="4095328" cy="132245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38810" y="3516658"/>
            <a:ext cx="29770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Presentation by Fabrizio </a:t>
            </a:r>
            <a:r>
              <a:rPr lang="it-IT" dirty="0" smtClean="0"/>
              <a:t>MEDICI</a:t>
            </a:r>
          </a:p>
          <a:p>
            <a:r>
              <a:rPr lang="it-IT" sz="1400" i="1" dirty="0"/>
              <a:t>f</a:t>
            </a:r>
            <a:r>
              <a:rPr lang="it-IT" sz="1400" i="1" dirty="0" smtClean="0"/>
              <a:t>abrizio.medici@upmc.fr</a:t>
            </a:r>
            <a:endParaRPr lang="it-IT" sz="1400" i="1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131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 dirty="0"/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7479705"/>
              </p:ext>
            </p:extLst>
          </p:nvPr>
        </p:nvGraphicFramePr>
        <p:xfrm>
          <a:off x="2123728" y="672977"/>
          <a:ext cx="3171825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7" name="CS ChemDraw Drawing" r:id="rId3" imgW="2537514" imgH="482948" progId="ChemDraw.Document.6.0">
                  <p:embed/>
                </p:oleObj>
              </mc:Choice>
              <mc:Fallback>
                <p:oleObj name="CS ChemDraw Drawing" r:id="rId3" imgW="2537514" imgH="482948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672977"/>
                        <a:ext cx="3171825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5076056" y="1687116"/>
            <a:ext cx="1965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i="1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Abnormal</a:t>
            </a:r>
            <a:r>
              <a:rPr lang="it-IT" b="1" i="1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Adduct</a:t>
            </a:r>
            <a:r>
              <a:rPr lang="it-IT" b="1" i="1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it-IT" b="1" i="1" dirty="0">
              <a:solidFill>
                <a:srgbClr val="33CC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243118"/>
              </p:ext>
            </p:extLst>
          </p:nvPr>
        </p:nvGraphicFramePr>
        <p:xfrm>
          <a:off x="5314797" y="305470"/>
          <a:ext cx="1531937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8" name="CS ChemDraw Drawing" r:id="rId5" imgW="1531889" imgH="1336660" progId="ChemDraw.Document.6.0">
                  <p:embed/>
                </p:oleObj>
              </mc:Choice>
              <mc:Fallback>
                <p:oleObj name="CS ChemDraw Drawing" r:id="rId5" imgW="1531889" imgH="13366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14797" y="305470"/>
                        <a:ext cx="1531937" cy="1336675"/>
                      </a:xfrm>
                      <a:prstGeom prst="rect">
                        <a:avLst/>
                      </a:prstGeom>
                      <a:ln w="28575">
                        <a:solidFill>
                          <a:srgbClr val="33CC3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0" y="0"/>
            <a:ext cx="2561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14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NHC-Spirosilane Interaction</a:t>
            </a:r>
          </a:p>
        </p:txBody>
      </p:sp>
      <p:pic>
        <p:nvPicPr>
          <p:cNvPr id="6247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415925"/>
            <a:ext cx="8636000" cy="602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183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0" y="0"/>
            <a:ext cx="27636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14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Abnormal Adduct In Literature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1128285"/>
              </p:ext>
            </p:extLst>
          </p:nvPr>
        </p:nvGraphicFramePr>
        <p:xfrm>
          <a:off x="1333500" y="1860550"/>
          <a:ext cx="6478588" cy="313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3" name="CS ChemDraw Drawing" r:id="rId3" imgW="6478685" imgH="3137643" progId="ChemDraw.Document.6.0">
                  <p:embed/>
                </p:oleObj>
              </mc:Choice>
              <mc:Fallback>
                <p:oleObj name="CS ChemDraw Drawing" r:id="rId3" imgW="6478685" imgH="313764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3500" y="1860550"/>
                        <a:ext cx="6478588" cy="313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6"/>
          <p:cNvSpPr/>
          <p:nvPr/>
        </p:nvSpPr>
        <p:spPr>
          <a:xfrm>
            <a:off x="4572000" y="3789040"/>
            <a:ext cx="1728192" cy="10081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33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548680"/>
            <a:ext cx="4932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smtClean="0"/>
              <a:t>Normal Acid-Base Lewis adduct Vs. Frustrated Lewis Pair (FLP)</a:t>
            </a:r>
            <a:endParaRPr lang="en-GB" sz="1400" dirty="0"/>
          </a:p>
        </p:txBody>
      </p:sp>
      <p:sp>
        <p:nvSpPr>
          <p:cNvPr id="4" name="Rettangolo 3"/>
          <p:cNvSpPr/>
          <p:nvPr/>
        </p:nvSpPr>
        <p:spPr>
          <a:xfrm>
            <a:off x="0" y="371703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/>
              <a:t>The activation of small </a:t>
            </a:r>
            <a:r>
              <a:rPr lang="en-GB" sz="1400" dirty="0" smtClean="0"/>
              <a:t>molecules (like hydrogen) is </a:t>
            </a:r>
            <a:r>
              <a:rPr lang="en-GB" sz="1400" dirty="0"/>
              <a:t>a great field of </a:t>
            </a:r>
            <a:r>
              <a:rPr lang="en-GB" sz="1400" dirty="0" smtClean="0"/>
              <a:t>interest</a:t>
            </a:r>
            <a:r>
              <a:rPr lang="en-GB" sz="1400" dirty="0"/>
              <a:t>. Frustrated Lewis </a:t>
            </a:r>
            <a:r>
              <a:rPr lang="en-GB" sz="1400" dirty="0" smtClean="0"/>
              <a:t>Pairs are </a:t>
            </a:r>
            <a:r>
              <a:rPr lang="en-GB" sz="1400" dirty="0"/>
              <a:t>good candidates to </a:t>
            </a:r>
            <a:r>
              <a:rPr lang="en-GB" sz="1400" dirty="0" smtClean="0"/>
              <a:t>perform this </a:t>
            </a:r>
            <a:r>
              <a:rPr lang="en-GB" sz="1400" dirty="0"/>
              <a:t>kind of </a:t>
            </a:r>
            <a:r>
              <a:rPr lang="en-GB" sz="1400" dirty="0" smtClean="0"/>
              <a:t>reactions</a:t>
            </a:r>
            <a:r>
              <a:rPr lang="en-GB" sz="1400" dirty="0" smtClean="0"/>
              <a:t>.</a:t>
            </a:r>
            <a:endParaRPr lang="en-GB" sz="1400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2950805"/>
              </p:ext>
            </p:extLst>
          </p:nvPr>
        </p:nvGraphicFramePr>
        <p:xfrm>
          <a:off x="1266825" y="2132856"/>
          <a:ext cx="6534150" cy="1328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2" name="CS ChemDraw Drawing" r:id="rId3" imgW="5312987" imgH="1080676" progId="ChemDraw.Document.6.0">
                  <p:embed/>
                </p:oleObj>
              </mc:Choice>
              <mc:Fallback>
                <p:oleObj name="CS ChemDraw Drawing" r:id="rId3" imgW="5312987" imgH="108067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66825" y="2132856"/>
                        <a:ext cx="6534150" cy="1328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582509"/>
              </p:ext>
            </p:extLst>
          </p:nvPr>
        </p:nvGraphicFramePr>
        <p:xfrm>
          <a:off x="2146696" y="980728"/>
          <a:ext cx="4873576" cy="980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3" name="CS ChemDraw Drawing" r:id="rId5" imgW="3962257" imgH="796972" progId="ChemDraw.Document.6.0">
                  <p:embed/>
                </p:oleObj>
              </mc:Choice>
              <mc:Fallback>
                <p:oleObj name="CS ChemDraw Drawing" r:id="rId5" imgW="3962257" imgH="7969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46696" y="980728"/>
                        <a:ext cx="4873576" cy="980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3174672" y="4554"/>
            <a:ext cx="2789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Frustrated Lewis Pair</a:t>
            </a:r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967938"/>
              </p:ext>
            </p:extLst>
          </p:nvPr>
        </p:nvGraphicFramePr>
        <p:xfrm>
          <a:off x="1099344" y="4725144"/>
          <a:ext cx="6945312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4" name="CS ChemDraw Drawing" r:id="rId7" imgW="6944707" imgH="1161240" progId="ChemDraw.Document.6.0">
                  <p:embed/>
                </p:oleObj>
              </mc:Choice>
              <mc:Fallback>
                <p:oleObj name="CS ChemDraw Drawing" r:id="rId7" imgW="6944707" imgH="11612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99344" y="4725144"/>
                        <a:ext cx="6945312" cy="1160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4257329"/>
              </p:ext>
            </p:extLst>
          </p:nvPr>
        </p:nvGraphicFramePr>
        <p:xfrm>
          <a:off x="1741487" y="4235676"/>
          <a:ext cx="5661025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5" name="CS ChemDraw Drawing" r:id="rId9" imgW="5660244" imgH="2470613" progId="ChemDraw.Document.6.0">
                  <p:embed/>
                </p:oleObj>
              </mc:Choice>
              <mc:Fallback>
                <p:oleObj name="CS ChemDraw Drawing" r:id="rId9" imgW="5660244" imgH="24706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741487" y="4235676"/>
                        <a:ext cx="5661025" cy="2470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092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77040"/>
            <a:ext cx="3244334" cy="3312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049517" y="4554"/>
            <a:ext cx="5044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NHC-Spirosilane </a:t>
            </a:r>
            <a:r>
              <a:rPr lang="en-GB" dirty="0" smtClean="0"/>
              <a:t>and Paraformaldehyde</a:t>
            </a:r>
            <a:endParaRPr lang="en-GB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345228"/>
              </p:ext>
            </p:extLst>
          </p:nvPr>
        </p:nvGraphicFramePr>
        <p:xfrm>
          <a:off x="17140" y="1458584"/>
          <a:ext cx="5603875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6" name="CS ChemDraw Drawing" r:id="rId4" imgW="5338805" imgH="1458372" progId="ChemDraw.Document.6.0">
                  <p:embed/>
                </p:oleObj>
              </mc:Choice>
              <mc:Fallback>
                <p:oleObj name="CS ChemDraw Drawing" r:id="rId4" imgW="5338805" imgH="14583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140" y="1458584"/>
                        <a:ext cx="5603875" cy="153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413912"/>
              </p:ext>
            </p:extLst>
          </p:nvPr>
        </p:nvGraphicFramePr>
        <p:xfrm>
          <a:off x="4120108" y="4509120"/>
          <a:ext cx="5019675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7" name="CS ChemDraw Drawing" r:id="rId6" imgW="4785001" imgH="1458372" progId="ChemDraw.Document.6.0">
                  <p:embed/>
                </p:oleObj>
              </mc:Choice>
              <mc:Fallback>
                <p:oleObj name="CS ChemDraw Drawing" r:id="rId6" imgW="4785001" imgH="14583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20108" y="4509120"/>
                        <a:ext cx="5019675" cy="153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9" y="3608905"/>
            <a:ext cx="3689141" cy="3312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5061629" y="3660404"/>
            <a:ext cx="1707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Si-O (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.): 1,676Å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O-Si-O: 173,61°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970281" y="3183032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Ray</a:t>
            </a:r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it-IT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041108" y="6309320"/>
            <a:ext cx="1707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Si-O (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.): 1,694Å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O-Si-O: 176,71°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2092" y="3374187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Ray</a:t>
            </a:r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it-IT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13</a:t>
            </a:fld>
            <a:endParaRPr lang="it-IT" dirty="0"/>
          </a:p>
        </p:txBody>
      </p:sp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5226198"/>
              </p:ext>
            </p:extLst>
          </p:nvPr>
        </p:nvGraphicFramePr>
        <p:xfrm>
          <a:off x="963613" y="2136775"/>
          <a:ext cx="7216775" cy="258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8" name="CS ChemDraw Drawing" r:id="rId9" imgW="7216230" imgH="2583228" progId="ChemDraw.Document.6.0">
                  <p:embed/>
                </p:oleObj>
              </mc:Choice>
              <mc:Fallback>
                <p:oleObj name="CS ChemDraw Drawing" r:id="rId9" imgW="7216230" imgH="258322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63613" y="2136775"/>
                        <a:ext cx="7216775" cy="2582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766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4091566"/>
              </p:ext>
            </p:extLst>
          </p:nvPr>
        </p:nvGraphicFramePr>
        <p:xfrm>
          <a:off x="2293624" y="728561"/>
          <a:ext cx="3800140" cy="1400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15" name="CS ChemDraw Drawing" r:id="rId3" imgW="3040111" imgH="1120092" progId="ChemDraw.Document.6.0">
                  <p:embed/>
                </p:oleObj>
              </mc:Choice>
              <mc:Fallback>
                <p:oleObj name="CS ChemDraw Drawing" r:id="rId3" imgW="3040111" imgH="112009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93624" y="728561"/>
                        <a:ext cx="3800140" cy="1400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6093764" y="728561"/>
            <a:ext cx="714436" cy="1563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?</a:t>
            </a:r>
            <a:endParaRPr lang="it-IT" sz="72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9236101"/>
              </p:ext>
            </p:extLst>
          </p:nvPr>
        </p:nvGraphicFramePr>
        <p:xfrm>
          <a:off x="144463" y="2492375"/>
          <a:ext cx="8782050" cy="306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16" name="CS ChemDraw Drawing" r:id="rId5" imgW="8778240" imgH="3067908" progId="ChemDraw.Document.6.0">
                  <p:embed/>
                </p:oleObj>
              </mc:Choice>
              <mc:Fallback>
                <p:oleObj name="CS ChemDraw Drawing" r:id="rId5" imgW="8778240" imgH="306790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4463" y="2492375"/>
                        <a:ext cx="8782050" cy="3068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Connettore 1 24"/>
          <p:cNvCxnSpPr/>
          <p:nvPr/>
        </p:nvCxnSpPr>
        <p:spPr>
          <a:xfrm>
            <a:off x="611560" y="2132856"/>
            <a:ext cx="784887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/>
          <p:cNvSpPr txBox="1"/>
          <p:nvPr/>
        </p:nvSpPr>
        <p:spPr>
          <a:xfrm>
            <a:off x="4025768" y="2155751"/>
            <a:ext cx="105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Lewis Base</a:t>
            </a:r>
            <a:endParaRPr lang="it-IT" sz="14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1979894" y="0"/>
            <a:ext cx="51781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Hydrogen and Carbon Dioxide Activation</a:t>
            </a:r>
            <a:endParaRPr lang="en-GB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940152" y="4509120"/>
            <a:ext cx="27668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just">
              <a:defRPr sz="1400" i="1"/>
            </a:lvl1pPr>
          </a:lstStyle>
          <a:p>
            <a:r>
              <a:rPr lang="en-GB" dirty="0" smtClean="0"/>
              <a:t>P: 1, 5, 15, 25, 50 bar</a:t>
            </a:r>
          </a:p>
          <a:p>
            <a:r>
              <a:rPr lang="en-GB" dirty="0" smtClean="0"/>
              <a:t>Solvents: </a:t>
            </a:r>
            <a:r>
              <a:rPr lang="en-GB" dirty="0" err="1" smtClean="0"/>
              <a:t>PhMe</a:t>
            </a:r>
            <a:r>
              <a:rPr lang="en-GB" dirty="0" smtClean="0"/>
              <a:t>, C</a:t>
            </a:r>
            <a:r>
              <a:rPr lang="en-GB" baseline="-25000" dirty="0" smtClean="0"/>
              <a:t>6</a:t>
            </a:r>
            <a:r>
              <a:rPr lang="en-GB" dirty="0" smtClean="0"/>
              <a:t>H</a:t>
            </a:r>
            <a:r>
              <a:rPr lang="en-GB" baseline="-25000" dirty="0" smtClean="0"/>
              <a:t>5</a:t>
            </a:r>
            <a:r>
              <a:rPr lang="en-GB" dirty="0" smtClean="0"/>
              <a:t>Br, CH</a:t>
            </a:r>
            <a:r>
              <a:rPr lang="en-GB" baseline="-25000" dirty="0" smtClean="0"/>
              <a:t>2</a:t>
            </a:r>
            <a:r>
              <a:rPr lang="en-GB" dirty="0" smtClean="0"/>
              <a:t>Cl</a:t>
            </a:r>
            <a:r>
              <a:rPr lang="en-GB" baseline="-25000" dirty="0" smtClean="0"/>
              <a:t>2</a:t>
            </a:r>
          </a:p>
          <a:p>
            <a:r>
              <a:rPr lang="en-GB" dirty="0" smtClean="0"/>
              <a:t>T: </a:t>
            </a:r>
            <a:r>
              <a:rPr lang="en-GB" dirty="0" err="1" smtClean="0"/>
              <a:t>rt</a:t>
            </a:r>
            <a:r>
              <a:rPr lang="en-GB" dirty="0" smtClean="0"/>
              <a:t>, 80°C, 110°C</a:t>
            </a:r>
          </a:p>
          <a:p>
            <a:r>
              <a:rPr lang="en-GB" dirty="0" smtClean="0"/>
              <a:t>t: 10’, 1h, 4h, 24h</a:t>
            </a:r>
            <a:endParaRPr lang="en-GB" dirty="0"/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634178"/>
              </p:ext>
            </p:extLst>
          </p:nvPr>
        </p:nvGraphicFramePr>
        <p:xfrm>
          <a:off x="3235054" y="2564904"/>
          <a:ext cx="2601884" cy="2422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17" name="CS ChemDraw Drawing" r:id="rId7" imgW="1568035" imgH="1458805" progId="ChemDraw.Document.6.0">
                  <p:embed/>
                </p:oleObj>
              </mc:Choice>
              <mc:Fallback>
                <p:oleObj name="CS ChemDraw Drawing" r:id="rId7" imgW="1568035" imgH="1458805" progId="ChemDraw.Document.6.0">
                  <p:embed/>
                  <p:pic>
                    <p:nvPicPr>
                      <p:cNvPr id="0" name="Oggetto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054" y="2564904"/>
                        <a:ext cx="2601884" cy="24226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414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15</a:t>
            </a:fld>
            <a:endParaRPr lang="it-IT" dirty="0"/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9896657"/>
              </p:ext>
            </p:extLst>
          </p:nvPr>
        </p:nvGraphicFramePr>
        <p:xfrm>
          <a:off x="1783506" y="700410"/>
          <a:ext cx="5513387" cy="236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4" name="CS ChemDraw Drawing" r:id="rId3" imgW="5513509" imgH="2368392" progId="ChemDraw.Document.6.0">
                  <p:embed/>
                </p:oleObj>
              </mc:Choice>
              <mc:Fallback>
                <p:oleObj name="CS ChemDraw Drawing" r:id="rId3" imgW="5513509" imgH="236839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83506" y="700410"/>
                        <a:ext cx="5513387" cy="2368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641128"/>
              </p:ext>
            </p:extLst>
          </p:nvPr>
        </p:nvGraphicFramePr>
        <p:xfrm>
          <a:off x="3670300" y="2924944"/>
          <a:ext cx="18034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5" name="CS ChemDraw Drawing" r:id="rId5" imgW="1802982" imgH="2514793" progId="ChemDraw.Document.6.0">
                  <p:embed/>
                </p:oleObj>
              </mc:Choice>
              <mc:Fallback>
                <p:oleObj name="CS ChemDraw Drawing" r:id="rId5" imgW="1802982" imgH="251479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70300" y="2924944"/>
                        <a:ext cx="1803400" cy="251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2617238" y="-27384"/>
            <a:ext cx="3845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 err="1"/>
              <a:t>Abnormal</a:t>
            </a:r>
            <a:r>
              <a:rPr lang="it-IT" dirty="0"/>
              <a:t> </a:t>
            </a:r>
            <a:r>
              <a:rPr lang="it-IT" dirty="0" err="1"/>
              <a:t>adducts</a:t>
            </a:r>
            <a:r>
              <a:rPr lang="it-IT" dirty="0"/>
              <a:t> and </a:t>
            </a:r>
            <a:r>
              <a:rPr lang="it-IT" dirty="0" err="1" smtClean="0"/>
              <a:t>metals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294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806924" y="-27384"/>
            <a:ext cx="5466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Abnormal adducts and metals in Literature</a:t>
            </a:r>
            <a:endParaRPr lang="en-GB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317844"/>
              </p:ext>
            </p:extLst>
          </p:nvPr>
        </p:nvGraphicFramePr>
        <p:xfrm>
          <a:off x="604838" y="3128963"/>
          <a:ext cx="7937500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97" name="CS ChemDraw Drawing" r:id="rId3" imgW="7938283" imgH="2447223" progId="ChemDraw.Document.6.0">
                  <p:embed/>
                </p:oleObj>
              </mc:Choice>
              <mc:Fallback>
                <p:oleObj name="CS ChemDraw Drawing" r:id="rId3" imgW="7938283" imgH="244722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4838" y="3128963"/>
                        <a:ext cx="7937500" cy="2447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ttangolo 7"/>
          <p:cNvSpPr/>
          <p:nvPr/>
        </p:nvSpPr>
        <p:spPr>
          <a:xfrm>
            <a:off x="0" y="6623774"/>
            <a:ext cx="68762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100" dirty="0" smtClean="0">
                <a:cs typeface="Times New Roman" panose="02020603050405020304" pitchFamily="18" charset="0"/>
              </a:rPr>
              <a:t>For a </a:t>
            </a:r>
            <a:r>
              <a:rPr lang="it-IT" sz="1100" dirty="0" err="1" smtClean="0">
                <a:cs typeface="Times New Roman" panose="02020603050405020304" pitchFamily="18" charset="0"/>
              </a:rPr>
              <a:t>review</a:t>
            </a:r>
            <a:r>
              <a:rPr lang="it-IT" sz="1100" dirty="0" smtClean="0">
                <a:cs typeface="Times New Roman" panose="02020603050405020304" pitchFamily="18" charset="0"/>
              </a:rPr>
              <a:t> on </a:t>
            </a:r>
            <a:r>
              <a:rPr lang="it-IT" sz="1100" dirty="0" err="1" smtClean="0">
                <a:cs typeface="Times New Roman" panose="02020603050405020304" pitchFamily="18" charset="0"/>
              </a:rPr>
              <a:t>anionic</a:t>
            </a:r>
            <a:r>
              <a:rPr lang="it-IT" sz="1100" dirty="0" smtClean="0">
                <a:cs typeface="Times New Roman" panose="02020603050405020304" pitchFamily="18" charset="0"/>
              </a:rPr>
              <a:t> </a:t>
            </a:r>
            <a:r>
              <a:rPr lang="it-IT" sz="1100" dirty="0" err="1" smtClean="0">
                <a:cs typeface="Times New Roman" panose="02020603050405020304" pitchFamily="18" charset="0"/>
              </a:rPr>
              <a:t>carbene</a:t>
            </a:r>
            <a:r>
              <a:rPr lang="it-IT" sz="1100" dirty="0" smtClean="0">
                <a:cs typeface="Times New Roman" panose="02020603050405020304" pitchFamily="18" charset="0"/>
              </a:rPr>
              <a:t>: A</a:t>
            </a:r>
            <a:r>
              <a:rPr lang="it-IT" sz="1100" dirty="0">
                <a:cs typeface="Times New Roman" panose="02020603050405020304" pitchFamily="18" charset="0"/>
              </a:rPr>
              <a:t>. </a:t>
            </a:r>
            <a:r>
              <a:rPr lang="it-IT" sz="1100" dirty="0" err="1">
                <a:cs typeface="Times New Roman" panose="02020603050405020304" pitchFamily="18" charset="0"/>
              </a:rPr>
              <a:t>Nasr</a:t>
            </a:r>
            <a:r>
              <a:rPr lang="it-IT" sz="1100" dirty="0">
                <a:cs typeface="Times New Roman" panose="02020603050405020304" pitchFamily="18" charset="0"/>
              </a:rPr>
              <a:t>, A. </a:t>
            </a:r>
            <a:r>
              <a:rPr lang="it-IT" sz="1100" dirty="0" err="1">
                <a:cs typeface="Times New Roman" panose="02020603050405020304" pitchFamily="18" charset="0"/>
              </a:rPr>
              <a:t>Winkler</a:t>
            </a:r>
            <a:r>
              <a:rPr lang="it-IT" sz="1100" dirty="0">
                <a:cs typeface="Times New Roman" panose="02020603050405020304" pitchFamily="18" charset="0"/>
              </a:rPr>
              <a:t>, M. </a:t>
            </a:r>
            <a:r>
              <a:rPr lang="it-IT" sz="1100" dirty="0" err="1">
                <a:cs typeface="Times New Roman" panose="02020603050405020304" pitchFamily="18" charset="0"/>
              </a:rPr>
              <a:t>Tamm</a:t>
            </a:r>
            <a:r>
              <a:rPr lang="it-IT" sz="1100" dirty="0">
                <a:cs typeface="Times New Roman" panose="02020603050405020304" pitchFamily="18" charset="0"/>
              </a:rPr>
              <a:t>, </a:t>
            </a:r>
            <a:r>
              <a:rPr lang="en-US" sz="1100" i="1" dirty="0">
                <a:cs typeface="Times New Roman" panose="02020603050405020304" pitchFamily="18" charset="0"/>
              </a:rPr>
              <a:t>Coordination Chemistry Reviews</a:t>
            </a:r>
            <a:r>
              <a:rPr lang="en-US" sz="1100" dirty="0">
                <a:cs typeface="Times New Roman" panose="02020603050405020304" pitchFamily="18" charset="0"/>
              </a:rPr>
              <a:t>, </a:t>
            </a:r>
            <a:r>
              <a:rPr lang="en-US" sz="1100" b="1" dirty="0" smtClean="0">
                <a:cs typeface="Times New Roman" panose="02020603050405020304" pitchFamily="18" charset="0"/>
              </a:rPr>
              <a:t>2016</a:t>
            </a:r>
            <a:r>
              <a:rPr lang="en-US" sz="1100" dirty="0" smtClean="0">
                <a:cs typeface="Times New Roman" panose="02020603050405020304" pitchFamily="18" charset="0"/>
              </a:rPr>
              <a:t>, </a:t>
            </a:r>
            <a:r>
              <a:rPr lang="en-US" sz="1100" i="1" dirty="0">
                <a:cs typeface="Times New Roman" panose="02020603050405020304" pitchFamily="18" charset="0"/>
              </a:rPr>
              <a:t>316</a:t>
            </a:r>
            <a:r>
              <a:rPr lang="en-US" sz="1100" dirty="0">
                <a:cs typeface="Times New Roman" panose="02020603050405020304" pitchFamily="18" charset="0"/>
              </a:rPr>
              <a:t>, 68–124 </a:t>
            </a:r>
            <a:r>
              <a:rPr lang="it-IT" sz="1100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16</a:t>
            </a:fld>
            <a:endParaRPr lang="it-IT" dirty="0"/>
          </a:p>
        </p:txBody>
      </p:sp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0103114"/>
              </p:ext>
            </p:extLst>
          </p:nvPr>
        </p:nvGraphicFramePr>
        <p:xfrm>
          <a:off x="1732705" y="620688"/>
          <a:ext cx="5688013" cy="221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98" name="CS ChemDraw Drawing" r:id="rId5" imgW="5687353" imgH="2217227" progId="ChemDraw.Document.6.0">
                  <p:embed/>
                </p:oleObj>
              </mc:Choice>
              <mc:Fallback>
                <p:oleObj name="CS ChemDraw Drawing" r:id="rId5" imgW="5687353" imgH="221722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32705" y="620688"/>
                        <a:ext cx="5688013" cy="221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693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335998"/>
              </p:ext>
            </p:extLst>
          </p:nvPr>
        </p:nvGraphicFramePr>
        <p:xfrm>
          <a:off x="39858" y="2276872"/>
          <a:ext cx="2247900" cy="196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9" name="CS ChemDraw Drawing" r:id="rId3" imgW="1796957" imgH="1570121" progId="ChemDraw.Document.6.0">
                  <p:embed/>
                </p:oleObj>
              </mc:Choice>
              <mc:Fallback>
                <p:oleObj name="CS ChemDraw Drawing" r:id="rId3" imgW="1796957" imgH="157012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858" y="2276872"/>
                        <a:ext cx="2247900" cy="196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7665" y="2581"/>
            <a:ext cx="273985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14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/>
            <a:r>
              <a:rPr lang="en-GB" dirty="0" smtClean="0"/>
              <a:t>Abnormal adducts and metals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1300" dirty="0"/>
              <a:t>D</a:t>
            </a:r>
            <a:r>
              <a:rPr lang="en-GB" sz="1300" dirty="0" smtClean="0"/>
              <a:t>eprotonation</a:t>
            </a:r>
            <a:endParaRPr lang="en-GB" sz="1300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542533"/>
              </p:ext>
            </p:extLst>
          </p:nvPr>
        </p:nvGraphicFramePr>
        <p:xfrm>
          <a:off x="3369026" y="1340768"/>
          <a:ext cx="3037960" cy="2046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00" name="CS ChemDraw Drawing" r:id="rId5" imgW="2430368" imgH="1636824" progId="ChemDraw.Document.6.0">
                  <p:embed/>
                </p:oleObj>
              </mc:Choice>
              <mc:Fallback>
                <p:oleObj name="CS ChemDraw Drawing" r:id="rId5" imgW="2430368" imgH="163682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69026" y="1340768"/>
                        <a:ext cx="3037960" cy="20460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6135701"/>
              </p:ext>
            </p:extLst>
          </p:nvPr>
        </p:nvGraphicFramePr>
        <p:xfrm>
          <a:off x="2282776" y="3213100"/>
          <a:ext cx="2560637" cy="11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01" name="CS ChemDraw Drawing" r:id="rId7" imgW="2048256" imgH="93124" progId="ChemDraw.Document.6.0">
                  <p:embed/>
                </p:oleObj>
              </mc:Choice>
              <mc:Fallback>
                <p:oleObj name="CS ChemDraw Drawing" r:id="rId7" imgW="2048256" imgH="9312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82776" y="3213100"/>
                        <a:ext cx="2560637" cy="117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9483025"/>
              </p:ext>
            </p:extLst>
          </p:nvPr>
        </p:nvGraphicFramePr>
        <p:xfrm>
          <a:off x="3369026" y="3302546"/>
          <a:ext cx="1314046" cy="1809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02" name="CS ChemDraw Drawing" r:id="rId9" imgW="1051237" imgH="1447976" progId="ChemDraw.Document.6.0">
                  <p:embed/>
                </p:oleObj>
              </mc:Choice>
              <mc:Fallback>
                <p:oleObj name="CS ChemDraw Drawing" r:id="rId9" imgW="1051237" imgH="144797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369026" y="3302546"/>
                        <a:ext cx="1314046" cy="18099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9840838"/>
              </p:ext>
            </p:extLst>
          </p:nvPr>
        </p:nvGraphicFramePr>
        <p:xfrm>
          <a:off x="4697888" y="4004692"/>
          <a:ext cx="2557462" cy="196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03" name="CS ChemDraw Drawing" r:id="rId11" imgW="2046965" imgH="1569688" progId="ChemDraw.Document.6.0">
                  <p:embed/>
                </p:oleObj>
              </mc:Choice>
              <mc:Fallback>
                <p:oleObj name="CS ChemDraw Drawing" r:id="rId11" imgW="2046965" imgH="156968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697888" y="4004692"/>
                        <a:ext cx="2557462" cy="1962150"/>
                      </a:xfrm>
                      <a:prstGeom prst="rect">
                        <a:avLst/>
                      </a:prstGeom>
                      <a:ln w="28575">
                        <a:solidFill>
                          <a:srgbClr val="FF0000"/>
                        </a:solidFill>
                        <a:prstDash val="lgDashDotDot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15771"/>
              </p:ext>
            </p:extLst>
          </p:nvPr>
        </p:nvGraphicFramePr>
        <p:xfrm>
          <a:off x="3838550" y="2997200"/>
          <a:ext cx="253365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04" name="CS ChemDraw Drawing" r:id="rId13" imgW="2026741" imgH="307960" progId="ChemDraw.Document.6.0">
                  <p:embed/>
                </p:oleObj>
              </mc:Choice>
              <mc:Fallback>
                <p:oleObj name="CS ChemDraw Drawing" r:id="rId13" imgW="2026741" imgH="3079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838550" y="2997200"/>
                        <a:ext cx="2533650" cy="385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987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415925"/>
            <a:ext cx="8636000" cy="602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13259" y="231030"/>
            <a:ext cx="1526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indent="0" algn="just">
              <a:buFont typeface="+mj-lt"/>
              <a:buNone/>
              <a:defRPr sz="1400" i="1"/>
            </a:lvl1pPr>
          </a:lstStyle>
          <a:p>
            <a:r>
              <a:rPr lang="it-IT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Protonated</a:t>
            </a:r>
            <a:r>
              <a:rPr lang="it-IT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Form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7504" y="3275111"/>
            <a:ext cx="1734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indent="0" algn="just">
              <a:buFont typeface="+mj-lt"/>
              <a:buNone/>
              <a:defRPr sz="1400" i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 dirty="0" err="1">
                <a:solidFill>
                  <a:srgbClr val="00B0F0"/>
                </a:solidFill>
              </a:rPr>
              <a:t>Deprotonated</a:t>
            </a:r>
            <a:r>
              <a:rPr lang="it-IT" dirty="0">
                <a:solidFill>
                  <a:srgbClr val="00B0F0"/>
                </a:solidFill>
              </a:rPr>
              <a:t> Form</a:t>
            </a: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2194687"/>
              </p:ext>
            </p:extLst>
          </p:nvPr>
        </p:nvGraphicFramePr>
        <p:xfrm>
          <a:off x="1379538" y="3500438"/>
          <a:ext cx="3556000" cy="180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80" name="CS ChemDraw Drawing" r:id="rId4" imgW="3092178" imgH="1569688" progId="ChemDraw.Document.6.0">
                  <p:embed/>
                </p:oleObj>
              </mc:Choice>
              <mc:Fallback>
                <p:oleObj name="CS ChemDraw Drawing" r:id="rId4" imgW="3092178" imgH="1569688" progId="ChemDraw.Document.6.0">
                  <p:embed/>
                  <p:pic>
                    <p:nvPicPr>
                      <p:cNvPr id="0" name="Oggetto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9538" y="3500438"/>
                        <a:ext cx="3556000" cy="1804987"/>
                      </a:xfrm>
                      <a:prstGeom prst="rect">
                        <a:avLst/>
                      </a:prstGeom>
                      <a:noFill/>
                      <a:ln w="28575">
                        <a:noFill/>
                        <a:prstDash val="lgDashDotDot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4435502"/>
              </p:ext>
            </p:extLst>
          </p:nvPr>
        </p:nvGraphicFramePr>
        <p:xfrm>
          <a:off x="939800" y="574675"/>
          <a:ext cx="3360738" cy="180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81" name="CS ChemDraw Drawing" r:id="rId6" imgW="2918334" imgH="1569688" progId="ChemDraw.Document.6.0">
                  <p:embed/>
                </p:oleObj>
              </mc:Choice>
              <mc:Fallback>
                <p:oleObj name="CS ChemDraw Drawing" r:id="rId6" imgW="2918334" imgH="1569688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574675"/>
                        <a:ext cx="3360738" cy="1804988"/>
                      </a:xfrm>
                      <a:prstGeom prst="rect">
                        <a:avLst/>
                      </a:prstGeom>
                      <a:noFill/>
                      <a:ln w="28575">
                        <a:noFill/>
                        <a:prstDash val="lgDashDotDot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Arco 18"/>
          <p:cNvSpPr/>
          <p:nvPr/>
        </p:nvSpPr>
        <p:spPr>
          <a:xfrm>
            <a:off x="3563888" y="1340768"/>
            <a:ext cx="4104456" cy="576064"/>
          </a:xfrm>
          <a:prstGeom prst="arc">
            <a:avLst>
              <a:gd name="adj1" fmla="val 10818211"/>
              <a:gd name="adj2" fmla="val 0"/>
            </a:avLst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1" name="Connettore 1 20"/>
          <p:cNvCxnSpPr/>
          <p:nvPr/>
        </p:nvCxnSpPr>
        <p:spPr>
          <a:xfrm>
            <a:off x="4283968" y="1124744"/>
            <a:ext cx="792088" cy="216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>
            <a:off x="4932040" y="3933056"/>
            <a:ext cx="2952328" cy="72008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/>
          <p:cNvSpPr/>
          <p:nvPr/>
        </p:nvSpPr>
        <p:spPr>
          <a:xfrm>
            <a:off x="113259" y="3140968"/>
            <a:ext cx="8419181" cy="2808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114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665" y="2581"/>
            <a:ext cx="273985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14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/>
            <a:r>
              <a:rPr lang="en-GB" dirty="0" smtClean="0"/>
              <a:t>Abnormal adducts and metals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1300" dirty="0" smtClean="0"/>
              <a:t>Complexation</a:t>
            </a:r>
            <a:endParaRPr lang="en-GB" sz="13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545455"/>
              </p:ext>
            </p:extLst>
          </p:nvPr>
        </p:nvGraphicFramePr>
        <p:xfrm>
          <a:off x="-36512" y="633015"/>
          <a:ext cx="1793875" cy="164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63" name="CS ChemDraw Drawing" r:id="rId3" imgW="1793945" imgH="1644621" progId="ChemDraw.Document.6.0">
                  <p:embed/>
                </p:oleObj>
              </mc:Choice>
              <mc:Fallback>
                <p:oleObj name="CS ChemDraw Drawing" r:id="rId3" imgW="1793945" imgH="1644621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2" y="633015"/>
                        <a:ext cx="1793875" cy="164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28" y="115164"/>
            <a:ext cx="4408149" cy="6735593"/>
          </a:xfrm>
          <a:prstGeom prst="rect">
            <a:avLst/>
          </a:prstGeom>
        </p:spPr>
      </p:pic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4017544"/>
              </p:ext>
            </p:extLst>
          </p:nvPr>
        </p:nvGraphicFramePr>
        <p:xfrm>
          <a:off x="1835696" y="1088628"/>
          <a:ext cx="1385887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64" name="CS ChemDraw Drawing" r:id="rId6" imgW="1386446" imgH="731568" progId="ChemDraw.Document.6.0">
                  <p:embed/>
                </p:oleObj>
              </mc:Choice>
              <mc:Fallback>
                <p:oleObj name="CS ChemDraw Drawing" r:id="rId6" imgW="1386446" imgH="73156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35696" y="1088628"/>
                        <a:ext cx="1385887" cy="731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4700115"/>
              </p:ext>
            </p:extLst>
          </p:nvPr>
        </p:nvGraphicFramePr>
        <p:xfrm>
          <a:off x="3275856" y="632222"/>
          <a:ext cx="1997075" cy="164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65" name="CS ChemDraw Drawing" r:id="rId8" imgW="1996619" imgH="1644187" progId="ChemDraw.Document.6.0">
                  <p:embed/>
                </p:oleObj>
              </mc:Choice>
              <mc:Fallback>
                <p:oleObj name="CS ChemDraw Drawing" r:id="rId8" imgW="1996619" imgH="16441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275856" y="632222"/>
                        <a:ext cx="1997075" cy="1644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6300192" y="3842861"/>
            <a:ext cx="16882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Si-C (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Imid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.): 1,914Å</a:t>
            </a:r>
          </a:p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2,044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Å</a:t>
            </a:r>
          </a:p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O-Si-O: 176,71°</a:t>
            </a:r>
          </a:p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-P: 177,69°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829579" y="6453336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Ray</a:t>
            </a:r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it-IT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54" y="1484784"/>
            <a:ext cx="7817692" cy="4397452"/>
          </a:xfrm>
          <a:prstGeom prst="rect">
            <a:avLst/>
          </a:prstGeom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19</a:t>
            </a:fld>
            <a:endParaRPr lang="it-IT" dirty="0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192004"/>
              </p:ext>
            </p:extLst>
          </p:nvPr>
        </p:nvGraphicFramePr>
        <p:xfrm>
          <a:off x="6300192" y="2360511"/>
          <a:ext cx="1997075" cy="164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66" name="CS ChemDraw Drawing" r:id="rId11" imgW="1996619" imgH="1644187" progId="ChemDraw.Document.6.0">
                  <p:embed/>
                </p:oleObj>
              </mc:Choice>
              <mc:Fallback>
                <p:oleObj name="CS ChemDraw Drawing" r:id="rId11" imgW="1996619" imgH="16441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300192" y="2360511"/>
                        <a:ext cx="1997075" cy="1644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843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62744" y="4554"/>
            <a:ext cx="2613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Martin’s Spirosilane</a:t>
            </a:r>
            <a:endParaRPr lang="en-GB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0" y="764704"/>
            <a:ext cx="39536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285750" indent="-285750" algn="just">
              <a:buFont typeface="Arial" panose="020B0604020202020204" pitchFamily="34" charset="0"/>
              <a:buChar char="•"/>
              <a:defRPr sz="1400"/>
            </a:lvl1pPr>
          </a:lstStyle>
          <a:p>
            <a:r>
              <a:rPr lang="en-GB" dirty="0"/>
              <a:t>First Synthesis reported in 1979 by J. C. </a:t>
            </a:r>
            <a:r>
              <a:rPr lang="en-GB" dirty="0" smtClean="0"/>
              <a:t>Martin </a:t>
            </a:r>
            <a:endParaRPr lang="en-GB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036636"/>
              </p:ext>
            </p:extLst>
          </p:nvPr>
        </p:nvGraphicFramePr>
        <p:xfrm>
          <a:off x="2560466" y="2640012"/>
          <a:ext cx="4017963" cy="157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717" name="CS ChemDraw Drawing" r:id="rId3" imgW="4019057" imgH="1577484" progId="ChemDraw.Document.6.0">
                  <p:embed/>
                </p:oleObj>
              </mc:Choice>
              <mc:Fallback>
                <p:oleObj name="CS ChemDraw Drawing" r:id="rId3" imgW="4019057" imgH="157748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60466" y="2640012"/>
                        <a:ext cx="4017963" cy="157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506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727056" y="76562"/>
            <a:ext cx="168988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2600" dirty="0" err="1" smtClean="0">
                <a:latin typeface="Baskerville Old Face" panose="02020602080505020303" pitchFamily="18" charset="0"/>
              </a:rPr>
              <a:t>Conclusion</a:t>
            </a:r>
            <a:endParaRPr lang="it-IT" sz="2600" dirty="0" smtClean="0">
              <a:latin typeface="Baskerville Old Face" panose="02020602080505020303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289392" y="1916832"/>
            <a:ext cx="4557145" cy="4234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i="1" dirty="0" smtClean="0"/>
              <a:t>Optimisation of the Martin’s spirosilane synthesis</a:t>
            </a:r>
          </a:p>
        </p:txBody>
      </p:sp>
      <p:sp>
        <p:nvSpPr>
          <p:cNvPr id="4" name="Rettangolo 3"/>
          <p:cNvSpPr/>
          <p:nvPr/>
        </p:nvSpPr>
        <p:spPr>
          <a:xfrm>
            <a:off x="611559" y="2348880"/>
            <a:ext cx="7915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i="1" dirty="0"/>
              <a:t>Isolation and characterisation of </a:t>
            </a:r>
            <a:r>
              <a:rPr lang="en-GB" sz="1600" i="1" dirty="0" err="1"/>
              <a:t>pentacoordinate</a:t>
            </a:r>
            <a:r>
              <a:rPr lang="en-GB" sz="1600" i="1" dirty="0"/>
              <a:t> complexes with </a:t>
            </a:r>
            <a:r>
              <a:rPr lang="en-GB" sz="1600" i="1" dirty="0" smtClean="0"/>
              <a:t>different NHC-</a:t>
            </a:r>
            <a:r>
              <a:rPr lang="en-GB" sz="1600" i="1" dirty="0" err="1" smtClean="0"/>
              <a:t>Carbenes</a:t>
            </a:r>
            <a:endParaRPr lang="en-GB" sz="1600" i="1" dirty="0"/>
          </a:p>
        </p:txBody>
      </p:sp>
      <p:sp>
        <p:nvSpPr>
          <p:cNvPr id="5" name="Rettangolo 4"/>
          <p:cNvSpPr/>
          <p:nvPr/>
        </p:nvSpPr>
        <p:spPr>
          <a:xfrm>
            <a:off x="237711" y="2780928"/>
            <a:ext cx="8618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i="1" dirty="0"/>
              <a:t>Synthesis of one of the </a:t>
            </a:r>
            <a:r>
              <a:rPr lang="en-GB" sz="1600" i="1" dirty="0" smtClean="0"/>
              <a:t>first </a:t>
            </a:r>
            <a:r>
              <a:rPr lang="en-GB" sz="1600" i="1" dirty="0" err="1" smtClean="0"/>
              <a:t>pentacoordinate</a:t>
            </a:r>
            <a:r>
              <a:rPr lang="en-GB" sz="1600" i="1" dirty="0" smtClean="0"/>
              <a:t> </a:t>
            </a:r>
            <a:r>
              <a:rPr lang="en-GB" sz="1600" i="1" dirty="0"/>
              <a:t>«abnormal» adduct with a tetravalent </a:t>
            </a:r>
            <a:r>
              <a:rPr lang="en-GB" sz="1600" i="1" dirty="0" smtClean="0"/>
              <a:t>non </a:t>
            </a:r>
            <a:r>
              <a:rPr lang="en-GB" sz="1600" i="1" dirty="0" err="1" smtClean="0"/>
              <a:t>halosilane</a:t>
            </a:r>
            <a:endParaRPr lang="en-GB" sz="1600" i="1" dirty="0"/>
          </a:p>
        </p:txBody>
      </p:sp>
      <p:sp>
        <p:nvSpPr>
          <p:cNvPr id="6" name="Rettangolo 5"/>
          <p:cNvSpPr/>
          <p:nvPr/>
        </p:nvSpPr>
        <p:spPr>
          <a:xfrm>
            <a:off x="2202151" y="3204377"/>
            <a:ext cx="4689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i="1" dirty="0"/>
              <a:t>Investigation of the FLP properties with H</a:t>
            </a:r>
            <a:r>
              <a:rPr lang="en-GB" sz="1600" i="1" baseline="-25000" dirty="0"/>
              <a:t>2</a:t>
            </a:r>
            <a:r>
              <a:rPr lang="en-GB" sz="1600" i="1" dirty="0"/>
              <a:t> and CO</a:t>
            </a:r>
            <a:r>
              <a:rPr lang="en-GB" sz="1600" i="1" baseline="-25000" dirty="0"/>
              <a:t>2</a:t>
            </a:r>
          </a:p>
        </p:txBody>
      </p:sp>
      <p:sp>
        <p:nvSpPr>
          <p:cNvPr id="7" name="Rettangolo 6"/>
          <p:cNvSpPr/>
          <p:nvPr/>
        </p:nvSpPr>
        <p:spPr>
          <a:xfrm>
            <a:off x="822061" y="3598093"/>
            <a:ext cx="7449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i="1" dirty="0" err="1"/>
              <a:t>Succesfull</a:t>
            </a:r>
            <a:r>
              <a:rPr lang="en-GB" sz="1600" i="1" dirty="0"/>
              <a:t> deprotonation of the “abnormal” adduct and complexation with PPh</a:t>
            </a:r>
            <a:r>
              <a:rPr lang="en-GB" sz="1600" i="1" baseline="-25000" dirty="0"/>
              <a:t>3</a:t>
            </a:r>
            <a:r>
              <a:rPr lang="en-GB" sz="1600" i="1" dirty="0"/>
              <a:t>AuCl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20</a:t>
            </a:fld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328" y="6535151"/>
            <a:ext cx="1446229" cy="320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  <a:defRPr sz="1600" i="1"/>
            </a:lvl1pPr>
          </a:lstStyle>
          <a:p>
            <a:pPr marL="0" indent="0">
              <a:buNone/>
            </a:pPr>
            <a:r>
              <a:rPr lang="it-IT" sz="1100" dirty="0" err="1"/>
              <a:t>Paper</a:t>
            </a:r>
            <a:r>
              <a:rPr lang="it-IT" sz="1100" dirty="0"/>
              <a:t> to be </a:t>
            </a:r>
            <a:r>
              <a:rPr lang="it-IT" sz="1100" dirty="0" err="1"/>
              <a:t>submitted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223601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-1706" y="1192451"/>
            <a:ext cx="4145815" cy="4234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 sz="1600" i="1"/>
            </a:lvl1pPr>
          </a:lstStyle>
          <a:p>
            <a:r>
              <a:rPr lang="en-GB" dirty="0"/>
              <a:t>Deprotonation of the “Abnormal” </a:t>
            </a:r>
            <a:r>
              <a:rPr lang="en-GB" dirty="0" err="1"/>
              <a:t>IPr</a:t>
            </a:r>
            <a:r>
              <a:rPr lang="en-GB" dirty="0"/>
              <a:t> </a:t>
            </a:r>
            <a:r>
              <a:rPr lang="en-GB" dirty="0" smtClean="0"/>
              <a:t>adduct</a:t>
            </a:r>
            <a:endParaRPr lang="en-GB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797592" y="4554"/>
            <a:ext cx="15488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sz="2200" dirty="0" err="1" smtClean="0">
                <a:solidFill>
                  <a:srgbClr val="00B050"/>
                </a:solidFill>
                <a:latin typeface="Baskerville Old Face" panose="02020602080505020303" pitchFamily="18" charset="0"/>
              </a:rPr>
              <a:t>Perspectives</a:t>
            </a:r>
            <a:endParaRPr lang="it-IT" sz="2200" dirty="0">
              <a:solidFill>
                <a:srgbClr val="00B05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-1706" y="2083196"/>
            <a:ext cx="2343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i="1" dirty="0"/>
              <a:t>…and their reactivity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935" y="756685"/>
            <a:ext cx="5641288" cy="416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 sz="1600" i="1"/>
            </a:lvl1pPr>
          </a:lstStyle>
          <a:p>
            <a:r>
              <a:rPr lang="en-US" dirty="0"/>
              <a:t>Completion of studies regarding activation of </a:t>
            </a:r>
            <a:r>
              <a:rPr lang="en-GB" dirty="0"/>
              <a:t>H</a:t>
            </a:r>
            <a:r>
              <a:rPr lang="en-GB" baseline="-25000" dirty="0"/>
              <a:t>2</a:t>
            </a:r>
            <a:r>
              <a:rPr lang="en-GB" dirty="0"/>
              <a:t> and CO</a:t>
            </a:r>
            <a:r>
              <a:rPr lang="en-GB" baseline="-25000" dirty="0"/>
              <a:t>2</a:t>
            </a:r>
          </a:p>
        </p:txBody>
      </p:sp>
      <p:sp>
        <p:nvSpPr>
          <p:cNvPr id="2" name="Rettangolo 1"/>
          <p:cNvSpPr/>
          <p:nvPr/>
        </p:nvSpPr>
        <p:spPr>
          <a:xfrm>
            <a:off x="-18975" y="1621531"/>
            <a:ext cx="7010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i="1" dirty="0"/>
              <a:t>Investigation of the reactivity with other metals: [Cu], [Ag], [</a:t>
            </a:r>
            <a:r>
              <a:rPr lang="en-GB" sz="1600" i="1" dirty="0" err="1"/>
              <a:t>Pd</a:t>
            </a:r>
            <a:r>
              <a:rPr lang="en-GB" sz="1600" i="1" dirty="0"/>
              <a:t>], [Ni], [Rh] </a:t>
            </a:r>
            <a:r>
              <a:rPr lang="en-GB" sz="1600" i="1" dirty="0" err="1"/>
              <a:t>etc</a:t>
            </a:r>
            <a:r>
              <a:rPr lang="en-GB" sz="1600" i="1" dirty="0"/>
              <a:t>…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986" y="2850842"/>
            <a:ext cx="5989075" cy="4234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 sz="1600" i="1"/>
            </a:lvl1pPr>
          </a:lstStyle>
          <a:p>
            <a:r>
              <a:rPr lang="en-GB" dirty="0" smtClean="0"/>
              <a:t>Investigations of new </a:t>
            </a:r>
            <a:r>
              <a:rPr lang="en-GB" dirty="0" err="1" smtClean="0"/>
              <a:t>pentacoordinate</a:t>
            </a:r>
            <a:r>
              <a:rPr lang="en-GB" dirty="0" smtClean="0"/>
              <a:t> complexes with carboxylate</a:t>
            </a:r>
            <a:endParaRPr lang="en-GB" dirty="0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703579"/>
              </p:ext>
            </p:extLst>
          </p:nvPr>
        </p:nvGraphicFramePr>
        <p:xfrm>
          <a:off x="1022350" y="3573016"/>
          <a:ext cx="7099300" cy="182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2" name="CS ChemDraw Drawing" r:id="rId3" imgW="5678316" imgH="1459671" progId="ChemDraw.Document.6.0">
                  <p:embed/>
                </p:oleObj>
              </mc:Choice>
              <mc:Fallback>
                <p:oleObj name="CS ChemDraw Drawing" r:id="rId3" imgW="5678316" imgH="1459671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350" y="3573016"/>
                        <a:ext cx="7099300" cy="182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ttangolo 11"/>
          <p:cNvSpPr/>
          <p:nvPr/>
        </p:nvSpPr>
        <p:spPr>
          <a:xfrm>
            <a:off x="4986" y="2860112"/>
            <a:ext cx="1725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i="1" dirty="0"/>
              <a:t>…and </a:t>
            </a:r>
            <a:r>
              <a:rPr lang="it-IT" sz="1600" i="1" dirty="0" err="1"/>
              <a:t>alcohol</a:t>
            </a:r>
            <a:endParaRPr lang="it-IT" sz="1600" i="1" dirty="0"/>
          </a:p>
        </p:txBody>
      </p:sp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3992866"/>
              </p:ext>
            </p:extLst>
          </p:nvPr>
        </p:nvGraphicFramePr>
        <p:xfrm>
          <a:off x="971600" y="3573016"/>
          <a:ext cx="6843712" cy="182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3" name="CS ChemDraw Drawing" r:id="rId5" imgW="5475642" imgH="1459671" progId="ChemDraw.Document.6.0">
                  <p:embed/>
                </p:oleObj>
              </mc:Choice>
              <mc:Fallback>
                <p:oleObj name="CS ChemDraw Drawing" r:id="rId5" imgW="5475642" imgH="1459671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3573016"/>
                        <a:ext cx="6843712" cy="182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647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8" grpId="0"/>
      <p:bldP spid="2" grpId="0"/>
      <p:bldP spid="9" grpId="0"/>
      <p:bldP spid="9" grpId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730791" y="-27384"/>
            <a:ext cx="3682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smtClean="0">
                <a:latin typeface="Lucida Calligraphy" panose="03010101010101010101" pitchFamily="66" charset="0"/>
              </a:rPr>
              <a:t>Acknowledgments</a:t>
            </a:r>
            <a:endParaRPr lang="en-GB" sz="2800" b="1" dirty="0">
              <a:latin typeface="Lucida Calligraphy" panose="03010101010101010101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5496" y="1700808"/>
            <a:ext cx="38599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i="1" dirty="0" smtClean="0"/>
              <a:t>Pr. Louis </a:t>
            </a:r>
            <a:r>
              <a:rPr lang="it-IT" i="1" dirty="0" err="1" smtClean="0"/>
              <a:t>Fensterbank</a:t>
            </a:r>
            <a:endParaRPr lang="it-IT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i="1" dirty="0" smtClean="0"/>
              <a:t>Dr. Gilles </a:t>
            </a:r>
            <a:r>
              <a:rPr lang="it-IT" i="1" dirty="0" err="1" smtClean="0"/>
              <a:t>Lemière</a:t>
            </a:r>
            <a:endParaRPr lang="it-IT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i="1" dirty="0" smtClean="0"/>
              <a:t>Geoffrey </a:t>
            </a:r>
            <a:r>
              <a:rPr lang="it-IT" i="1" dirty="0" err="1" smtClean="0"/>
              <a:t>Gontard</a:t>
            </a:r>
            <a:r>
              <a:rPr lang="it-IT" i="1" dirty="0" smtClean="0"/>
              <a:t> for X-</a:t>
            </a:r>
            <a:r>
              <a:rPr lang="it-IT" i="1" dirty="0" err="1" smtClean="0"/>
              <a:t>ray</a:t>
            </a:r>
            <a:r>
              <a:rPr lang="it-IT" i="1" dirty="0" smtClean="0"/>
              <a:t> </a:t>
            </a:r>
            <a:r>
              <a:rPr lang="it-IT" i="1" dirty="0" err="1" smtClean="0"/>
              <a:t>structure</a:t>
            </a:r>
            <a:endParaRPr lang="it-IT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i="1" dirty="0" err="1" smtClean="0"/>
              <a:t>Internship</a:t>
            </a:r>
            <a:r>
              <a:rPr lang="it-IT" i="1" dirty="0" smtClean="0"/>
              <a:t>: Sebastien </a:t>
            </a:r>
            <a:r>
              <a:rPr lang="it-IT" i="1" dirty="0" err="1" smtClean="0"/>
              <a:t>Curpanen</a:t>
            </a:r>
            <a:endParaRPr lang="it-IT" i="1" dirty="0" smtClean="0"/>
          </a:p>
        </p:txBody>
      </p:sp>
      <p:pic>
        <p:nvPicPr>
          <p:cNvPr id="4" name="Image 2" descr="UPMC_cart blanc Q_7504-16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96" y="5743087"/>
            <a:ext cx="1973332" cy="936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787" y="5830774"/>
            <a:ext cx="1838426" cy="76072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5496" y="2915652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MACO team</a:t>
            </a:r>
            <a:endParaRPr lang="it-IT" dirty="0"/>
          </a:p>
        </p:txBody>
      </p:sp>
      <p:pic>
        <p:nvPicPr>
          <p:cNvPr id="10" name="Imag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05064"/>
            <a:ext cx="1167491" cy="1198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33056"/>
            <a:ext cx="4095328" cy="132245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415" y="5901766"/>
            <a:ext cx="1310640" cy="61874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834" y="623661"/>
            <a:ext cx="5179165" cy="2971084"/>
          </a:xfrm>
          <a:prstGeom prst="rect">
            <a:avLst/>
          </a:prstGeom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533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131780" y="3044279"/>
            <a:ext cx="93843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300" b="1" i="1" dirty="0" err="1" smtClean="0">
                <a:latin typeface="Lucida Calligraphy" panose="03010101010101010101" pitchFamily="66" charset="0"/>
              </a:rPr>
              <a:t>Thank</a:t>
            </a:r>
            <a:r>
              <a:rPr lang="it-IT" sz="4300" b="1" i="1" dirty="0" smtClean="0">
                <a:latin typeface="Lucida Calligraphy" panose="03010101010101010101" pitchFamily="66" charset="0"/>
              </a:rPr>
              <a:t> </a:t>
            </a:r>
            <a:r>
              <a:rPr lang="it-IT" sz="4300" b="1" i="1" dirty="0" err="1" smtClean="0">
                <a:latin typeface="Lucida Calligraphy" panose="03010101010101010101" pitchFamily="66" charset="0"/>
              </a:rPr>
              <a:t>You</a:t>
            </a:r>
            <a:r>
              <a:rPr lang="it-IT" sz="4300" b="1" i="1" dirty="0" smtClean="0">
                <a:latin typeface="Lucida Calligraphy" panose="03010101010101010101" pitchFamily="66" charset="0"/>
              </a:rPr>
              <a:t> for Your </a:t>
            </a:r>
            <a:r>
              <a:rPr lang="it-IT" sz="4300" b="1" i="1" dirty="0" err="1" smtClean="0">
                <a:latin typeface="Lucida Calligraphy" panose="03010101010101010101" pitchFamily="66" charset="0"/>
              </a:rPr>
              <a:t>Attention</a:t>
            </a:r>
            <a:endParaRPr lang="it-IT" sz="4300" b="1" i="1" dirty="0">
              <a:latin typeface="Lucida Calligraphy" panose="03010101010101010101" pitchFamily="66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55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532724" y="0"/>
            <a:ext cx="4078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Martin’s spirosilane in the years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497362"/>
              </p:ext>
            </p:extLst>
          </p:nvPr>
        </p:nvGraphicFramePr>
        <p:xfrm>
          <a:off x="323528" y="778981"/>
          <a:ext cx="4079875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1" name="CS ChemDraw Drawing" r:id="rId3" imgW="4079730" imgH="2203800" progId="ChemDraw.Document.6.0">
                  <p:embed/>
                </p:oleObj>
              </mc:Choice>
              <mc:Fallback>
                <p:oleObj name="CS ChemDraw Drawing" r:id="rId3" imgW="4079730" imgH="22038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778981"/>
                        <a:ext cx="4079875" cy="220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21754" y="451168"/>
            <a:ext cx="1914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err="1" smtClean="0"/>
              <a:t>Pentacoordinate</a:t>
            </a:r>
            <a:r>
              <a:rPr lang="en-GB" sz="1200" dirty="0" smtClean="0"/>
              <a:t> adducts</a:t>
            </a:r>
            <a:endParaRPr lang="en-GB" sz="12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574905" y="451168"/>
            <a:ext cx="1319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171450" indent="-171450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GB" dirty="0"/>
              <a:t>Fluoride </a:t>
            </a:r>
            <a:r>
              <a:rPr lang="en-GB" dirty="0" smtClean="0"/>
              <a:t>sensor</a:t>
            </a:r>
            <a:endParaRPr lang="en-GB" baseline="30000" dirty="0"/>
          </a:p>
        </p:txBody>
      </p:sp>
      <p:grpSp>
        <p:nvGrpSpPr>
          <p:cNvPr id="13" name="Gruppo 12"/>
          <p:cNvGrpSpPr/>
          <p:nvPr/>
        </p:nvGrpSpPr>
        <p:grpSpPr>
          <a:xfrm>
            <a:off x="4716016" y="836712"/>
            <a:ext cx="4860032" cy="2145963"/>
            <a:chOff x="2271167" y="2847419"/>
            <a:chExt cx="4572000" cy="1949733"/>
          </a:xfrm>
        </p:grpSpPr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025" y="2847419"/>
              <a:ext cx="3479437" cy="1532349"/>
            </a:xfrm>
            <a:prstGeom prst="rect">
              <a:avLst/>
            </a:prstGeom>
          </p:spPr>
        </p:pic>
        <p:sp>
          <p:nvSpPr>
            <p:cNvPr id="10" name="Rettangolo 9"/>
            <p:cNvSpPr/>
            <p:nvPr/>
          </p:nvSpPr>
          <p:spPr>
            <a:xfrm>
              <a:off x="2271167" y="4535542"/>
              <a:ext cx="4572000" cy="2616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it-IT" sz="1100" dirty="0">
                  <a:cs typeface="Times New Roman" panose="02020603050405020304" pitchFamily="18" charset="0"/>
                </a:rPr>
                <a:t>H. </a:t>
              </a:r>
              <a:r>
                <a:rPr lang="it-IT" sz="1100" dirty="0" err="1">
                  <a:cs typeface="Times New Roman" panose="02020603050405020304" pitchFamily="18" charset="0"/>
                </a:rPr>
                <a:t>Lenormand</a:t>
              </a:r>
              <a:r>
                <a:rPr lang="it-IT" sz="1100" dirty="0">
                  <a:cs typeface="Times New Roman" panose="02020603050405020304" pitchFamily="18" charset="0"/>
                </a:rPr>
                <a:t>, J.-P. </a:t>
              </a:r>
              <a:r>
                <a:rPr lang="it-IT" sz="1100" dirty="0" err="1">
                  <a:cs typeface="Times New Roman" panose="02020603050405020304" pitchFamily="18" charset="0"/>
                </a:rPr>
                <a:t>Goddard</a:t>
              </a:r>
              <a:r>
                <a:rPr lang="it-IT" sz="1100" dirty="0">
                  <a:cs typeface="Times New Roman" panose="02020603050405020304" pitchFamily="18" charset="0"/>
                </a:rPr>
                <a:t>, L. </a:t>
              </a:r>
              <a:r>
                <a:rPr lang="it-IT" sz="1100" dirty="0" err="1">
                  <a:cs typeface="Times New Roman" panose="02020603050405020304" pitchFamily="18" charset="0"/>
                </a:rPr>
                <a:t>Fensterbank</a:t>
              </a:r>
              <a:r>
                <a:rPr lang="it-IT" sz="1100" dirty="0">
                  <a:cs typeface="Times New Roman" panose="02020603050405020304" pitchFamily="18" charset="0"/>
                </a:rPr>
                <a:t>,</a:t>
              </a:r>
              <a:r>
                <a:rPr lang="it-IT" sz="1100" i="1" dirty="0">
                  <a:cs typeface="Times New Roman" panose="02020603050405020304" pitchFamily="18" charset="0"/>
                </a:rPr>
                <a:t> </a:t>
              </a:r>
              <a:r>
                <a:rPr lang="it-IT" sz="1100" i="1" dirty="0" err="1">
                  <a:cs typeface="Times New Roman" panose="02020603050405020304" pitchFamily="18" charset="0"/>
                </a:rPr>
                <a:t>Org</a:t>
              </a:r>
              <a:r>
                <a:rPr lang="it-IT" sz="1100" i="1" dirty="0">
                  <a:cs typeface="Times New Roman" panose="02020603050405020304" pitchFamily="18" charset="0"/>
                </a:rPr>
                <a:t>. </a:t>
              </a:r>
              <a:r>
                <a:rPr lang="it-IT" sz="1100" i="1" dirty="0" err="1">
                  <a:cs typeface="Times New Roman" panose="02020603050405020304" pitchFamily="18" charset="0"/>
                </a:rPr>
                <a:t>Lett</a:t>
              </a:r>
              <a:r>
                <a:rPr lang="it-IT" sz="1100" i="1" dirty="0">
                  <a:cs typeface="Times New Roman" panose="02020603050405020304" pitchFamily="18" charset="0"/>
                </a:rPr>
                <a:t>.</a:t>
              </a:r>
              <a:r>
                <a:rPr lang="it-IT" sz="1100" dirty="0">
                  <a:cs typeface="Times New Roman" panose="02020603050405020304" pitchFamily="18" charset="0"/>
                </a:rPr>
                <a:t>, </a:t>
              </a:r>
              <a:r>
                <a:rPr lang="it-IT" sz="1100" b="1" dirty="0">
                  <a:cs typeface="Times New Roman" panose="02020603050405020304" pitchFamily="18" charset="0"/>
                </a:rPr>
                <a:t>2013</a:t>
              </a:r>
              <a:r>
                <a:rPr lang="it-IT" sz="1100" dirty="0">
                  <a:cs typeface="Times New Roman" panose="02020603050405020304" pitchFamily="18" charset="0"/>
                </a:rPr>
                <a:t>, </a:t>
              </a:r>
              <a:r>
                <a:rPr lang="it-IT" sz="1100" i="1" dirty="0">
                  <a:cs typeface="Times New Roman" panose="02020603050405020304" pitchFamily="18" charset="0"/>
                </a:rPr>
                <a:t>15</a:t>
              </a:r>
              <a:r>
                <a:rPr lang="it-IT" sz="1100" dirty="0">
                  <a:cs typeface="Times New Roman" panose="02020603050405020304" pitchFamily="18" charset="0"/>
                </a:rPr>
                <a:t>, 748-751</a:t>
              </a: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-7665" y="6381328"/>
            <a:ext cx="850518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100" baseline="30000" dirty="0">
                <a:cs typeface="Times New Roman" panose="02020603050405020304" pitchFamily="18" charset="0"/>
              </a:rPr>
              <a:t>4</a:t>
            </a:r>
            <a:r>
              <a:rPr lang="it-IT" sz="1100" dirty="0">
                <a:cs typeface="Times New Roman" panose="02020603050405020304" pitchFamily="18" charset="0"/>
              </a:rPr>
              <a:t> </a:t>
            </a:r>
            <a:r>
              <a:rPr lang="it-IT" sz="1100" dirty="0" smtClean="0">
                <a:cs typeface="Times New Roman" panose="02020603050405020304" pitchFamily="18" charset="0"/>
              </a:rPr>
              <a:t>a</a:t>
            </a:r>
            <a:r>
              <a:rPr lang="en-GB" sz="1100" dirty="0" smtClean="0"/>
              <a:t>)E</a:t>
            </a:r>
            <a:r>
              <a:rPr lang="en-GB" sz="1100" dirty="0"/>
              <a:t>. L. Zins, L. </a:t>
            </a:r>
            <a:r>
              <a:rPr lang="en-GB" sz="1100" dirty="0" err="1"/>
              <a:t>Krim</a:t>
            </a:r>
            <a:r>
              <a:rPr lang="en-GB" sz="1100" dirty="0"/>
              <a:t>, H. </a:t>
            </a:r>
            <a:r>
              <a:rPr lang="en-GB" sz="1100" dirty="0" err="1"/>
              <a:t>Lenormand</a:t>
            </a:r>
            <a:r>
              <a:rPr lang="en-GB" sz="1100" dirty="0"/>
              <a:t>, J.-P. Goddard, L. </a:t>
            </a:r>
            <a:r>
              <a:rPr lang="en-GB" sz="1100" dirty="0" err="1"/>
              <a:t>Fensterbank,</a:t>
            </a:r>
            <a:r>
              <a:rPr lang="en-GB" sz="1100" i="1" dirty="0" err="1"/>
              <a:t>J</a:t>
            </a:r>
            <a:r>
              <a:rPr lang="en-GB" sz="1100" i="1" dirty="0"/>
              <a:t>. Phys. </a:t>
            </a:r>
            <a:r>
              <a:rPr lang="it-IT" sz="1100" i="1" dirty="0" err="1"/>
              <a:t>Chem</a:t>
            </a:r>
            <a:r>
              <a:rPr lang="it-IT" sz="1100" i="1" dirty="0"/>
              <a:t>. A</a:t>
            </a:r>
            <a:r>
              <a:rPr lang="it-IT" sz="1100" dirty="0"/>
              <a:t> </a:t>
            </a:r>
            <a:r>
              <a:rPr lang="it-IT" sz="1100" b="1" dirty="0"/>
              <a:t>2013</a:t>
            </a:r>
            <a:r>
              <a:rPr lang="it-IT" sz="1100" dirty="0"/>
              <a:t>, </a:t>
            </a:r>
            <a:r>
              <a:rPr lang="it-IT" sz="1100" i="1" dirty="0"/>
              <a:t>117</a:t>
            </a:r>
            <a:r>
              <a:rPr lang="it-IT" sz="1100" dirty="0"/>
              <a:t>, 3296–3303. </a:t>
            </a:r>
            <a:r>
              <a:rPr lang="it-IT" sz="1100" dirty="0" smtClean="0"/>
              <a:t>b) </a:t>
            </a:r>
            <a:r>
              <a:rPr lang="en-GB" sz="1100" dirty="0"/>
              <a:t>N. Kano, H. Miyake, K. Sasaki, T. Kawashima, </a:t>
            </a:r>
            <a:r>
              <a:rPr lang="en-GB" sz="1100" i="1" dirty="0" err="1"/>
              <a:t>Heteroat</a:t>
            </a:r>
            <a:r>
              <a:rPr lang="en-GB" sz="1100" i="1" dirty="0"/>
              <a:t>. Chem.</a:t>
            </a:r>
            <a:r>
              <a:rPr lang="en-GB" sz="1100" dirty="0"/>
              <a:t> </a:t>
            </a:r>
            <a:r>
              <a:rPr lang="en-GB" sz="1100" b="1" dirty="0"/>
              <a:t>2015</a:t>
            </a:r>
            <a:r>
              <a:rPr lang="en-GB" sz="1100" dirty="0"/>
              <a:t>, </a:t>
            </a:r>
            <a:r>
              <a:rPr lang="en-GB" sz="1100" i="1" dirty="0"/>
              <a:t>26</a:t>
            </a:r>
            <a:r>
              <a:rPr lang="en-GB" sz="1100" dirty="0"/>
              <a:t>, 183–186.</a:t>
            </a:r>
            <a:endParaRPr lang="en-GB" sz="1100" dirty="0">
              <a:cs typeface="Times New Roman" panose="02020603050405020304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249783" y="6094462"/>
            <a:ext cx="650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285750" indent="-285750" algn="just">
              <a:buFont typeface="Arial" panose="020B0604020202020204" pitchFamily="34" charset="0"/>
              <a:buChar char="•"/>
              <a:defRPr sz="1400"/>
            </a:lvl1pPr>
          </a:lstStyle>
          <a:p>
            <a:pPr marL="0" indent="0">
              <a:buNone/>
            </a:pPr>
            <a:r>
              <a:rPr lang="it-IT" sz="1600" b="1" dirty="0" err="1" smtClean="0"/>
              <a:t>Etc</a:t>
            </a:r>
            <a:r>
              <a:rPr lang="it-IT" sz="1600" b="1" dirty="0" smtClean="0"/>
              <a:t>…</a:t>
            </a:r>
            <a:r>
              <a:rPr lang="it-IT" sz="1600" b="1" baseline="30000" dirty="0"/>
              <a:t>4</a:t>
            </a:r>
            <a:endParaRPr lang="it-IT" sz="1600" b="1" dirty="0"/>
          </a:p>
        </p:txBody>
      </p: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2553488"/>
              </p:ext>
            </p:extLst>
          </p:nvPr>
        </p:nvGraphicFramePr>
        <p:xfrm>
          <a:off x="395536" y="4165060"/>
          <a:ext cx="8253224" cy="1784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2" name="CS ChemDraw Drawing" r:id="rId6" imgW="9170249" imgH="1982467" progId="ChemDraw.Document.6.0">
                  <p:embed/>
                </p:oleObj>
              </mc:Choice>
              <mc:Fallback>
                <p:oleObj name="CS ChemDraw Drawing" r:id="rId6" imgW="9170249" imgH="198246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5536" y="4165060"/>
                        <a:ext cx="8253224" cy="1784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asellaDiTesto 15"/>
          <p:cNvSpPr txBox="1"/>
          <p:nvPr/>
        </p:nvSpPr>
        <p:spPr>
          <a:xfrm>
            <a:off x="21754" y="3645024"/>
            <a:ext cx="1343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171450" indent="-171450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GB" dirty="0" smtClean="0"/>
              <a:t>“exotic” species</a:t>
            </a:r>
            <a:endParaRPr lang="en-GB" baseline="30000" dirty="0"/>
          </a:p>
        </p:txBody>
      </p:sp>
    </p:spTree>
    <p:extLst>
      <p:ext uri="{BB962C8B-B14F-4D97-AF65-F5344CB8AC3E}">
        <p14:creationId xmlns:p14="http://schemas.microsoft.com/office/powerpoint/2010/main" val="216468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017138" y="5755"/>
            <a:ext cx="3078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 smtClean="0"/>
              <a:t>N-</a:t>
            </a:r>
            <a:r>
              <a:rPr lang="it-IT" dirty="0" err="1" smtClean="0"/>
              <a:t>Heterocyclic</a:t>
            </a:r>
            <a:r>
              <a:rPr lang="it-IT" dirty="0" smtClean="0"/>
              <a:t> </a:t>
            </a:r>
            <a:r>
              <a:rPr lang="it-IT" dirty="0" err="1"/>
              <a:t>Carbene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4219" y="404664"/>
            <a:ext cx="4109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285750" indent="-285750" algn="just">
              <a:buFont typeface="Arial" panose="020B0604020202020204" pitchFamily="34" charset="0"/>
              <a:buChar char="•"/>
              <a:defRPr sz="1400"/>
            </a:lvl1pPr>
          </a:lstStyle>
          <a:p>
            <a:r>
              <a:rPr lang="en-GB" dirty="0" smtClean="0"/>
              <a:t>First isolated NHC, reported by </a:t>
            </a:r>
            <a:r>
              <a:rPr lang="en-GB" dirty="0" err="1" smtClean="0"/>
              <a:t>Arduengo</a:t>
            </a:r>
            <a:r>
              <a:rPr lang="en-GB" dirty="0" smtClean="0"/>
              <a:t> in 1991</a:t>
            </a:r>
            <a:r>
              <a:rPr lang="en-GB" baseline="30000" dirty="0" smtClean="0"/>
              <a:t>1</a:t>
            </a:r>
            <a:endParaRPr lang="en-GB" dirty="0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310297"/>
              </p:ext>
            </p:extLst>
          </p:nvPr>
        </p:nvGraphicFramePr>
        <p:xfrm>
          <a:off x="2535238" y="823913"/>
          <a:ext cx="4041775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37" name="CS ChemDraw Drawing" r:id="rId3" imgW="4041863" imgH="993616" progId="ChemDraw.Document.6.0">
                  <p:embed/>
                </p:oleObj>
              </mc:Choice>
              <mc:Fallback>
                <p:oleObj name="CS ChemDraw Drawing" r:id="rId3" imgW="4041863" imgH="99361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35238" y="823913"/>
                        <a:ext cx="4041775" cy="993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ttangolo 7"/>
          <p:cNvSpPr/>
          <p:nvPr/>
        </p:nvSpPr>
        <p:spPr>
          <a:xfrm>
            <a:off x="-21014" y="5877272"/>
            <a:ext cx="91860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100" baseline="30000" dirty="0" smtClean="0">
                <a:cs typeface="Times New Roman" panose="02020603050405020304" pitchFamily="18" charset="0"/>
              </a:rPr>
              <a:t>1</a:t>
            </a:r>
            <a:r>
              <a:rPr lang="en-GB" sz="1100" dirty="0" smtClean="0">
                <a:cs typeface="Times New Roman" panose="02020603050405020304" pitchFamily="18" charset="0"/>
              </a:rPr>
              <a:t> A</a:t>
            </a:r>
            <a:r>
              <a:rPr lang="en-GB" sz="1100" dirty="0">
                <a:cs typeface="Times New Roman" panose="02020603050405020304" pitchFamily="18" charset="0"/>
              </a:rPr>
              <a:t>. J. </a:t>
            </a:r>
            <a:r>
              <a:rPr lang="en-GB" sz="1100" dirty="0" err="1">
                <a:cs typeface="Times New Roman" panose="02020603050405020304" pitchFamily="18" charset="0"/>
              </a:rPr>
              <a:t>Arduengo</a:t>
            </a:r>
            <a:r>
              <a:rPr lang="en-GB" sz="1100" dirty="0">
                <a:cs typeface="Times New Roman" panose="02020603050405020304" pitchFamily="18" charset="0"/>
              </a:rPr>
              <a:t>, R. L. Harlow, M. Kline, </a:t>
            </a:r>
            <a:r>
              <a:rPr lang="en-GB" sz="1100" i="1" dirty="0">
                <a:cs typeface="Times New Roman" panose="02020603050405020304" pitchFamily="18" charset="0"/>
              </a:rPr>
              <a:t>J. Am. </a:t>
            </a:r>
            <a:r>
              <a:rPr lang="it-IT" sz="1100" i="1" dirty="0" err="1">
                <a:cs typeface="Times New Roman" panose="02020603050405020304" pitchFamily="18" charset="0"/>
              </a:rPr>
              <a:t>Chem</a:t>
            </a:r>
            <a:r>
              <a:rPr lang="it-IT" sz="1100" i="1" dirty="0">
                <a:cs typeface="Times New Roman" panose="02020603050405020304" pitchFamily="18" charset="0"/>
              </a:rPr>
              <a:t>. </a:t>
            </a:r>
            <a:r>
              <a:rPr lang="it-IT" sz="1100" i="1" dirty="0" err="1">
                <a:cs typeface="Times New Roman" panose="02020603050405020304" pitchFamily="18" charset="0"/>
              </a:rPr>
              <a:t>Soc</a:t>
            </a:r>
            <a:r>
              <a:rPr lang="it-IT" sz="1100" i="1" dirty="0">
                <a:cs typeface="Times New Roman" panose="02020603050405020304" pitchFamily="18" charset="0"/>
              </a:rPr>
              <a:t>.</a:t>
            </a:r>
            <a:r>
              <a:rPr lang="it-IT" sz="1100" dirty="0">
                <a:cs typeface="Times New Roman" panose="02020603050405020304" pitchFamily="18" charset="0"/>
              </a:rPr>
              <a:t> </a:t>
            </a:r>
            <a:r>
              <a:rPr lang="it-IT" sz="1100" b="1" dirty="0">
                <a:cs typeface="Times New Roman" panose="02020603050405020304" pitchFamily="18" charset="0"/>
              </a:rPr>
              <a:t>1991</a:t>
            </a:r>
            <a:r>
              <a:rPr lang="it-IT" sz="1100" dirty="0">
                <a:cs typeface="Times New Roman" panose="02020603050405020304" pitchFamily="18" charset="0"/>
              </a:rPr>
              <a:t>, </a:t>
            </a:r>
            <a:r>
              <a:rPr lang="it-IT" sz="1100" i="1" dirty="0">
                <a:cs typeface="Times New Roman" panose="02020603050405020304" pitchFamily="18" charset="0"/>
              </a:rPr>
              <a:t>113</a:t>
            </a:r>
            <a:r>
              <a:rPr lang="it-IT" sz="1100" dirty="0">
                <a:cs typeface="Times New Roman" panose="02020603050405020304" pitchFamily="18" charset="0"/>
              </a:rPr>
              <a:t>, </a:t>
            </a:r>
            <a:r>
              <a:rPr lang="it-IT" sz="1100" dirty="0" smtClean="0">
                <a:cs typeface="Times New Roman" panose="02020603050405020304" pitchFamily="18" charset="0"/>
              </a:rPr>
              <a:t>361–363</a:t>
            </a:r>
          </a:p>
          <a:p>
            <a:r>
              <a:rPr lang="it-IT" sz="1100" baseline="30000" dirty="0" smtClean="0"/>
              <a:t>2 </a:t>
            </a:r>
            <a:r>
              <a:rPr lang="de-DE" sz="1100" dirty="0" smtClean="0"/>
              <a:t>Kretschmer </a:t>
            </a:r>
            <a:r>
              <a:rPr lang="de-DE" sz="1100" dirty="0"/>
              <a:t>R</a:t>
            </a:r>
            <a:r>
              <a:rPr lang="de-DE" sz="1100" dirty="0" smtClean="0"/>
              <a:t>., Ruiz </a:t>
            </a:r>
            <a:r>
              <a:rPr lang="de-DE" sz="1100" dirty="0"/>
              <a:t>D. A</a:t>
            </a:r>
            <a:r>
              <a:rPr lang="de-DE" sz="1100" dirty="0" smtClean="0"/>
              <a:t>., Moore </a:t>
            </a:r>
            <a:r>
              <a:rPr lang="de-DE" sz="1100" dirty="0"/>
              <a:t>C. E</a:t>
            </a:r>
            <a:r>
              <a:rPr lang="de-DE" sz="1100" dirty="0" smtClean="0"/>
              <a:t>., Rheingold </a:t>
            </a:r>
            <a:r>
              <a:rPr lang="de-DE" sz="1100" dirty="0"/>
              <a:t>A. </a:t>
            </a:r>
            <a:r>
              <a:rPr lang="de-DE" sz="1100" dirty="0" smtClean="0"/>
              <a:t>L., </a:t>
            </a:r>
            <a:r>
              <a:rPr lang="en-US" sz="1100" dirty="0" smtClean="0"/>
              <a:t>Bertrand </a:t>
            </a:r>
            <a:r>
              <a:rPr lang="en-US" sz="1100" dirty="0"/>
              <a:t>G., </a:t>
            </a:r>
            <a:r>
              <a:rPr lang="en-US" sz="1100" i="1" dirty="0" err="1"/>
              <a:t>Angew</a:t>
            </a:r>
            <a:r>
              <a:rPr lang="en-US" sz="1100" i="1" dirty="0"/>
              <a:t>. Chem</a:t>
            </a:r>
            <a:r>
              <a:rPr lang="en-US" sz="1100" i="1" dirty="0" smtClean="0"/>
              <a:t>. </a:t>
            </a:r>
            <a:r>
              <a:rPr lang="en-US" sz="1100" i="1" dirty="0"/>
              <a:t>Int. Ed</a:t>
            </a:r>
            <a:r>
              <a:rPr lang="en-US" sz="1100" i="1" dirty="0" smtClean="0"/>
              <a:t>.</a:t>
            </a:r>
            <a:r>
              <a:rPr lang="en-US" sz="1100" dirty="0" smtClean="0"/>
              <a:t>, </a:t>
            </a:r>
            <a:r>
              <a:rPr lang="en-US" sz="1100" b="1" dirty="0"/>
              <a:t>2014</a:t>
            </a:r>
            <a:r>
              <a:rPr lang="en-US" sz="1100" dirty="0"/>
              <a:t>, </a:t>
            </a:r>
            <a:r>
              <a:rPr lang="en-US" sz="1100" i="1" dirty="0"/>
              <a:t>53</a:t>
            </a:r>
            <a:r>
              <a:rPr lang="en-US" sz="1100" dirty="0"/>
              <a:t>, 8176−8179.</a:t>
            </a:r>
            <a:endParaRPr lang="it-IT" sz="1100" dirty="0"/>
          </a:p>
          <a:p>
            <a:pPr algn="just"/>
            <a:r>
              <a:rPr lang="it-IT" sz="1100" baseline="30000" dirty="0" smtClean="0">
                <a:cs typeface="Times New Roman" panose="02020603050405020304" pitchFamily="18" charset="0"/>
              </a:rPr>
              <a:t>3 </a:t>
            </a:r>
            <a:r>
              <a:rPr lang="en-US" sz="1100" dirty="0" smtClean="0"/>
              <a:t>Martin</a:t>
            </a:r>
            <a:r>
              <a:rPr lang="en-US" sz="1100" dirty="0"/>
              <a:t>, D.; </a:t>
            </a:r>
            <a:r>
              <a:rPr lang="en-US" sz="1100" dirty="0" err="1"/>
              <a:t>Soleilhavoup</a:t>
            </a:r>
            <a:r>
              <a:rPr lang="en-US" sz="1100" dirty="0"/>
              <a:t>, M.; Bertrand, G. </a:t>
            </a:r>
            <a:r>
              <a:rPr lang="en-US" sz="1100" i="1" dirty="0"/>
              <a:t>Chem. Sci.</a:t>
            </a:r>
            <a:r>
              <a:rPr lang="en-US" sz="1100" dirty="0"/>
              <a:t> </a:t>
            </a:r>
            <a:r>
              <a:rPr lang="en-US" sz="1100" b="1" dirty="0"/>
              <a:t>2011</a:t>
            </a:r>
            <a:r>
              <a:rPr lang="en-US" sz="1100" dirty="0"/>
              <a:t>, </a:t>
            </a:r>
            <a:r>
              <a:rPr lang="en-US" sz="1100" i="1" dirty="0"/>
              <a:t>2</a:t>
            </a:r>
            <a:r>
              <a:rPr lang="en-US" sz="1100" dirty="0"/>
              <a:t>, 389</a:t>
            </a:r>
            <a:endParaRPr lang="it-IT" sz="1100" baseline="30000" dirty="0" smtClean="0">
              <a:cs typeface="Times New Roman" panose="02020603050405020304" pitchFamily="18" charset="0"/>
            </a:endParaRPr>
          </a:p>
          <a:p>
            <a:r>
              <a:rPr lang="en-GB" sz="1100" baseline="30000" dirty="0" smtClean="0"/>
              <a:t>4 </a:t>
            </a:r>
            <a:r>
              <a:rPr lang="pt-BR" sz="1100" dirty="0" smtClean="0"/>
              <a:t>A. Johnson, </a:t>
            </a:r>
            <a:r>
              <a:rPr lang="pt-BR" sz="1100" dirty="0"/>
              <a:t>M. </a:t>
            </a:r>
            <a:r>
              <a:rPr lang="pt-BR" sz="1100" dirty="0" smtClean="0"/>
              <a:t>C. Gimeno, </a:t>
            </a:r>
            <a:r>
              <a:rPr lang="it-IT" sz="1100" i="1" dirty="0" err="1"/>
              <a:t>Chem</a:t>
            </a:r>
            <a:r>
              <a:rPr lang="it-IT" sz="1100" i="1" dirty="0"/>
              <a:t>. </a:t>
            </a:r>
            <a:r>
              <a:rPr lang="it-IT" sz="1100" i="1" dirty="0" err="1"/>
              <a:t>Commun</a:t>
            </a:r>
            <a:r>
              <a:rPr lang="it-IT" sz="1100" i="1" dirty="0"/>
              <a:t>.,</a:t>
            </a:r>
            <a:r>
              <a:rPr lang="it-IT" sz="1100" b="1" i="1" dirty="0"/>
              <a:t> </a:t>
            </a:r>
            <a:r>
              <a:rPr lang="it-IT" sz="1100" b="1" dirty="0" smtClean="0"/>
              <a:t>2016</a:t>
            </a:r>
            <a:r>
              <a:rPr lang="it-IT" sz="1100" dirty="0" smtClean="0"/>
              <a:t>, </a:t>
            </a:r>
            <a:r>
              <a:rPr lang="it-IT" sz="1100" i="1" dirty="0" smtClean="0"/>
              <a:t>52</a:t>
            </a:r>
            <a:r>
              <a:rPr lang="it-IT" sz="1100" dirty="0"/>
              <a:t>, </a:t>
            </a:r>
            <a:r>
              <a:rPr lang="it-IT" sz="1100" dirty="0" smtClean="0"/>
              <a:t>9664</a:t>
            </a:r>
          </a:p>
          <a:p>
            <a:r>
              <a:rPr lang="it-IT" sz="1100" baseline="30000" dirty="0" smtClean="0"/>
              <a:t>5 </a:t>
            </a:r>
            <a:r>
              <a:rPr lang="en-US" sz="1100" dirty="0"/>
              <a:t>R. </a:t>
            </a:r>
            <a:r>
              <a:rPr lang="en-US" sz="1100" dirty="0" err="1"/>
              <a:t>Savka</a:t>
            </a:r>
            <a:r>
              <a:rPr lang="en-US" sz="1100" dirty="0"/>
              <a:t> ,</a:t>
            </a:r>
            <a:r>
              <a:rPr lang="en-US" sz="1100" dirty="0" smtClean="0"/>
              <a:t> </a:t>
            </a:r>
            <a:r>
              <a:rPr lang="en-US" sz="1100" dirty="0"/>
              <a:t>H. </a:t>
            </a:r>
            <a:r>
              <a:rPr lang="en-US" sz="1100" dirty="0" err="1" smtClean="0"/>
              <a:t>Plenio</a:t>
            </a:r>
            <a:r>
              <a:rPr lang="en-US" sz="1100" dirty="0" smtClean="0"/>
              <a:t>, </a:t>
            </a:r>
            <a:r>
              <a:rPr lang="it-IT" sz="1100" i="1" dirty="0"/>
              <a:t>Dalton Trans.</a:t>
            </a:r>
            <a:r>
              <a:rPr lang="it-IT" sz="1100" dirty="0"/>
              <a:t>, </a:t>
            </a:r>
            <a:r>
              <a:rPr lang="it-IT" sz="1100" b="1" dirty="0"/>
              <a:t>2015</a:t>
            </a:r>
            <a:r>
              <a:rPr lang="it-IT" sz="1100" dirty="0"/>
              <a:t>, </a:t>
            </a:r>
            <a:r>
              <a:rPr lang="it-IT" sz="1100" i="1" dirty="0"/>
              <a:t>44</a:t>
            </a:r>
            <a:r>
              <a:rPr lang="it-IT" sz="1100" dirty="0"/>
              <a:t>, 891</a:t>
            </a:r>
            <a:endParaRPr lang="it-IT" sz="1100" baseline="30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8498" y="1844823"/>
            <a:ext cx="2787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285750" indent="-285750" algn="just">
              <a:buFont typeface="Arial" panose="020B0604020202020204" pitchFamily="34" charset="0"/>
              <a:buChar char="•"/>
              <a:defRPr sz="1400"/>
            </a:lvl1pPr>
          </a:lstStyle>
          <a:p>
            <a:r>
              <a:rPr lang="en-GB" dirty="0" smtClean="0"/>
              <a:t>NHC </a:t>
            </a:r>
            <a:r>
              <a:rPr lang="en-GB" dirty="0" err="1" smtClean="0"/>
              <a:t>Carbene</a:t>
            </a:r>
            <a:r>
              <a:rPr lang="en-GB" dirty="0" smtClean="0"/>
              <a:t> a versatile ligands</a:t>
            </a:r>
            <a:endParaRPr lang="en-GB" dirty="0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638798"/>
              </p:ext>
            </p:extLst>
          </p:nvPr>
        </p:nvGraphicFramePr>
        <p:xfrm>
          <a:off x="1663651" y="2354957"/>
          <a:ext cx="1103313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38" name="CS ChemDraw Drawing" r:id="rId5" imgW="1103304" imgH="790908" progId="ChemDraw.Document.6.0">
                  <p:embed/>
                </p:oleObj>
              </mc:Choice>
              <mc:Fallback>
                <p:oleObj name="CS ChemDraw Drawing" r:id="rId5" imgW="1103304" imgH="79090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63651" y="2354957"/>
                        <a:ext cx="1103313" cy="790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2727456" y="2498973"/>
            <a:ext cx="46411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285750" indent="-285750" algn="just">
              <a:buFont typeface="Arial" panose="020B0604020202020204" pitchFamily="34" charset="0"/>
              <a:buChar char="•"/>
              <a:defRPr sz="1400"/>
            </a:lvl1pPr>
          </a:lstStyle>
          <a:p>
            <a:r>
              <a:rPr lang="en-GB" dirty="0" smtClean="0"/>
              <a:t>Steric hindrance influenced by</a:t>
            </a:r>
            <a:r>
              <a:rPr lang="en-GB" dirty="0" smtClean="0">
                <a:solidFill>
                  <a:srgbClr val="00B0F0"/>
                </a:solidFill>
              </a:rPr>
              <a:t> </a:t>
            </a:r>
            <a:r>
              <a:rPr lang="en-GB" b="1" dirty="0" smtClean="0">
                <a:solidFill>
                  <a:srgbClr val="00B0F0"/>
                </a:solidFill>
              </a:rPr>
              <a:t>R</a:t>
            </a:r>
          </a:p>
          <a:p>
            <a:r>
              <a:rPr lang="en-GB" dirty="0" smtClean="0"/>
              <a:t>Electronic properties modulated by the nature of </a:t>
            </a:r>
            <a:r>
              <a:rPr lang="en-GB" b="1" dirty="0" smtClean="0">
                <a:solidFill>
                  <a:srgbClr val="00B0F0"/>
                </a:solidFill>
              </a:rPr>
              <a:t>R</a:t>
            </a:r>
            <a:r>
              <a:rPr lang="en-GB" dirty="0" smtClean="0"/>
              <a:t> and </a:t>
            </a:r>
            <a:r>
              <a:rPr lang="en-GB" b="1" dirty="0" smtClean="0">
                <a:solidFill>
                  <a:srgbClr val="00B050"/>
                </a:solidFill>
              </a:rPr>
              <a:t>X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012160" y="3507084"/>
            <a:ext cx="2030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/>
              <a:t>Metal </a:t>
            </a:r>
            <a:r>
              <a:rPr lang="it-IT" sz="1200" dirty="0" err="1" smtClean="0"/>
              <a:t>coordination</a:t>
            </a:r>
            <a:r>
              <a:rPr lang="it-IT" sz="1200" dirty="0" smtClean="0"/>
              <a:t> </a:t>
            </a:r>
            <a:r>
              <a:rPr lang="it-IT" sz="1200" dirty="0" err="1" smtClean="0"/>
              <a:t>chemistry</a:t>
            </a:r>
            <a:endParaRPr lang="it-IT" sz="1200" dirty="0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1032282" y="3507084"/>
            <a:ext cx="2385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Main</a:t>
            </a:r>
            <a:r>
              <a:rPr lang="it-IT" sz="1200" dirty="0"/>
              <a:t> </a:t>
            </a:r>
            <a:r>
              <a:rPr lang="it-IT" sz="1200" dirty="0" err="1"/>
              <a:t>group</a:t>
            </a:r>
            <a:r>
              <a:rPr lang="it-IT" sz="1200" dirty="0"/>
              <a:t> </a:t>
            </a:r>
            <a:r>
              <a:rPr lang="it-IT" sz="1200" dirty="0" err="1"/>
              <a:t>coordination</a:t>
            </a:r>
            <a:r>
              <a:rPr lang="it-IT" sz="1200" dirty="0"/>
              <a:t> </a:t>
            </a:r>
            <a:r>
              <a:rPr lang="it-IT" sz="1200" dirty="0" err="1"/>
              <a:t>chemistry</a:t>
            </a:r>
            <a:endParaRPr lang="it-IT" sz="1200" dirty="0"/>
          </a:p>
        </p:txBody>
      </p:sp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42648"/>
              </p:ext>
            </p:extLst>
          </p:nvPr>
        </p:nvGraphicFramePr>
        <p:xfrm>
          <a:off x="-4763" y="4208463"/>
          <a:ext cx="4525963" cy="138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39" name="CS ChemDraw Drawing" r:id="rId7" imgW="4526388" imgH="1382140" progId="ChemDraw.Document.6.0">
                  <p:embed/>
                </p:oleObj>
              </mc:Choice>
              <mc:Fallback>
                <p:oleObj name="CS ChemDraw Drawing" r:id="rId7" imgW="4526388" imgH="13821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-4763" y="4208463"/>
                        <a:ext cx="4525963" cy="1382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gget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768899"/>
              </p:ext>
            </p:extLst>
          </p:nvPr>
        </p:nvGraphicFramePr>
        <p:xfrm>
          <a:off x="4950841" y="4122961"/>
          <a:ext cx="4157663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40" name="CS ChemDraw Drawing" r:id="rId9" imgW="4157615" imgH="1537636" progId="ChemDraw.Document.6.0">
                  <p:embed/>
                </p:oleObj>
              </mc:Choice>
              <mc:Fallback>
                <p:oleObj name="CS ChemDraw Drawing" r:id="rId9" imgW="4157615" imgH="15376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950841" y="4122961"/>
                        <a:ext cx="4157663" cy="1538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764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3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298194" y="5755"/>
            <a:ext cx="4515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 smtClean="0"/>
              <a:t>N-</a:t>
            </a:r>
            <a:r>
              <a:rPr lang="it-IT" dirty="0" err="1" smtClean="0"/>
              <a:t>Heterocyclic</a:t>
            </a:r>
            <a:r>
              <a:rPr lang="it-IT" dirty="0" smtClean="0"/>
              <a:t> </a:t>
            </a:r>
            <a:r>
              <a:rPr lang="it-IT" dirty="0" err="1" smtClean="0"/>
              <a:t>Carbene</a:t>
            </a:r>
            <a:r>
              <a:rPr lang="it-IT" dirty="0" smtClean="0"/>
              <a:t> and </a:t>
            </a:r>
            <a:r>
              <a:rPr lang="it-IT" dirty="0" err="1" smtClean="0"/>
              <a:t>Silicon</a:t>
            </a:r>
            <a:endParaRPr lang="it-IT" dirty="0" smtClean="0"/>
          </a:p>
          <a:p>
            <a:r>
              <a:rPr lang="it-IT" dirty="0" smtClean="0"/>
              <a:t>State of the Art</a:t>
            </a:r>
            <a:endParaRPr lang="it-IT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0180771"/>
              </p:ext>
            </p:extLst>
          </p:nvPr>
        </p:nvGraphicFramePr>
        <p:xfrm>
          <a:off x="407194" y="713641"/>
          <a:ext cx="8329612" cy="322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0" name="CS ChemDraw Drawing" r:id="rId3" imgW="8330292" imgH="3221672" progId="ChemDraw.Document.6.0">
                  <p:embed/>
                </p:oleObj>
              </mc:Choice>
              <mc:Fallback>
                <p:oleObj name="CS ChemDraw Drawing" r:id="rId3" imgW="8330292" imgH="32216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7194" y="713641"/>
                        <a:ext cx="8329612" cy="3221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9249449"/>
              </p:ext>
            </p:extLst>
          </p:nvPr>
        </p:nvGraphicFramePr>
        <p:xfrm>
          <a:off x="1147027" y="713641"/>
          <a:ext cx="6818313" cy="162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1" name="CS ChemDraw Drawing" r:id="rId5" imgW="6818627" imgH="1621664" progId="ChemDraw.Document.6.0">
                  <p:embed/>
                </p:oleObj>
              </mc:Choice>
              <mc:Fallback>
                <p:oleObj name="CS ChemDraw Drawing" r:id="rId5" imgW="6818627" imgH="162166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7027" y="713641"/>
                        <a:ext cx="6818313" cy="162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5186462"/>
              </p:ext>
            </p:extLst>
          </p:nvPr>
        </p:nvGraphicFramePr>
        <p:xfrm>
          <a:off x="1403648" y="2757091"/>
          <a:ext cx="6189662" cy="182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2" name="CS ChemDraw Drawing" r:id="rId7" imgW="6189090" imgH="1823939" progId="ChemDraw.Document.6.0">
                  <p:embed/>
                </p:oleObj>
              </mc:Choice>
              <mc:Fallback>
                <p:oleObj name="CS ChemDraw Drawing" r:id="rId7" imgW="6189090" imgH="182393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403648" y="2757091"/>
                        <a:ext cx="6189662" cy="1824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163403"/>
              </p:ext>
            </p:extLst>
          </p:nvPr>
        </p:nvGraphicFramePr>
        <p:xfrm>
          <a:off x="1677194" y="4868863"/>
          <a:ext cx="5789612" cy="189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3" name="CS ChemDraw Drawing" r:id="rId9" imgW="5789335" imgH="1898872" progId="ChemDraw.Document.6.0">
                  <p:embed/>
                </p:oleObj>
              </mc:Choice>
              <mc:Fallback>
                <p:oleObj name="CS ChemDraw Drawing" r:id="rId9" imgW="5789335" imgH="18988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77194" y="4868863"/>
                        <a:ext cx="5789612" cy="189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159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603896"/>
              </p:ext>
            </p:extLst>
          </p:nvPr>
        </p:nvGraphicFramePr>
        <p:xfrm>
          <a:off x="301625" y="1289050"/>
          <a:ext cx="8509000" cy="421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2" name="CS ChemDraw Drawing" r:id="rId3" imgW="6754081" imgH="3345116" progId="ChemDraw.Document.6.0">
                  <p:embed/>
                </p:oleObj>
              </mc:Choice>
              <mc:Fallback>
                <p:oleObj name="CS ChemDraw Drawing" r:id="rId3" imgW="6754081" imgH="3345116" progId="ChemDraw.Document.6.0">
                  <p:embed/>
                  <p:pic>
                    <p:nvPicPr>
                      <p:cNvPr id="0" name="Oggetto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1289050"/>
                        <a:ext cx="8509000" cy="4216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2084878" y="4554"/>
            <a:ext cx="4992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Martin’s Spirosilane: Synthesis Update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545613" y="1628800"/>
            <a:ext cx="1787221" cy="58477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1600" dirty="0" smtClean="0"/>
              <a:t>First synthesis</a:t>
            </a:r>
            <a:r>
              <a:rPr lang="en-GB" sz="1600" baseline="30000" dirty="0" smtClean="0"/>
              <a:t>1</a:t>
            </a:r>
            <a:r>
              <a:rPr lang="en-GB" sz="1600" dirty="0" smtClean="0"/>
              <a:t>:</a:t>
            </a:r>
          </a:p>
          <a:p>
            <a:pPr algn="ctr"/>
            <a:r>
              <a:rPr lang="en-GB" sz="1600" dirty="0" smtClean="0"/>
              <a:t>Low reproducibility</a:t>
            </a:r>
            <a:endParaRPr lang="en-GB" sz="1600" dirty="0"/>
          </a:p>
        </p:txBody>
      </p:sp>
      <p:cxnSp>
        <p:nvCxnSpPr>
          <p:cNvPr id="7" name="Connettore 2 6"/>
          <p:cNvCxnSpPr>
            <a:stCxn id="6" idx="1"/>
          </p:cNvCxnSpPr>
          <p:nvPr/>
        </p:nvCxnSpPr>
        <p:spPr>
          <a:xfrm flipH="1" flipV="1">
            <a:off x="5364088" y="1921187"/>
            <a:ext cx="1181525" cy="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/>
          <p:nvPr/>
        </p:nvSpPr>
        <p:spPr>
          <a:xfrm>
            <a:off x="0" y="6568836"/>
            <a:ext cx="4518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100" baseline="30000" dirty="0" smtClean="0">
                <a:cs typeface="Times New Roman" panose="02020603050405020304" pitchFamily="18" charset="0"/>
              </a:rPr>
              <a:t>1 </a:t>
            </a:r>
            <a:r>
              <a:rPr lang="en-GB" sz="1100" dirty="0" smtClean="0">
                <a:cs typeface="Times New Roman" panose="02020603050405020304" pitchFamily="18" charset="0"/>
              </a:rPr>
              <a:t>E</a:t>
            </a:r>
            <a:r>
              <a:rPr lang="en-GB" sz="1100" dirty="0">
                <a:cs typeface="Times New Roman" panose="02020603050405020304" pitchFamily="18" charset="0"/>
              </a:rPr>
              <a:t>. F. </a:t>
            </a:r>
            <a:r>
              <a:rPr lang="en-GB" sz="1100" dirty="0" err="1">
                <a:cs typeface="Times New Roman" panose="02020603050405020304" pitchFamily="18" charset="0"/>
              </a:rPr>
              <a:t>Perozzi</a:t>
            </a:r>
            <a:r>
              <a:rPr lang="en-GB" sz="1100" dirty="0">
                <a:cs typeface="Times New Roman" panose="02020603050405020304" pitchFamily="18" charset="0"/>
              </a:rPr>
              <a:t>, J. C. Martin, </a:t>
            </a:r>
            <a:r>
              <a:rPr lang="en-GB" sz="1100" i="1" dirty="0">
                <a:cs typeface="Times New Roman" panose="02020603050405020304" pitchFamily="18" charset="0"/>
              </a:rPr>
              <a:t>J. Am. Chem. </a:t>
            </a:r>
            <a:r>
              <a:rPr lang="en-GB" sz="1100" i="1" dirty="0" err="1">
                <a:cs typeface="Times New Roman" panose="02020603050405020304" pitchFamily="18" charset="0"/>
              </a:rPr>
              <a:t>Soc</a:t>
            </a:r>
            <a:r>
              <a:rPr lang="en-GB" sz="1100" dirty="0">
                <a:cs typeface="Times New Roman" panose="02020603050405020304" pitchFamily="18" charset="0"/>
              </a:rPr>
              <a:t>, </a:t>
            </a:r>
            <a:r>
              <a:rPr lang="en-GB" sz="1100" b="1" dirty="0">
                <a:cs typeface="Times New Roman" panose="02020603050405020304" pitchFamily="18" charset="0"/>
              </a:rPr>
              <a:t>1979</a:t>
            </a:r>
            <a:r>
              <a:rPr lang="en-GB" sz="1100" dirty="0">
                <a:cs typeface="Times New Roman" panose="02020603050405020304" pitchFamily="18" charset="0"/>
              </a:rPr>
              <a:t>, </a:t>
            </a:r>
            <a:r>
              <a:rPr lang="en-GB" sz="1100" i="1" dirty="0">
                <a:cs typeface="Times New Roman" panose="02020603050405020304" pitchFamily="18" charset="0"/>
              </a:rPr>
              <a:t>101</a:t>
            </a:r>
            <a:r>
              <a:rPr lang="en-GB" sz="1100" dirty="0">
                <a:cs typeface="Times New Roman" panose="02020603050405020304" pitchFamily="18" charset="0"/>
              </a:rPr>
              <a:t>, 1591-1953 </a:t>
            </a:r>
          </a:p>
        </p:txBody>
      </p:sp>
      <p:sp>
        <p:nvSpPr>
          <p:cNvPr id="2" name="Rettangolo 1"/>
          <p:cNvSpPr/>
          <p:nvPr/>
        </p:nvSpPr>
        <p:spPr>
          <a:xfrm>
            <a:off x="1763688" y="3290664"/>
            <a:ext cx="7200800" cy="2304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043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945" y="404664"/>
            <a:ext cx="2880535" cy="331640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777278" y="4554"/>
            <a:ext cx="3589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20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NHC-Spirosilane Interaction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540324"/>
              </p:ext>
            </p:extLst>
          </p:nvPr>
        </p:nvGraphicFramePr>
        <p:xfrm>
          <a:off x="251520" y="1052736"/>
          <a:ext cx="4036269" cy="1544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8" name="CS ChemDraw Drawing" r:id="rId4" imgW="3229015" imgH="1235739" progId="ChemDraw.Document.6.0">
                  <p:embed/>
                </p:oleObj>
              </mc:Choice>
              <mc:Fallback>
                <p:oleObj name="CS ChemDraw Drawing" r:id="rId4" imgW="3229015" imgH="1235739" progId="ChemDraw.Document.6.0">
                  <p:embed/>
                  <p:pic>
                    <p:nvPicPr>
                      <p:cNvPr id="0" name="Ogget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052736"/>
                        <a:ext cx="4036269" cy="1544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14442"/>
              </p:ext>
            </p:extLst>
          </p:nvPr>
        </p:nvGraphicFramePr>
        <p:xfrm>
          <a:off x="3741737" y="4429681"/>
          <a:ext cx="5402263" cy="154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9" name="CS ChemDraw Drawing" r:id="rId6" imgW="4320701" imgH="1235739" progId="ChemDraw.Document.6.0">
                  <p:embed/>
                </p:oleObj>
              </mc:Choice>
              <mc:Fallback>
                <p:oleObj name="CS ChemDraw Drawing" r:id="rId6" imgW="4320701" imgH="1235739" progId="ChemDraw.Document.6.0">
                  <p:embed/>
                  <p:pic>
                    <p:nvPicPr>
                      <p:cNvPr id="0" name="Oggetto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1737" y="4429681"/>
                        <a:ext cx="5402263" cy="1544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magin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25" y="3546000"/>
            <a:ext cx="2961225" cy="3312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322988" y="3084335"/>
            <a:ext cx="1678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Si-C (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imid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.): 1,943Å</a:t>
            </a:r>
          </a:p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O-Si-O: 178,05°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970281" y="3407500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Ray</a:t>
            </a:r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it-IT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987824" y="6165304"/>
            <a:ext cx="1678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Si-C (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imid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.): 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1,956Å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O-Si-O: 176,66°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0" y="6550024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Ray</a:t>
            </a:r>
            <a:r>
              <a: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it-IT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030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 dirty="0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415925"/>
            <a:ext cx="8636000" cy="602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37"/>
            <a:ext cx="2880320" cy="303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1400" y="6596390"/>
            <a:ext cx="9132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 smtClean="0"/>
              <a:t> For C-F </a:t>
            </a:r>
            <a:r>
              <a:rPr lang="it-IT" sz="1100" dirty="0" err="1" smtClean="0"/>
              <a:t>coupling</a:t>
            </a:r>
            <a:r>
              <a:rPr lang="it-IT" sz="1100" dirty="0" smtClean="0"/>
              <a:t> </a:t>
            </a:r>
            <a:r>
              <a:rPr lang="it-IT" sz="1100" dirty="0" err="1" smtClean="0"/>
              <a:t>throught</a:t>
            </a:r>
            <a:r>
              <a:rPr lang="it-IT" sz="1100" dirty="0" smtClean="0"/>
              <a:t> </a:t>
            </a:r>
            <a:r>
              <a:rPr lang="it-IT" sz="1100" dirty="0" err="1" smtClean="0"/>
              <a:t>space</a:t>
            </a:r>
            <a:r>
              <a:rPr lang="it-IT" sz="1100" dirty="0" smtClean="0"/>
              <a:t> </a:t>
            </a:r>
            <a:r>
              <a:rPr lang="it-IT" sz="1100" dirty="0" err="1" smtClean="0"/>
              <a:t>see</a:t>
            </a:r>
            <a:r>
              <a:rPr lang="it-IT" sz="1100" dirty="0" smtClean="0"/>
              <a:t>: </a:t>
            </a:r>
            <a:r>
              <a:rPr lang="en-US" sz="1100" b="1" i="1" dirty="0"/>
              <a:t>Coupling Through Space in Organic </a:t>
            </a:r>
            <a:r>
              <a:rPr lang="en-US" sz="1100" b="1" i="1" dirty="0" smtClean="0"/>
              <a:t>Chemistry</a:t>
            </a:r>
            <a:r>
              <a:rPr lang="it-IT" sz="1100" dirty="0" smtClean="0"/>
              <a:t> F</a:t>
            </a:r>
            <a:r>
              <a:rPr lang="it-IT" sz="1100" dirty="0"/>
              <a:t>. B. </a:t>
            </a:r>
            <a:r>
              <a:rPr lang="it-IT" sz="1100" dirty="0" err="1"/>
              <a:t>Mallory</a:t>
            </a:r>
            <a:r>
              <a:rPr lang="it-IT" sz="1100" dirty="0"/>
              <a:t>, C. W. </a:t>
            </a:r>
            <a:r>
              <a:rPr lang="it-IT" sz="1100" dirty="0" err="1"/>
              <a:t>Mallory</a:t>
            </a:r>
            <a:r>
              <a:rPr lang="it-IT" sz="1100" dirty="0"/>
              <a:t>, in </a:t>
            </a:r>
            <a:r>
              <a:rPr lang="it-IT" sz="1100" i="1" dirty="0" err="1"/>
              <a:t>eMagRes</a:t>
            </a:r>
            <a:r>
              <a:rPr lang="it-IT" sz="1100" dirty="0"/>
              <a:t>, John </a:t>
            </a:r>
            <a:r>
              <a:rPr lang="it-IT" sz="1100" dirty="0" err="1"/>
              <a:t>Wiley</a:t>
            </a:r>
            <a:r>
              <a:rPr lang="it-IT" sz="1100" dirty="0"/>
              <a:t> &amp; </a:t>
            </a:r>
            <a:r>
              <a:rPr lang="it-IT" sz="1100" dirty="0" err="1"/>
              <a:t>Sons</a:t>
            </a:r>
            <a:r>
              <a:rPr lang="it-IT" sz="1100" dirty="0"/>
              <a:t>, Ltd, </a:t>
            </a:r>
            <a:r>
              <a:rPr lang="it-IT" sz="1100" b="1" dirty="0" smtClean="0"/>
              <a:t>2007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255786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315933"/>
              </p:ext>
            </p:extLst>
          </p:nvPr>
        </p:nvGraphicFramePr>
        <p:xfrm>
          <a:off x="4857403" y="361777"/>
          <a:ext cx="1874837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72" name="CS ChemDraw Drawing" r:id="rId3" imgW="1874412" imgH="1843864" progId="ChemDraw.Document.6.0">
                  <p:embed/>
                </p:oleObj>
              </mc:Choice>
              <mc:Fallback>
                <p:oleObj name="CS ChemDraw Drawing" r:id="rId3" imgW="1874412" imgH="184386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57403" y="361777"/>
                        <a:ext cx="1874837" cy="1843087"/>
                      </a:xfrm>
                      <a:prstGeom prst="rect">
                        <a:avLst/>
                      </a:prstGeom>
                      <a:ln w="28575">
                        <a:solidFill>
                          <a:srgbClr val="33CC3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868368" y="2204864"/>
            <a:ext cx="1965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i="1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Abnormal</a:t>
            </a:r>
            <a:r>
              <a:rPr lang="it-IT" b="1" i="1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Adduct</a:t>
            </a:r>
            <a:r>
              <a:rPr lang="it-IT" b="1" i="1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it-IT" b="1" i="1" dirty="0">
              <a:solidFill>
                <a:srgbClr val="33CC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0" y="0"/>
            <a:ext cx="2561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ctr">
              <a:defRPr sz="14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NHC-Spirosilane Interaction</a:t>
            </a: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724786"/>
              </p:ext>
            </p:extLst>
          </p:nvPr>
        </p:nvGraphicFramePr>
        <p:xfrm>
          <a:off x="1405785" y="638989"/>
          <a:ext cx="3571875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73" name="CS ChemDraw Drawing" r:id="rId5" imgW="2857661" imgH="960264" progId="ChemDraw.Document.6.0">
                  <p:embed/>
                </p:oleObj>
              </mc:Choice>
              <mc:Fallback>
                <p:oleObj name="CS ChemDraw Drawing" r:id="rId5" imgW="2857661" imgH="960264" progId="ChemDraw.Document.6.0">
                  <p:embed/>
                  <p:pic>
                    <p:nvPicPr>
                      <p:cNvPr id="0" name="Ogget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5785" y="638989"/>
                        <a:ext cx="3571875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08715"/>
              </p:ext>
            </p:extLst>
          </p:nvPr>
        </p:nvGraphicFramePr>
        <p:xfrm>
          <a:off x="4857403" y="361777"/>
          <a:ext cx="1874837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74" name="CS ChemDraw Drawing" r:id="rId7" imgW="1874843" imgH="1843864" progId="ChemDraw.Document.6.0">
                  <p:embed/>
                </p:oleObj>
              </mc:Choice>
              <mc:Fallback>
                <p:oleObj name="CS ChemDraw Drawing" r:id="rId7" imgW="1874843" imgH="184386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57403" y="361777"/>
                        <a:ext cx="1874837" cy="1843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er 12"/>
          <p:cNvSpPr/>
          <p:nvPr/>
        </p:nvSpPr>
        <p:spPr>
          <a:xfrm>
            <a:off x="5266041" y="342479"/>
            <a:ext cx="1008112" cy="1872605"/>
          </a:xfrm>
          <a:prstGeom prst="mathMultiply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6" name="Gruppo 15"/>
          <p:cNvGrpSpPr/>
          <p:nvPr/>
        </p:nvGrpSpPr>
        <p:grpSpPr>
          <a:xfrm>
            <a:off x="2561919" y="2574196"/>
            <a:ext cx="4530361" cy="4167172"/>
            <a:chOff x="2699792" y="2668290"/>
            <a:chExt cx="3807685" cy="384038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8399" y="2668290"/>
              <a:ext cx="3629078" cy="3312000"/>
            </a:xfrm>
            <a:prstGeom prst="rect">
              <a:avLst/>
            </a:prstGeom>
          </p:spPr>
        </p:pic>
        <p:sp>
          <p:nvSpPr>
            <p:cNvPr id="14" name="CasellaDiTesto 13"/>
            <p:cNvSpPr txBox="1"/>
            <p:nvPr/>
          </p:nvSpPr>
          <p:spPr>
            <a:xfrm>
              <a:off x="2699792" y="5985458"/>
              <a:ext cx="16786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it-IT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Si-C (</a:t>
              </a:r>
              <a:r>
                <a:rPr lang="it-IT" sz="1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imid</a:t>
              </a:r>
              <a:r>
                <a:rPr lang="it-IT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.): </a:t>
              </a:r>
              <a:r>
                <a:rPr lang="it-IT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1,909Å</a:t>
              </a:r>
              <a:endParaRPr lang="it-IT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it-IT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O-Si-O: 170,77°</a:t>
              </a:r>
              <a:endParaRPr lang="it-IT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4960044" y="6108568"/>
              <a:ext cx="11737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X-</a:t>
              </a:r>
              <a:r>
                <a:rPr lang="it-IT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Ray</a:t>
              </a:r>
              <a:r>
                <a:rPr lang="it-IT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structure</a:t>
              </a:r>
              <a:endParaRPr lang="it-IT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 dirty="0"/>
          </a:p>
        </p:txBody>
      </p:sp>
      <p:grpSp>
        <p:nvGrpSpPr>
          <p:cNvPr id="18" name="Gruppo 17"/>
          <p:cNvGrpSpPr/>
          <p:nvPr/>
        </p:nvGrpSpPr>
        <p:grpSpPr>
          <a:xfrm>
            <a:off x="254000" y="415925"/>
            <a:ext cx="8636000" cy="6026150"/>
            <a:chOff x="254000" y="415925"/>
            <a:chExt cx="8636000" cy="6026150"/>
          </a:xfrm>
        </p:grpSpPr>
        <p:pic>
          <p:nvPicPr>
            <p:cNvPr id="36333" name="Picture 49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000" y="415925"/>
              <a:ext cx="8636000" cy="602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7" name="Oggetto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56914223"/>
                </p:ext>
              </p:extLst>
            </p:nvPr>
          </p:nvGraphicFramePr>
          <p:xfrm>
            <a:off x="6856585" y="1124744"/>
            <a:ext cx="1874838" cy="1843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475" name="CS ChemDraw Drawing" r:id="rId11" imgW="1874412" imgH="1843864" progId="ChemDraw.Document.6.0">
                    <p:embed/>
                  </p:oleObj>
                </mc:Choice>
                <mc:Fallback>
                  <p:oleObj name="CS ChemDraw Drawing" r:id="rId11" imgW="1874412" imgH="1843864" progId="ChemDraw.Document.6.0">
                    <p:embed/>
                    <p:pic>
                      <p:nvPicPr>
                        <p:cNvPr id="0" name="Oggetto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56585" y="1124744"/>
                          <a:ext cx="1874838" cy="1843088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33CC33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0409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3" grpId="0" animBg="1"/>
      <p:bldP spid="13" grpId="1" animBg="1"/>
      <p:bldP spid="13" grpId="2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7231</TotalTime>
  <Words>777</Words>
  <Application>Microsoft Office PowerPoint</Application>
  <PresentationFormat>Presentazione su schermo (4:3)</PresentationFormat>
  <Paragraphs>122</Paragraphs>
  <Slides>23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5" baseType="lpstr">
      <vt:lpstr>Tema di Office</vt:lpstr>
      <vt:lpstr>CS ChemDraw Drawing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fabrizio medici</dc:creator>
  <cp:lastModifiedBy>fabrizio medici</cp:lastModifiedBy>
  <cp:revision>276</cp:revision>
  <dcterms:created xsi:type="dcterms:W3CDTF">2017-04-20T13:34:31Z</dcterms:created>
  <dcterms:modified xsi:type="dcterms:W3CDTF">2017-07-04T17:53:41Z</dcterms:modified>
</cp:coreProperties>
</file>